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470" r:id="rId3"/>
    <p:sldId id="469" r:id="rId4"/>
    <p:sldId id="436" r:id="rId5"/>
    <p:sldId id="340" r:id="rId6"/>
    <p:sldId id="341" r:id="rId7"/>
    <p:sldId id="425" r:id="rId8"/>
    <p:sldId id="426" r:id="rId9"/>
    <p:sldId id="437" r:id="rId10"/>
    <p:sldId id="344" r:id="rId11"/>
    <p:sldId id="345" r:id="rId12"/>
    <p:sldId id="346" r:id="rId13"/>
    <p:sldId id="348" r:id="rId14"/>
    <p:sldId id="349" r:id="rId15"/>
    <p:sldId id="350" r:id="rId16"/>
    <p:sldId id="438" r:id="rId17"/>
    <p:sldId id="351" r:id="rId18"/>
    <p:sldId id="352" r:id="rId19"/>
    <p:sldId id="353" r:id="rId20"/>
    <p:sldId id="439" r:id="rId21"/>
    <p:sldId id="440" r:id="rId22"/>
    <p:sldId id="441" r:id="rId23"/>
    <p:sldId id="471" r:id="rId24"/>
    <p:sldId id="356" r:id="rId25"/>
    <p:sldId id="357" r:id="rId26"/>
    <p:sldId id="358" r:id="rId27"/>
    <p:sldId id="359" r:id="rId28"/>
    <p:sldId id="360" r:id="rId29"/>
    <p:sldId id="361" r:id="rId30"/>
    <p:sldId id="362" r:id="rId31"/>
    <p:sldId id="363" r:id="rId32"/>
    <p:sldId id="434" r:id="rId33"/>
    <p:sldId id="435" r:id="rId34"/>
    <p:sldId id="364" r:id="rId35"/>
    <p:sldId id="365" r:id="rId36"/>
    <p:sldId id="442" r:id="rId37"/>
    <p:sldId id="443" r:id="rId38"/>
    <p:sldId id="444" r:id="rId39"/>
    <p:sldId id="445" r:id="rId40"/>
    <p:sldId id="446" r:id="rId41"/>
    <p:sldId id="447" r:id="rId42"/>
    <p:sldId id="448" r:id="rId43"/>
    <p:sldId id="449" r:id="rId44"/>
    <p:sldId id="450" r:id="rId45"/>
    <p:sldId id="451" r:id="rId46"/>
    <p:sldId id="452" r:id="rId47"/>
    <p:sldId id="453" r:id="rId48"/>
    <p:sldId id="454" r:id="rId49"/>
    <p:sldId id="455" r:id="rId50"/>
    <p:sldId id="375" r:id="rId51"/>
    <p:sldId id="376" r:id="rId52"/>
    <p:sldId id="377" r:id="rId53"/>
    <p:sldId id="456" r:id="rId54"/>
    <p:sldId id="457" r:id="rId55"/>
    <p:sldId id="458" r:id="rId56"/>
    <p:sldId id="459" r:id="rId57"/>
    <p:sldId id="460" r:id="rId58"/>
    <p:sldId id="461" r:id="rId59"/>
    <p:sldId id="462" r:id="rId60"/>
    <p:sldId id="463" r:id="rId61"/>
    <p:sldId id="430" r:id="rId62"/>
    <p:sldId id="431" r:id="rId63"/>
    <p:sldId id="432" r:id="rId64"/>
    <p:sldId id="401" r:id="rId65"/>
    <p:sldId id="433" r:id="rId66"/>
    <p:sldId id="472" r:id="rId67"/>
    <p:sldId id="473" r:id="rId68"/>
    <p:sldId id="474" r:id="rId69"/>
    <p:sldId id="475" r:id="rId70"/>
    <p:sldId id="476" r:id="rId71"/>
    <p:sldId id="477" r:id="rId72"/>
    <p:sldId id="478" r:id="rId73"/>
    <p:sldId id="479" r:id="rId74"/>
    <p:sldId id="480" r:id="rId75"/>
    <p:sldId id="481" r:id="rId76"/>
    <p:sldId id="482" r:id="rId77"/>
    <p:sldId id="483" r:id="rId78"/>
    <p:sldId id="484" r:id="rId79"/>
    <p:sldId id="485" r:id="rId80"/>
    <p:sldId id="486" r:id="rId81"/>
    <p:sldId id="487" r:id="rId82"/>
    <p:sldId id="488" r:id="rId83"/>
    <p:sldId id="489" r:id="rId84"/>
    <p:sldId id="490" r:id="rId85"/>
    <p:sldId id="491" r:id="rId86"/>
    <p:sldId id="492" r:id="rId87"/>
    <p:sldId id="493" r:id="rId88"/>
    <p:sldId id="494" r:id="rId89"/>
    <p:sldId id="495" r:id="rId90"/>
    <p:sldId id="496" r:id="rId91"/>
    <p:sldId id="497" r:id="rId92"/>
  </p:sldIdLst>
  <p:sldSz cx="10693400" cy="7559675"/>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000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28" autoAdjust="0"/>
  </p:normalViewPr>
  <p:slideViewPr>
    <p:cSldViewPr>
      <p:cViewPr varScale="1">
        <p:scale>
          <a:sx n="99" d="100"/>
          <a:sy n="99" d="100"/>
        </p:scale>
        <p:origin x="490" y="51"/>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5" Type="http://schemas.openxmlformats.org/officeDocument/2006/relationships/image" Target="../media/image10.wmf"/><Relationship Id="rId4"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5" Type="http://schemas.openxmlformats.org/officeDocument/2006/relationships/image" Target="../media/image86.wmf"/><Relationship Id="rId4"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83D07219-CA33-482C-B576-B2FD9502E320}" type="datetimeFigureOut">
              <a:rPr lang="zh-CN" altLang="en-US"/>
              <a:pPr>
                <a:defRPr/>
              </a:pPr>
              <a:t>2024/10/23</a:t>
            </a:fld>
            <a:endParaRPr lang="zh-CN" altLang="en-US"/>
          </a:p>
        </p:txBody>
      </p:sp>
      <p:sp>
        <p:nvSpPr>
          <p:cNvPr id="4" name="幻灯片图像占位符 3"/>
          <p:cNvSpPr>
            <a:spLocks noGrp="1" noRot="1" noChangeAspect="1"/>
          </p:cNvSpPr>
          <p:nvPr>
            <p:ph type="sldImg" idx="2"/>
          </p:nvPr>
        </p:nvSpPr>
        <p:spPr>
          <a:xfrm>
            <a:off x="1004888" y="685800"/>
            <a:ext cx="4848225"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780DA24-449A-4B6D-8503-4684310532ED}" type="slidenum">
              <a:rPr lang="zh-CN" altLang="en-US"/>
              <a:pPr/>
              <a:t>‹#›</a:t>
            </a:fld>
            <a:endParaRPr lang="zh-CN" altLang="en-US"/>
          </a:p>
        </p:txBody>
      </p:sp>
    </p:spTree>
    <p:extLst>
      <p:ext uri="{BB962C8B-B14F-4D97-AF65-F5344CB8AC3E}">
        <p14:creationId xmlns:p14="http://schemas.microsoft.com/office/powerpoint/2010/main" val="34171495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如同老年化社会，平均寿命增加，而新生儿还在增加，即使新生的数量减少，总量也是增加的。</a:t>
            </a:r>
          </a:p>
        </p:txBody>
      </p:sp>
      <p:sp>
        <p:nvSpPr>
          <p:cNvPr id="1280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D864FF-3341-4B84-841B-825E1965EEEC}" type="slidenum">
              <a:rPr lang="zh-CN" altLang="en-US" sz="1200" smtClean="0"/>
              <a:pPr/>
              <a:t>4</a:t>
            </a:fld>
            <a:endParaRPr lang="zh-CN" altLang="en-US" sz="1200"/>
          </a:p>
        </p:txBody>
      </p:sp>
    </p:spTree>
    <p:extLst>
      <p:ext uri="{BB962C8B-B14F-4D97-AF65-F5344CB8AC3E}">
        <p14:creationId xmlns:p14="http://schemas.microsoft.com/office/powerpoint/2010/main" val="252130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E322C66-7AB0-4568-80B6-88700A24E48E}" type="slidenum">
              <a:rPr lang="zh-CN" altLang="en-US" sz="1200" smtClean="0"/>
              <a:pPr/>
              <a:t>38</a:t>
            </a:fld>
            <a:endParaRPr lang="en-US" altLang="zh-CN" sz="1200"/>
          </a:p>
        </p:txBody>
      </p:sp>
      <p:sp>
        <p:nvSpPr>
          <p:cNvPr id="159747" name="Rectangle 2"/>
          <p:cNvSpPr>
            <a:spLocks noGrp="1" noRot="1" noChangeAspect="1" noChangeArrowheads="1" noTextEdit="1"/>
          </p:cNvSpPr>
          <p:nvPr>
            <p:ph type="sldImg"/>
          </p:nvPr>
        </p:nvSpPr>
        <p:spPr bwMode="auto">
          <a:xfrm>
            <a:off x="1006475" y="687388"/>
            <a:ext cx="4845050" cy="3425825"/>
          </a:xfrm>
          <a:solidFill>
            <a:srgbClr val="FFFFFF"/>
          </a:solidFill>
          <a:ln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97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400098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80DA24-449A-4B6D-8503-4684310532ED}" type="slidenum">
              <a:rPr lang="zh-CN" altLang="en-US" smtClean="0"/>
              <a:pPr/>
              <a:t>56</a:t>
            </a:fld>
            <a:endParaRPr lang="zh-CN" altLang="en-US"/>
          </a:p>
        </p:txBody>
      </p:sp>
    </p:spTree>
    <p:extLst>
      <p:ext uri="{BB962C8B-B14F-4D97-AF65-F5344CB8AC3E}">
        <p14:creationId xmlns:p14="http://schemas.microsoft.com/office/powerpoint/2010/main" val="2348632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 3.26</a:t>
            </a:r>
            <a:r>
              <a:rPr lang="zh-CN" altLang="en-US"/>
              <a:t>和</a:t>
            </a:r>
            <a:r>
              <a:rPr lang="en-US" altLang="zh-CN"/>
              <a:t>3.30</a:t>
            </a:r>
            <a:endParaRPr lang="zh-CN" altLang="en-US"/>
          </a:p>
        </p:txBody>
      </p:sp>
      <p:sp>
        <p:nvSpPr>
          <p:cNvPr id="1833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7261E3E-3990-44B0-9477-5BF8173CE7BF}" type="slidenum">
              <a:rPr lang="zh-CN" altLang="en-US" sz="1200" smtClean="0"/>
              <a:pPr/>
              <a:t>60</a:t>
            </a:fld>
            <a:endParaRPr lang="zh-CN" altLang="en-US" sz="1200"/>
          </a:p>
        </p:txBody>
      </p:sp>
    </p:spTree>
    <p:extLst>
      <p:ext uri="{BB962C8B-B14F-4D97-AF65-F5344CB8AC3E}">
        <p14:creationId xmlns:p14="http://schemas.microsoft.com/office/powerpoint/2010/main" val="3308709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8359C6EC-C676-4CA3-9168-EDB3CDB74931}" type="datetimeFigureOut">
              <a:rPr lang="en-US" altLang="zh-CN"/>
              <a:pPr>
                <a:defRPr/>
              </a:pPr>
              <a:t>10/23/2024</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626DDAC5-4F8F-4FD7-BC3C-C559AB7302AB}" type="slidenum">
              <a:rPr lang="en-US" altLang="zh-CN"/>
              <a:pPr/>
              <a:t>‹#›</a:t>
            </a:fld>
            <a:endParaRPr lang="en-US" altLang="zh-CN"/>
          </a:p>
        </p:txBody>
      </p:sp>
    </p:spTree>
    <p:extLst>
      <p:ext uri="{BB962C8B-B14F-4D97-AF65-F5344CB8AC3E}">
        <p14:creationId xmlns:p14="http://schemas.microsoft.com/office/powerpoint/2010/main" val="2723946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C6D944C-C8A4-4E96-A635-415173903925}" type="datetimeFigureOut">
              <a:rPr lang="en-US" altLang="zh-CN"/>
              <a:pPr>
                <a:defRPr/>
              </a:pPr>
              <a:t>10/23/2024</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42F260F3-CE09-4337-9EED-92183A064ACC}" type="slidenum">
              <a:rPr lang="en-US" altLang="zh-CN"/>
              <a:pPr/>
              <a:t>‹#›</a:t>
            </a:fld>
            <a:endParaRPr lang="en-US" altLang="zh-CN"/>
          </a:p>
        </p:txBody>
      </p:sp>
    </p:spTree>
    <p:extLst>
      <p:ext uri="{BB962C8B-B14F-4D97-AF65-F5344CB8AC3E}">
        <p14:creationId xmlns:p14="http://schemas.microsoft.com/office/powerpoint/2010/main" val="2280187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CBD2957-DC81-40D5-96F3-A8CBB1197003}" type="datetimeFigureOut">
              <a:rPr lang="en-US" altLang="zh-CN"/>
              <a:pPr>
                <a:defRPr/>
              </a:pPr>
              <a:t>10/23/2024</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33A3562B-F899-4D8A-94B9-910591F57263}" type="slidenum">
              <a:rPr lang="en-US" altLang="zh-CN"/>
              <a:pPr/>
              <a:t>‹#›</a:t>
            </a:fld>
            <a:endParaRPr lang="en-US" altLang="zh-CN"/>
          </a:p>
        </p:txBody>
      </p:sp>
    </p:spTree>
    <p:extLst>
      <p:ext uri="{BB962C8B-B14F-4D97-AF65-F5344CB8AC3E}">
        <p14:creationId xmlns:p14="http://schemas.microsoft.com/office/powerpoint/2010/main" val="71265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02005" y="671971"/>
            <a:ext cx="9089390" cy="1259946"/>
          </a:xfrm>
        </p:spPr>
        <p:txBody>
          <a:bodyPr/>
          <a:lstStyle/>
          <a:p>
            <a:r>
              <a:rPr lang="zh-CN" altLang="en-US"/>
              <a:t>单击此处编辑母版标题样式</a:t>
            </a:r>
          </a:p>
        </p:txBody>
      </p:sp>
      <p:sp>
        <p:nvSpPr>
          <p:cNvPr id="3" name="文本占位符 2"/>
          <p:cNvSpPr>
            <a:spLocks noGrp="1"/>
          </p:cNvSpPr>
          <p:nvPr>
            <p:ph type="body" sz="half" idx="1"/>
          </p:nvPr>
        </p:nvSpPr>
        <p:spPr>
          <a:xfrm>
            <a:off x="802005" y="2183906"/>
            <a:ext cx="4455583" cy="453580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435812" y="2183906"/>
            <a:ext cx="4455583" cy="453580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B4E353C-51D2-439D-8953-CD1E43ED3E95}"/>
              </a:ext>
            </a:extLst>
          </p:cNvPr>
          <p:cNvSpPr>
            <a:spLocks noGrp="1"/>
          </p:cNvSpPr>
          <p:nvPr>
            <p:ph type="dt" sz="half" idx="10"/>
          </p:nvPr>
        </p:nvSpPr>
        <p:spPr>
          <a:xfrm>
            <a:off x="802005" y="6887704"/>
            <a:ext cx="2227792" cy="503978"/>
          </a:xfrm>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031D9CFC-EC8B-47B1-9CDA-780187CB750B}"/>
              </a:ext>
            </a:extLst>
          </p:cNvPr>
          <p:cNvSpPr>
            <a:spLocks noGrp="1"/>
          </p:cNvSpPr>
          <p:nvPr>
            <p:ph type="ftr" sz="quarter" idx="11"/>
          </p:nvPr>
        </p:nvSpPr>
        <p:spPr>
          <a:xfrm>
            <a:off x="3653579" y="6887704"/>
            <a:ext cx="3386243" cy="503978"/>
          </a:xfrm>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43F2C22E-BDD5-46A5-9C2C-2AE49C039FD4}"/>
              </a:ext>
            </a:extLst>
          </p:cNvPr>
          <p:cNvSpPr>
            <a:spLocks noGrp="1"/>
          </p:cNvSpPr>
          <p:nvPr>
            <p:ph type="sldNum" sz="quarter" idx="12"/>
          </p:nvPr>
        </p:nvSpPr>
        <p:spPr>
          <a:xfrm>
            <a:off x="7663603" y="6887704"/>
            <a:ext cx="2227792" cy="503978"/>
          </a:xfrm>
        </p:spPr>
        <p:txBody>
          <a:bodyPr/>
          <a:lstStyle>
            <a:lvl1pPr>
              <a:defRPr/>
            </a:lvl1pPr>
          </a:lstStyle>
          <a:p>
            <a:pPr>
              <a:defRPr/>
            </a:pPr>
            <a:fld id="{F55F0305-85C1-46A0-9588-35B18E31BF71}" type="slidenum">
              <a:rPr lang="en-US" altLang="zh-CN"/>
              <a:pPr>
                <a:defRPr/>
              </a:pPr>
              <a:t>‹#›</a:t>
            </a:fld>
            <a:endParaRPr lang="en-US" altLang="zh-CN"/>
          </a:p>
        </p:txBody>
      </p:sp>
    </p:spTree>
    <p:extLst>
      <p:ext uri="{BB962C8B-B14F-4D97-AF65-F5344CB8AC3E}">
        <p14:creationId xmlns:p14="http://schemas.microsoft.com/office/powerpoint/2010/main" val="2188382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AA23096-2661-4C83-A895-31D1CEEA4332}" type="datetimeFigureOut">
              <a:rPr lang="en-US" altLang="zh-CN"/>
              <a:pPr>
                <a:defRPr/>
              </a:pPr>
              <a:t>10/23/2024</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4FA576EA-2DAD-460F-A19B-8B0902F45C78}" type="slidenum">
              <a:rPr lang="en-US" altLang="zh-CN"/>
              <a:pPr/>
              <a:t>‹#›</a:t>
            </a:fld>
            <a:endParaRPr lang="en-US" altLang="zh-CN"/>
          </a:p>
        </p:txBody>
      </p:sp>
    </p:spTree>
    <p:extLst>
      <p:ext uri="{BB962C8B-B14F-4D97-AF65-F5344CB8AC3E}">
        <p14:creationId xmlns:p14="http://schemas.microsoft.com/office/powerpoint/2010/main" val="339476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50912EF-F674-49B7-A664-C4E1E8AE8893}" type="datetimeFigureOut">
              <a:rPr lang="en-US" altLang="zh-CN"/>
              <a:pPr>
                <a:defRPr/>
              </a:pPr>
              <a:t>10/23/2024</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12A8E486-E2FD-43A5-9144-24EC70E59FFE}" type="slidenum">
              <a:rPr lang="en-US" altLang="zh-CN"/>
              <a:pPr/>
              <a:t>‹#›</a:t>
            </a:fld>
            <a:endParaRPr lang="en-US" altLang="zh-CN"/>
          </a:p>
        </p:txBody>
      </p:sp>
    </p:spTree>
    <p:extLst>
      <p:ext uri="{BB962C8B-B14F-4D97-AF65-F5344CB8AC3E}">
        <p14:creationId xmlns:p14="http://schemas.microsoft.com/office/powerpoint/2010/main" val="1455076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BBA8C1B-44C2-461C-947F-6D6D942839DA}" type="datetimeFigureOut">
              <a:rPr lang="en-US" altLang="zh-CN"/>
              <a:pPr>
                <a:defRPr/>
              </a:pPr>
              <a:t>10/23/2024</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082DC4C3-7547-46BD-BA47-482B1B6FB6D2}" type="slidenum">
              <a:rPr lang="en-US" altLang="zh-CN"/>
              <a:pPr/>
              <a:t>‹#›</a:t>
            </a:fld>
            <a:endParaRPr lang="en-US" altLang="zh-CN"/>
          </a:p>
        </p:txBody>
      </p:sp>
    </p:spTree>
    <p:extLst>
      <p:ext uri="{BB962C8B-B14F-4D97-AF65-F5344CB8AC3E}">
        <p14:creationId xmlns:p14="http://schemas.microsoft.com/office/powerpoint/2010/main" val="423812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1450C86-99C2-462F-B6B3-EA5B132E9706}" type="datetimeFigureOut">
              <a:rPr lang="en-US" altLang="zh-CN"/>
              <a:pPr>
                <a:defRPr/>
              </a:pPr>
              <a:t>10/23/2024</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fld id="{A91A8230-AB3D-49A2-9B66-ADF2A3E78F7E}" type="slidenum">
              <a:rPr lang="en-US" altLang="zh-CN"/>
              <a:pPr/>
              <a:t>‹#›</a:t>
            </a:fld>
            <a:endParaRPr lang="en-US" altLang="zh-CN"/>
          </a:p>
        </p:txBody>
      </p:sp>
    </p:spTree>
    <p:extLst>
      <p:ext uri="{BB962C8B-B14F-4D97-AF65-F5344CB8AC3E}">
        <p14:creationId xmlns:p14="http://schemas.microsoft.com/office/powerpoint/2010/main" val="108378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99691C9-CBFD-4DD4-956E-FA835E8564BC}" type="datetimeFigureOut">
              <a:rPr lang="en-US" altLang="zh-CN"/>
              <a:pPr>
                <a:defRPr/>
              </a:pPr>
              <a:t>10/23/2024</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fld id="{2F4395DC-7B78-4914-8091-7515885AFE57}" type="slidenum">
              <a:rPr lang="en-US" altLang="zh-CN"/>
              <a:pPr/>
              <a:t>‹#›</a:t>
            </a:fld>
            <a:endParaRPr lang="en-US" altLang="zh-CN"/>
          </a:p>
        </p:txBody>
      </p:sp>
    </p:spTree>
    <p:extLst>
      <p:ext uri="{BB962C8B-B14F-4D97-AF65-F5344CB8AC3E}">
        <p14:creationId xmlns:p14="http://schemas.microsoft.com/office/powerpoint/2010/main" val="4103166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3B8C92D-427E-4F64-8D32-4936665EC80F}" type="datetimeFigureOut">
              <a:rPr lang="en-US" altLang="zh-CN"/>
              <a:pPr>
                <a:defRPr/>
              </a:pPr>
              <a:t>10/23/2024</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fld id="{0E10294E-65B7-44D9-B2A1-4D324CE52EBF}" type="slidenum">
              <a:rPr lang="en-US" altLang="zh-CN"/>
              <a:pPr/>
              <a:t>‹#›</a:t>
            </a:fld>
            <a:endParaRPr lang="en-US" altLang="zh-CN"/>
          </a:p>
        </p:txBody>
      </p:sp>
    </p:spTree>
    <p:extLst>
      <p:ext uri="{BB962C8B-B14F-4D97-AF65-F5344CB8AC3E}">
        <p14:creationId xmlns:p14="http://schemas.microsoft.com/office/powerpoint/2010/main" val="19094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C8C02F7-2A1F-4FB0-B7E9-DC1830C57ECF}" type="datetimeFigureOut">
              <a:rPr lang="en-US" altLang="zh-CN"/>
              <a:pPr>
                <a:defRPr/>
              </a:pPr>
              <a:t>10/23/2024</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E5DF1536-5566-4F95-9B60-6944BBB983FF}" type="slidenum">
              <a:rPr lang="en-US" altLang="zh-CN"/>
              <a:pPr/>
              <a:t>‹#›</a:t>
            </a:fld>
            <a:endParaRPr lang="en-US" altLang="zh-CN"/>
          </a:p>
        </p:txBody>
      </p:sp>
    </p:spTree>
    <p:extLst>
      <p:ext uri="{BB962C8B-B14F-4D97-AF65-F5344CB8AC3E}">
        <p14:creationId xmlns:p14="http://schemas.microsoft.com/office/powerpoint/2010/main" val="367759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B507AC8-1570-4CF6-BC3A-10EA469A1B95}" type="datetimeFigureOut">
              <a:rPr lang="en-US" altLang="zh-CN"/>
              <a:pPr>
                <a:defRPr/>
              </a:pPr>
              <a:t>10/23/2024</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FCD16DE1-6D0C-421B-B888-5822D02E9E36}" type="slidenum">
              <a:rPr lang="en-US" altLang="zh-CN"/>
              <a:pPr/>
              <a:t>‹#›</a:t>
            </a:fld>
            <a:endParaRPr lang="en-US" altLang="zh-CN"/>
          </a:p>
        </p:txBody>
      </p:sp>
    </p:spTree>
    <p:extLst>
      <p:ext uri="{BB962C8B-B14F-4D97-AF65-F5344CB8AC3E}">
        <p14:creationId xmlns:p14="http://schemas.microsoft.com/office/powerpoint/2010/main" val="314123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FE5DAFC2-D413-4D1D-A0E5-88FBFD64EBBD}" type="datetimeFigureOut">
              <a:rPr lang="en-US" altLang="zh-CN"/>
              <a:pPr>
                <a:defRPr/>
              </a:pPr>
              <a:t>10/23/2024</a:t>
            </a:fld>
            <a:endParaRPr lang="en-US"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a:defRPr/>
            </a:pPr>
            <a:endParaRPr lang="en-US" altLang="zh-C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4F6436E-1CDB-4C41-8D51-19A3D31CD52A}"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7.jpeg"/><Relationship Id="rId7"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42.jpeg"/><Relationship Id="rId4" Type="http://schemas.openxmlformats.org/officeDocument/2006/relationships/image" Target="../media/image41.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45.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50.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47.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12.bin"/><Relationship Id="rId14" Type="http://schemas.openxmlformats.org/officeDocument/2006/relationships/image" Target="../media/image51.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53.wmf"/><Relationship Id="rId5" Type="http://schemas.openxmlformats.org/officeDocument/2006/relationships/oleObject" Target="../embeddings/oleObject16.bin"/><Relationship Id="rId4" Type="http://schemas.openxmlformats.org/officeDocument/2006/relationships/image" Target="../media/image52.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55.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0.wmf"/><Relationship Id="rId3" Type="http://schemas.openxmlformats.org/officeDocument/2006/relationships/notesSlide" Target="../notesSlides/notesSlide1.xml"/><Relationship Id="rId7" Type="http://schemas.openxmlformats.org/officeDocument/2006/relationships/image" Target="../media/image7.wmf"/><Relationship Id="rId12"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9.wmf"/><Relationship Id="rId5" Type="http://schemas.openxmlformats.org/officeDocument/2006/relationships/image" Target="../media/image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58.wmf"/><Relationship Id="rId5" Type="http://schemas.openxmlformats.org/officeDocument/2006/relationships/oleObject" Target="../embeddings/oleObject20.bin"/><Relationship Id="rId4"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60.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64.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65.wmf"/></Relationships>
</file>

<file path=ppt/slides/_rels/slide48.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81.emf"/><Relationship Id="rId4" Type="http://schemas.openxmlformats.org/officeDocument/2006/relationships/oleObject" Target="../embeddings/oleObject28.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86.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3.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85.wmf"/><Relationship Id="rId4" Type="http://schemas.openxmlformats.org/officeDocument/2006/relationships/image" Target="../media/image82.wmf"/><Relationship Id="rId9" Type="http://schemas.openxmlformats.org/officeDocument/2006/relationships/oleObject" Target="../embeddings/oleObject32.bin"/></Relationships>
</file>

<file path=ppt/slides/_rels/slide63.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88.wmf"/><Relationship Id="rId5" Type="http://schemas.openxmlformats.org/officeDocument/2006/relationships/oleObject" Target="../embeddings/oleObject35.bin"/><Relationship Id="rId4" Type="http://schemas.openxmlformats.org/officeDocument/2006/relationships/image" Target="../media/image87.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1"/>
          <p:cNvSpPr txBox="1">
            <a:spLocks noChangeArrowheads="1"/>
          </p:cNvSpPr>
          <p:nvPr/>
        </p:nvSpPr>
        <p:spPr bwMode="auto">
          <a:xfrm>
            <a:off x="9283700" y="6832600"/>
            <a:ext cx="76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1300"/>
              </a:lnSpc>
            </a:pPr>
            <a:r>
              <a:rPr lang="en-US" altLang="zh-CN" sz="1200">
                <a:latin typeface="Times New Roman" panose="02020603050405020304" pitchFamily="18" charset="0"/>
                <a:cs typeface="Times New Roman" panose="02020603050405020304" pitchFamily="18" charset="0"/>
              </a:rPr>
              <a:t>1</a:t>
            </a:r>
          </a:p>
        </p:txBody>
      </p:sp>
      <p:sp>
        <p:nvSpPr>
          <p:cNvPr id="2051" name="TextBox 1"/>
          <p:cNvSpPr txBox="1">
            <a:spLocks noChangeArrowheads="1"/>
          </p:cNvSpPr>
          <p:nvPr/>
        </p:nvSpPr>
        <p:spPr bwMode="auto">
          <a:xfrm>
            <a:off x="1308100" y="2255837"/>
            <a:ext cx="7712047" cy="265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en-US" altLang="zh-CN" sz="6000" b="1" dirty="0" err="1">
                <a:latin typeface="Times New Roman" panose="02020603050405020304" pitchFamily="18" charset="0"/>
                <a:ea typeface="+mj-ea"/>
                <a:cs typeface="Times New Roman" panose="02020603050405020304" pitchFamily="18" charset="0"/>
              </a:rPr>
              <a:t>第三章</a:t>
            </a:r>
            <a:r>
              <a:rPr lang="en-US" altLang="zh-CN" sz="6000" b="1" dirty="0">
                <a:latin typeface="Times New Roman" panose="02020603050405020304" pitchFamily="18" charset="0"/>
                <a:ea typeface="+mj-ea"/>
                <a:cs typeface="Times New Roman" panose="02020603050405020304" pitchFamily="18" charset="0"/>
              </a:rPr>
              <a:t>  </a:t>
            </a:r>
            <a:r>
              <a:rPr lang="en-US" altLang="zh-CN" sz="6000" b="1" dirty="0" err="1">
                <a:latin typeface="Times New Roman" panose="02020603050405020304" pitchFamily="18" charset="0"/>
                <a:ea typeface="+mj-ea"/>
                <a:cs typeface="Times New Roman" panose="02020603050405020304" pitchFamily="18" charset="0"/>
              </a:rPr>
              <a:t>自由基聚合</a:t>
            </a:r>
            <a:endParaRPr lang="en-US" altLang="zh-CN" sz="6000" b="1" dirty="0">
              <a:latin typeface="Times New Roman" panose="02020603050405020304" pitchFamily="18" charset="0"/>
              <a:ea typeface="+mj-ea"/>
              <a:cs typeface="Times New Roman" panose="02020603050405020304" pitchFamily="18" charset="0"/>
            </a:endParaRPr>
          </a:p>
          <a:p>
            <a:pPr algn="ctr" eaLnBrk="1" hangingPunct="1">
              <a:lnSpc>
                <a:spcPct val="150000"/>
              </a:lnSpc>
            </a:pPr>
            <a:r>
              <a:rPr lang="en-US" altLang="zh-CN" sz="6000" b="1" dirty="0">
                <a:latin typeface="Times New Roman" panose="02020603050405020304" pitchFamily="18" charset="0"/>
                <a:ea typeface="+mj-ea"/>
                <a:cs typeface="Times New Roman" panose="02020603050405020304" pitchFamily="18" charset="0"/>
              </a:rPr>
              <a:t>Radical Polymerization</a:t>
            </a:r>
          </a:p>
        </p:txBody>
      </p:sp>
      <p:sp>
        <p:nvSpPr>
          <p:cNvPr id="3" name="文本框 2"/>
          <p:cNvSpPr txBox="1"/>
          <p:nvPr/>
        </p:nvSpPr>
        <p:spPr>
          <a:xfrm>
            <a:off x="480219" y="5151437"/>
            <a:ext cx="9753600" cy="1077218"/>
          </a:xfrm>
          <a:prstGeom prst="rect">
            <a:avLst/>
          </a:prstGeom>
          <a:noFill/>
        </p:spPr>
        <p:txBody>
          <a:bodyPr wrap="square" rtlCol="0">
            <a:spAutoFit/>
          </a:bodyPr>
          <a:lstStyle/>
          <a:p>
            <a:pPr algn="ctr"/>
            <a:r>
              <a:rPr lang="en-US" altLang="zh-CN" sz="3200" b="1" dirty="0">
                <a:solidFill>
                  <a:srgbClr val="0000FF"/>
                </a:solidFill>
                <a:latin typeface="Times New Roman" panose="02020603050405020304" pitchFamily="18" charset="0"/>
                <a:cs typeface="Times New Roman" panose="02020603050405020304" pitchFamily="18" charset="0"/>
              </a:rPr>
              <a:t>Part III: Molecular weight and its distribution</a:t>
            </a:r>
          </a:p>
          <a:p>
            <a:pPr algn="ctr"/>
            <a:r>
              <a:rPr lang="en-US" altLang="zh-CN" sz="3200" b="1" dirty="0">
                <a:solidFill>
                  <a:srgbClr val="0000FF"/>
                </a:solidFill>
                <a:latin typeface="Times New Roman" panose="02020603050405020304" pitchFamily="18" charset="0"/>
                <a:cs typeface="Times New Roman" panose="02020603050405020304" pitchFamily="18" charset="0"/>
              </a:rPr>
              <a:t>Living Radical Polymerization (LRP)</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extBox 1"/>
          <p:cNvSpPr txBox="1">
            <a:spLocks noChangeArrowheads="1"/>
          </p:cNvSpPr>
          <p:nvPr/>
        </p:nvSpPr>
        <p:spPr bwMode="auto">
          <a:xfrm>
            <a:off x="1109663" y="1635125"/>
            <a:ext cx="904875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eaLnBrk="0" hangingPunct="0">
              <a:tabLst>
                <a:tab pos="177800" algn="l"/>
                <a:tab pos="698500" algn="l"/>
                <a:tab pos="21082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77800" algn="l"/>
                <a:tab pos="698500" algn="l"/>
                <a:tab pos="21082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77800" algn="l"/>
                <a:tab pos="698500" algn="l"/>
                <a:tab pos="21082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77800" algn="l"/>
                <a:tab pos="698500" algn="l"/>
                <a:tab pos="21082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77800" algn="l"/>
                <a:tab pos="698500" algn="l"/>
                <a:tab pos="21082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77800" algn="l"/>
                <a:tab pos="698500" algn="l"/>
                <a:tab pos="21082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77800" algn="l"/>
                <a:tab pos="698500" algn="l"/>
                <a:tab pos="21082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77800" algn="l"/>
                <a:tab pos="698500" algn="l"/>
                <a:tab pos="21082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77800" algn="l"/>
                <a:tab pos="698500" algn="l"/>
                <a:tab pos="21082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2800">
                <a:latin typeface="楷体_GB2312"/>
                <a:ea typeface="楷体_GB2312"/>
                <a:cs typeface="楷体_GB2312"/>
              </a:rPr>
              <a:t>链转移是自由基</a:t>
            </a:r>
            <a:r>
              <a:rPr lang="en-US" altLang="zh-CN" sz="2800" b="1">
                <a:latin typeface="Times New Roman" panose="02020603050405020304" pitchFamily="18" charset="0"/>
                <a:cs typeface="Times New Roman" panose="02020603050405020304" pitchFamily="18" charset="0"/>
              </a:rPr>
              <a:t>M</a:t>
            </a:r>
            <a:r>
              <a:rPr lang="en-US" altLang="zh-CN" sz="1900" b="1" i="1">
                <a:latin typeface="Times New Roman" panose="02020603050405020304" pitchFamily="18" charset="0"/>
                <a:cs typeface="Times New Roman" panose="02020603050405020304" pitchFamily="18" charset="0"/>
              </a:rPr>
              <a:t>x</a:t>
            </a:r>
            <a:r>
              <a:rPr lang="en-US" altLang="zh-CN" sz="2800" b="1" i="1">
                <a:latin typeface="Times New Roman" panose="02020603050405020304" pitchFamily="18" charset="0"/>
                <a:cs typeface="Times New Roman" panose="02020603050405020304" pitchFamily="18" charset="0"/>
              </a:rPr>
              <a:t>·</a:t>
            </a:r>
            <a:r>
              <a:rPr lang="en-US" altLang="zh-CN" sz="2800">
                <a:latin typeface="楷体_GB2312"/>
                <a:ea typeface="楷体_GB2312"/>
                <a:cs typeface="楷体_GB2312"/>
              </a:rPr>
              <a:t>夺取另一分子</a:t>
            </a:r>
            <a:r>
              <a:rPr lang="en-US" altLang="zh-CN" sz="2800" b="1">
                <a:latin typeface="Times New Roman" panose="02020603050405020304" pitchFamily="18" charset="0"/>
                <a:cs typeface="Times New Roman" panose="02020603050405020304" pitchFamily="18" charset="0"/>
              </a:rPr>
              <a:t>YS</a:t>
            </a:r>
            <a:r>
              <a:rPr lang="en-US" altLang="zh-CN" sz="2800">
                <a:latin typeface="楷体_GB2312"/>
                <a:ea typeface="楷体_GB2312"/>
                <a:cs typeface="楷体_GB2312"/>
              </a:rPr>
              <a:t>中结合得较弱的原子</a:t>
            </a:r>
            <a:r>
              <a:rPr lang="en-US" altLang="zh-CN" sz="2800" b="1">
                <a:latin typeface="Times New Roman" panose="02020603050405020304" pitchFamily="18" charset="0"/>
                <a:cs typeface="Times New Roman" panose="02020603050405020304" pitchFamily="18" charset="0"/>
              </a:rPr>
              <a:t>Y</a:t>
            </a:r>
            <a:r>
              <a:rPr lang="en-US" altLang="zh-CN" sz="2800">
                <a:latin typeface="楷体_GB2312"/>
                <a:ea typeface="楷体_GB2312"/>
                <a:cs typeface="楷体_GB2312"/>
              </a:rPr>
              <a:t>（如氢、卤原子等）而终止，而</a:t>
            </a:r>
            <a:r>
              <a:rPr lang="en-US" altLang="zh-CN" sz="2800" b="1">
                <a:latin typeface="Times New Roman" panose="02020603050405020304" pitchFamily="18" charset="0"/>
                <a:cs typeface="Times New Roman" panose="02020603050405020304" pitchFamily="18" charset="0"/>
              </a:rPr>
              <a:t>YS</a:t>
            </a:r>
            <a:r>
              <a:rPr lang="en-US" altLang="zh-CN" sz="2800">
                <a:latin typeface="楷体_GB2312"/>
                <a:ea typeface="楷体_GB2312"/>
                <a:cs typeface="楷体_GB2312"/>
              </a:rPr>
              <a:t>失去</a:t>
            </a:r>
            <a:r>
              <a:rPr lang="en-US" altLang="zh-CN" sz="2800" b="1">
                <a:latin typeface="Times New Roman" panose="02020603050405020304" pitchFamily="18" charset="0"/>
                <a:cs typeface="Times New Roman" panose="02020603050405020304" pitchFamily="18" charset="0"/>
              </a:rPr>
              <a:t>Y</a:t>
            </a:r>
            <a:r>
              <a:rPr lang="en-US" altLang="zh-CN" sz="2800">
                <a:latin typeface="楷体_GB2312"/>
                <a:ea typeface="楷体_GB2312"/>
                <a:cs typeface="楷体_GB2312"/>
              </a:rPr>
              <a:t>后则成为新自由基</a:t>
            </a:r>
            <a:r>
              <a:rPr lang="en-US" altLang="zh-CN" sz="2800" b="1">
                <a:latin typeface="Times New Roman" panose="02020603050405020304" pitchFamily="18" charset="0"/>
                <a:cs typeface="Times New Roman" panose="02020603050405020304" pitchFamily="18" charset="0"/>
              </a:rPr>
              <a:t>S·</a:t>
            </a:r>
            <a:r>
              <a:rPr lang="en-US" altLang="zh-CN" sz="2800">
                <a:latin typeface="楷体_GB2312"/>
                <a:ea typeface="楷体_GB2312"/>
                <a:cs typeface="楷体_GB2312"/>
              </a:rPr>
              <a:t>，类似活性中在转移。</a:t>
            </a:r>
          </a:p>
        </p:txBody>
      </p:sp>
      <p:sp>
        <p:nvSpPr>
          <p:cNvPr id="105476" name="TextBox 1"/>
          <p:cNvSpPr txBox="1">
            <a:spLocks noChangeArrowheads="1"/>
          </p:cNvSpPr>
          <p:nvPr/>
        </p:nvSpPr>
        <p:spPr bwMode="auto">
          <a:xfrm>
            <a:off x="1181100" y="4660900"/>
            <a:ext cx="8618538"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a:latin typeface="楷体_GB2312"/>
                <a:ea typeface="楷体_GB2312"/>
                <a:cs typeface="楷体_GB2312"/>
              </a:rPr>
              <a:t>如果新自由基有足够的活性，就可能再引发单体聚合。</a:t>
            </a:r>
          </a:p>
        </p:txBody>
      </p:sp>
      <p:sp>
        <p:nvSpPr>
          <p:cNvPr id="105477" name="矩形 2"/>
          <p:cNvSpPr>
            <a:spLocks noChangeArrowheads="1"/>
          </p:cNvSpPr>
          <p:nvPr/>
        </p:nvSpPr>
        <p:spPr bwMode="auto">
          <a:xfrm>
            <a:off x="690563" y="425450"/>
            <a:ext cx="959961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3100" b="1" dirty="0">
                <a:solidFill>
                  <a:srgbClr val="000000"/>
                </a:solidFill>
                <a:latin typeface="Times New Roman" panose="02020603050405020304" pitchFamily="18" charset="0"/>
                <a:cs typeface="Times New Roman" panose="02020603050405020304" pitchFamily="18" charset="0"/>
              </a:rPr>
              <a:t>3.9</a:t>
            </a:r>
            <a:r>
              <a:rPr lang="en-US" altLang="zh-CN" sz="3100" dirty="0">
                <a:solidFill>
                  <a:srgbClr val="000000"/>
                </a:solidFill>
                <a:latin typeface="Times New Roman" panose="02020603050405020304" pitchFamily="18" charset="0"/>
                <a:cs typeface="Times New Roman" panose="02020603050405020304" pitchFamily="18" charset="0"/>
              </a:rPr>
              <a:t>  </a:t>
            </a:r>
            <a:r>
              <a:rPr lang="en-US" altLang="zh-CN" sz="3100" dirty="0" err="1">
                <a:solidFill>
                  <a:srgbClr val="000000"/>
                </a:solidFill>
                <a:latin typeface="楷体_GB2312"/>
                <a:ea typeface="楷体_GB2312"/>
                <a:cs typeface="楷体_GB2312"/>
              </a:rPr>
              <a:t>链转移反应与聚合度</a:t>
            </a:r>
            <a:endParaRPr lang="en-US" altLang="zh-CN" sz="3100" dirty="0">
              <a:solidFill>
                <a:srgbClr val="000000"/>
              </a:solidFill>
              <a:latin typeface="楷体_GB2312"/>
              <a:ea typeface="楷体_GB2312"/>
              <a:cs typeface="楷体_GB2312"/>
            </a:endParaRPr>
          </a:p>
          <a:p>
            <a:pPr eaLnBrk="1" hangingPunct="1">
              <a:lnSpc>
                <a:spcPts val="3300"/>
              </a:lnSpc>
            </a:pPr>
            <a:r>
              <a:rPr lang="en-US" altLang="zh-CN" sz="2800" b="1" dirty="0">
                <a:solidFill>
                  <a:srgbClr val="000000"/>
                </a:solidFill>
                <a:latin typeface="Times New Roman" panose="02020603050405020304" pitchFamily="18" charset="0"/>
                <a:cs typeface="Times New Roman" panose="02020603050405020304" pitchFamily="18" charset="0"/>
              </a:rPr>
              <a:t>(Chain</a:t>
            </a:r>
            <a:r>
              <a:rPr lang="en-US" altLang="zh-CN" sz="2800"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Transfer</a:t>
            </a:r>
            <a:r>
              <a:rPr lang="en-US" altLang="zh-CN" sz="2800"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Reaction</a:t>
            </a:r>
            <a:r>
              <a:rPr lang="en-US" altLang="zh-CN" sz="2800"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and</a:t>
            </a:r>
            <a:r>
              <a:rPr lang="en-US" altLang="zh-CN" sz="2800"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Polymerization</a:t>
            </a:r>
            <a:r>
              <a:rPr lang="en-US" altLang="zh-CN" sz="2800"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Degree)</a:t>
            </a:r>
          </a:p>
        </p:txBody>
      </p:sp>
      <p:pic>
        <p:nvPicPr>
          <p:cNvPr id="10547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100" y="3246438"/>
            <a:ext cx="6275388"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7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5303838"/>
            <a:ext cx="83169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extBox 1"/>
          <p:cNvSpPr txBox="1">
            <a:spLocks noChangeArrowheads="1"/>
          </p:cNvSpPr>
          <p:nvPr/>
        </p:nvSpPr>
        <p:spPr bwMode="auto">
          <a:xfrm>
            <a:off x="608013" y="615950"/>
            <a:ext cx="71897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3500" b="1">
                <a:latin typeface="楷体" panose="02010609060101010101" pitchFamily="49" charset="-122"/>
                <a:ea typeface="楷体" panose="02010609060101010101" pitchFamily="49" charset="-122"/>
                <a:cs typeface="Times New Roman" panose="02020603050405020304" pitchFamily="18" charset="0"/>
              </a:rPr>
              <a:t>3.9.1 </a:t>
            </a:r>
            <a:r>
              <a:rPr lang="en-US" altLang="zh-CN" sz="3500" b="1">
                <a:latin typeface="楷体" panose="02010609060101010101" pitchFamily="49" charset="-122"/>
                <a:ea typeface="楷体" panose="02010609060101010101" pitchFamily="49" charset="-122"/>
                <a:cs typeface="楷体_GB2312"/>
              </a:rPr>
              <a:t>链转移反应时对聚合度的影响</a:t>
            </a:r>
          </a:p>
        </p:txBody>
      </p:sp>
      <p:sp>
        <p:nvSpPr>
          <p:cNvPr id="106500" name="TextBox 1"/>
          <p:cNvSpPr txBox="1">
            <a:spLocks noChangeArrowheads="1"/>
          </p:cNvSpPr>
          <p:nvPr/>
        </p:nvSpPr>
        <p:spPr bwMode="auto">
          <a:xfrm>
            <a:off x="2222500" y="1587500"/>
            <a:ext cx="7848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3400">
                <a:latin typeface="楷体_GB2312"/>
                <a:ea typeface="楷体_GB2312"/>
                <a:cs typeface="楷体_GB2312"/>
              </a:rPr>
              <a:t>活性链向单体、引发剂、溶剂等低分子链</a:t>
            </a:r>
          </a:p>
        </p:txBody>
      </p:sp>
      <p:sp>
        <p:nvSpPr>
          <p:cNvPr id="106501" name="TextBox 1"/>
          <p:cNvSpPr txBox="1">
            <a:spLocks noChangeArrowheads="1"/>
          </p:cNvSpPr>
          <p:nvPr/>
        </p:nvSpPr>
        <p:spPr bwMode="auto">
          <a:xfrm>
            <a:off x="1549400" y="2171700"/>
            <a:ext cx="6103938"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3400">
                <a:latin typeface="楷体_GB2312"/>
                <a:ea typeface="楷体_GB2312"/>
                <a:cs typeface="楷体_GB2312"/>
              </a:rPr>
              <a:t>转移的反应式和速率方程如下：</a:t>
            </a:r>
          </a:p>
        </p:txBody>
      </p:sp>
      <p:sp>
        <p:nvSpPr>
          <p:cNvPr id="106502" name="TextBox 1"/>
          <p:cNvSpPr txBox="1">
            <a:spLocks noChangeArrowheads="1"/>
          </p:cNvSpPr>
          <p:nvPr/>
        </p:nvSpPr>
        <p:spPr bwMode="auto">
          <a:xfrm>
            <a:off x="1173163" y="5608638"/>
            <a:ext cx="80168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609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09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09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09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09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a:t>	</a:t>
            </a:r>
            <a:r>
              <a:rPr lang="en-US" altLang="zh-CN" sz="2400">
                <a:latin typeface="楷体_GB2312"/>
                <a:ea typeface="楷体_GB2312"/>
                <a:cs typeface="楷体_GB2312"/>
              </a:rPr>
              <a:t>链转移反应是</a:t>
            </a:r>
            <a:r>
              <a:rPr lang="en-US" altLang="zh-CN" sz="2400" b="1">
                <a:solidFill>
                  <a:srgbClr val="0000FF"/>
                </a:solidFill>
                <a:latin typeface="楷体_GB2312"/>
                <a:ea typeface="楷体_GB2312"/>
                <a:cs typeface="楷体_GB2312"/>
              </a:rPr>
              <a:t>活性中心转移而非消失</a:t>
            </a:r>
            <a:r>
              <a:rPr lang="en-US" altLang="zh-CN" sz="2400">
                <a:latin typeface="楷体_GB2312"/>
                <a:ea typeface="楷体_GB2312"/>
                <a:cs typeface="楷体_GB2312"/>
              </a:rPr>
              <a:t>。链转移后，动力</a:t>
            </a:r>
          </a:p>
          <a:p>
            <a:pPr eaLnBrk="1" hangingPunct="1">
              <a:lnSpc>
                <a:spcPts val="1000"/>
              </a:lnSpc>
            </a:pPr>
            <a:endParaRPr lang="en-US" altLang="zh-CN"/>
          </a:p>
          <a:p>
            <a:pPr eaLnBrk="1" hangingPunct="1">
              <a:lnSpc>
                <a:spcPts val="2900"/>
              </a:lnSpc>
            </a:pPr>
            <a:r>
              <a:rPr lang="en-US" altLang="zh-CN" sz="2400">
                <a:latin typeface="楷体_GB2312"/>
              </a:rPr>
              <a:t>学链没有终止，它所消耗的单体数目，也属于该动力学链。</a:t>
            </a:r>
          </a:p>
        </p:txBody>
      </p:sp>
      <p:pic>
        <p:nvPicPr>
          <p:cNvPr id="10650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789238"/>
            <a:ext cx="871537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9220200" y="5721350"/>
            <a:ext cx="1539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1300"/>
              </a:lnSpc>
            </a:pPr>
            <a:r>
              <a:rPr lang="en-US" altLang="zh-CN" sz="1200">
                <a:latin typeface="Times New Roman" panose="02020603050405020304" pitchFamily="18" charset="0"/>
                <a:cs typeface="Times New Roman" panose="02020603050405020304" pitchFamily="18" charset="0"/>
              </a:rPr>
              <a:t>91</a:t>
            </a:r>
          </a:p>
        </p:txBody>
      </p:sp>
      <p:sp>
        <p:nvSpPr>
          <p:cNvPr id="107523" name="TextBox 1"/>
          <p:cNvSpPr txBox="1">
            <a:spLocks noChangeArrowheads="1"/>
          </p:cNvSpPr>
          <p:nvPr/>
        </p:nvSpPr>
        <p:spPr bwMode="auto">
          <a:xfrm>
            <a:off x="774700" y="1493838"/>
            <a:ext cx="89916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marL="457200" indent="-457200" eaLnBrk="0" hangingPunct="0">
              <a:tabLst>
                <a:tab pos="4064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4064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4064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4064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4064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4064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4064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4064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4064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en-US" altLang="zh-CN" sz="3000">
                <a:latin typeface="楷体_GB2312"/>
                <a:ea typeface="楷体_GB2312"/>
                <a:cs typeface="楷体_GB2312"/>
              </a:rPr>
              <a:t>动力学链长：每个初级自由基自链引发开始</a:t>
            </a:r>
            <a:r>
              <a:rPr lang="en-US" altLang="zh-CN" sz="3000">
                <a:latin typeface="楷体_GB2312"/>
              </a:rPr>
              <a:t>到活性中心真正死亡止所消耗的单体分子总数。</a:t>
            </a:r>
          </a:p>
        </p:txBody>
      </p:sp>
      <p:sp>
        <p:nvSpPr>
          <p:cNvPr id="107524" name="TextBox 1"/>
          <p:cNvSpPr txBox="1">
            <a:spLocks noChangeArrowheads="1"/>
          </p:cNvSpPr>
          <p:nvPr/>
        </p:nvSpPr>
        <p:spPr bwMode="auto">
          <a:xfrm>
            <a:off x="760413" y="2986088"/>
            <a:ext cx="8991600"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Char char="Ø"/>
            </a:pPr>
            <a:r>
              <a:rPr lang="en-US" altLang="zh-CN" sz="3000" dirty="0" err="1">
                <a:latin typeface="楷体_GB2312"/>
                <a:ea typeface="楷体_GB2312"/>
                <a:cs typeface="楷体_GB2312"/>
              </a:rPr>
              <a:t>链转移的结果使聚合度降低，聚合度须考虑链转移终止</a:t>
            </a:r>
            <a:endParaRPr lang="en-US" altLang="zh-CN" sz="3000" dirty="0">
              <a:latin typeface="楷体_GB2312"/>
              <a:ea typeface="楷体_GB2312"/>
              <a:cs typeface="楷体_GB2312"/>
            </a:endParaRPr>
          </a:p>
        </p:txBody>
      </p:sp>
      <p:sp>
        <p:nvSpPr>
          <p:cNvPr id="107525" name="TextBox 1"/>
          <p:cNvSpPr txBox="1">
            <a:spLocks noChangeArrowheads="1"/>
          </p:cNvSpPr>
          <p:nvPr/>
        </p:nvSpPr>
        <p:spPr bwMode="auto">
          <a:xfrm>
            <a:off x="774700" y="3819525"/>
            <a:ext cx="8788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en-US" altLang="zh-CN" sz="2800">
                <a:latin typeface="楷体_GB2312"/>
                <a:ea typeface="楷体_GB2312"/>
                <a:cs typeface="楷体_GB2312"/>
              </a:rPr>
              <a:t>聚合度：每个大分子所结合的单体数，链转移后必然后生成一个死的大分子。</a:t>
            </a:r>
          </a:p>
        </p:txBody>
      </p:sp>
      <p:sp>
        <p:nvSpPr>
          <p:cNvPr id="7" name="Freeform 3"/>
          <p:cNvSpPr/>
          <p:nvPr/>
        </p:nvSpPr>
        <p:spPr>
          <a:xfrm>
            <a:off x="1458913" y="6100763"/>
            <a:ext cx="7645400" cy="968375"/>
          </a:xfrm>
          <a:custGeom>
            <a:avLst/>
            <a:gdLst>
              <a:gd name="connsiteX0" fmla="*/ 6350 w 7644892"/>
              <a:gd name="connsiteY0" fmla="*/ 6350 h 968248"/>
              <a:gd name="connsiteX1" fmla="*/ 6350 w 7644892"/>
              <a:gd name="connsiteY1" fmla="*/ 961898 h 968248"/>
              <a:gd name="connsiteX2" fmla="*/ 7638542 w 7644892"/>
              <a:gd name="connsiteY2" fmla="*/ 961898 h 968248"/>
              <a:gd name="connsiteX3" fmla="*/ 7638542 w 7644892"/>
              <a:gd name="connsiteY3" fmla="*/ 6350 h 968248"/>
              <a:gd name="connsiteX4" fmla="*/ 6350 w 7644892"/>
              <a:gd name="connsiteY4" fmla="*/ 6350 h 9682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44892" h="968248">
                <a:moveTo>
                  <a:pt x="6350" y="6350"/>
                </a:moveTo>
                <a:lnTo>
                  <a:pt x="6350" y="961898"/>
                </a:lnTo>
                <a:lnTo>
                  <a:pt x="7638542" y="961898"/>
                </a:lnTo>
                <a:lnTo>
                  <a:pt x="7638542" y="6350"/>
                </a:lnTo>
                <a:lnTo>
                  <a:pt x="6350" y="6350"/>
                </a:lnTo>
              </a:path>
            </a:pathLst>
          </a:custGeom>
          <a:solidFill>
            <a:srgbClr val="000000">
              <a:alpha val="0"/>
            </a:srgbClr>
          </a:solidFill>
          <a:ln w="12700">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07527" name="TextBox 1"/>
          <p:cNvSpPr txBox="1">
            <a:spLocks noChangeArrowheads="1"/>
          </p:cNvSpPr>
          <p:nvPr/>
        </p:nvSpPr>
        <p:spPr bwMode="auto">
          <a:xfrm>
            <a:off x="2695575" y="5113338"/>
            <a:ext cx="68675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500">
                <a:latin typeface="楷体_GB2312"/>
                <a:ea typeface="楷体_GB2312"/>
                <a:cs typeface="楷体_GB2312"/>
              </a:rPr>
              <a:t>第一种情况：形成</a:t>
            </a:r>
            <a:r>
              <a:rPr lang="en-US" altLang="zh-CN" sz="2500" b="1">
                <a:latin typeface="Times New Roman" panose="02020603050405020304" pitchFamily="18" charset="0"/>
                <a:cs typeface="Times New Roman" panose="02020603050405020304" pitchFamily="18" charset="0"/>
              </a:rPr>
              <a:t>3</a:t>
            </a:r>
            <a:r>
              <a:rPr lang="en-US" altLang="zh-CN" sz="2500">
                <a:latin typeface="楷体_GB2312"/>
                <a:ea typeface="楷体_GB2312"/>
                <a:cs typeface="楷体_GB2312"/>
              </a:rPr>
              <a:t>条大分子（</a:t>
            </a:r>
            <a:r>
              <a:rPr lang="en-US" altLang="zh-CN" sz="2500" b="1">
                <a:latin typeface="Times New Roman" panose="02020603050405020304" pitchFamily="18" charset="0"/>
                <a:cs typeface="Times New Roman" panose="02020603050405020304" pitchFamily="18" charset="0"/>
              </a:rPr>
              <a:t>100</a:t>
            </a:r>
            <a:r>
              <a:rPr lang="en-US" altLang="zh-CN" sz="2500">
                <a:latin typeface="楷体_GB2312"/>
                <a:ea typeface="楷体_GB2312"/>
                <a:cs typeface="楷体_GB2312"/>
              </a:rPr>
              <a:t>，</a:t>
            </a:r>
            <a:r>
              <a:rPr lang="en-US" altLang="zh-CN" sz="2500" b="1">
                <a:latin typeface="Times New Roman" panose="02020603050405020304" pitchFamily="18" charset="0"/>
                <a:cs typeface="Times New Roman" panose="02020603050405020304" pitchFamily="18" charset="0"/>
              </a:rPr>
              <a:t>200</a:t>
            </a:r>
            <a:r>
              <a:rPr lang="en-US" altLang="zh-CN" sz="2500">
                <a:latin typeface="楷体_GB2312"/>
                <a:ea typeface="楷体_GB2312"/>
                <a:cs typeface="楷体_GB2312"/>
              </a:rPr>
              <a:t>，</a:t>
            </a:r>
            <a:r>
              <a:rPr lang="en-US" altLang="zh-CN" sz="2500" b="1">
                <a:latin typeface="Times New Roman" panose="02020603050405020304" pitchFamily="18" charset="0"/>
                <a:cs typeface="Times New Roman" panose="02020603050405020304" pitchFamily="18" charset="0"/>
              </a:rPr>
              <a:t>100</a:t>
            </a:r>
            <a:r>
              <a:rPr lang="en-US" altLang="zh-CN" sz="2500">
                <a:latin typeface="楷体_GB2312"/>
                <a:ea typeface="楷体_GB2312"/>
                <a:cs typeface="楷体_GB2312"/>
              </a:rPr>
              <a:t>）</a:t>
            </a:r>
          </a:p>
          <a:p>
            <a:pPr eaLnBrk="1" hangingPunct="1">
              <a:lnSpc>
                <a:spcPts val="1000"/>
              </a:lnSpc>
            </a:pPr>
            <a:endParaRPr lang="en-US" altLang="zh-CN"/>
          </a:p>
          <a:p>
            <a:pPr eaLnBrk="1" hangingPunct="1">
              <a:lnSpc>
                <a:spcPts val="3000"/>
              </a:lnSpc>
            </a:pPr>
            <a:r>
              <a:rPr lang="en-US" altLang="zh-CN" sz="2500">
                <a:latin typeface="楷体_GB2312"/>
                <a:ea typeface="楷体_GB2312"/>
                <a:cs typeface="楷体_GB2312"/>
              </a:rPr>
              <a:t>第二种情况：一条大分子</a:t>
            </a:r>
            <a:r>
              <a:rPr lang="en-US" altLang="zh-CN" sz="2500" b="1">
                <a:latin typeface="Times New Roman" panose="02020603050405020304" pitchFamily="18" charset="0"/>
                <a:cs typeface="Times New Roman" panose="02020603050405020304" pitchFamily="18" charset="0"/>
              </a:rPr>
              <a:t>(400)</a:t>
            </a:r>
            <a:r>
              <a:rPr lang="en-US" altLang="zh-CN" sz="2500">
                <a:latin typeface="Times New Roman" panose="02020603050405020304" pitchFamily="18" charset="0"/>
                <a:cs typeface="Times New Roman" panose="02020603050405020304" pitchFamily="18" charset="0"/>
              </a:rPr>
              <a:t> </a:t>
            </a:r>
            <a:r>
              <a:rPr lang="en-US" altLang="zh-CN" sz="2500">
                <a:latin typeface="楷体_GB2312"/>
                <a:ea typeface="楷体_GB2312"/>
                <a:cs typeface="楷体_GB2312"/>
              </a:rPr>
              <a:t>只考虑歧化终止）</a:t>
            </a:r>
          </a:p>
        </p:txBody>
      </p:sp>
      <p:sp>
        <p:nvSpPr>
          <p:cNvPr id="107528" name="TextBox 1"/>
          <p:cNvSpPr txBox="1">
            <a:spLocks noChangeArrowheads="1"/>
          </p:cNvSpPr>
          <p:nvPr/>
        </p:nvSpPr>
        <p:spPr bwMode="auto">
          <a:xfrm>
            <a:off x="1560513" y="6208713"/>
            <a:ext cx="71818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a:latin typeface="楷体_GB2312"/>
                <a:ea typeface="楷体_GB2312"/>
                <a:cs typeface="楷体_GB2312"/>
              </a:rPr>
              <a:t>链转移反应是活性中心的转移，不是消失，动</a:t>
            </a:r>
          </a:p>
          <a:p>
            <a:pPr eaLnBrk="1" hangingPunct="1">
              <a:lnSpc>
                <a:spcPts val="3300"/>
              </a:lnSpc>
            </a:pPr>
            <a:r>
              <a:rPr lang="en-US" altLang="zh-CN" sz="2800">
                <a:latin typeface="楷体_GB2312"/>
                <a:ea typeface="楷体_GB2312"/>
                <a:cs typeface="楷体_GB2312"/>
              </a:rPr>
              <a:t>力学链并没有终止。</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3"/>
          <p:cNvSpPr/>
          <p:nvPr/>
        </p:nvSpPr>
        <p:spPr>
          <a:xfrm>
            <a:off x="8440738" y="4940300"/>
            <a:ext cx="139700" cy="411163"/>
          </a:xfrm>
          <a:custGeom>
            <a:avLst/>
            <a:gdLst>
              <a:gd name="connsiteX0" fmla="*/ 133597 w 140715"/>
              <a:gd name="connsiteY0" fmla="*/ 7118 h 412000"/>
              <a:gd name="connsiteX1" fmla="*/ 7118 w 140715"/>
              <a:gd name="connsiteY1" fmla="*/ 404882 h 412000"/>
            </a:gdLst>
            <a:ahLst/>
            <a:cxnLst>
              <a:cxn ang="0">
                <a:pos x="connsiteX0" y="connsiteY0"/>
              </a:cxn>
              <a:cxn ang="1">
                <a:pos x="connsiteX1" y="connsiteY1"/>
              </a:cxn>
            </a:cxnLst>
            <a:rect l="l" t="t" r="r" b="b"/>
            <a:pathLst>
              <a:path w="140715" h="412000">
                <a:moveTo>
                  <a:pt x="133597" y="7118"/>
                </a:moveTo>
                <a:lnTo>
                  <a:pt x="7118" y="404882"/>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4" name="Freeform 3"/>
          <p:cNvSpPr/>
          <p:nvPr/>
        </p:nvSpPr>
        <p:spPr>
          <a:xfrm>
            <a:off x="2716213" y="6067425"/>
            <a:ext cx="731837" cy="31750"/>
          </a:xfrm>
          <a:custGeom>
            <a:avLst/>
            <a:gdLst>
              <a:gd name="connsiteX0" fmla="*/ 7931 w 732904"/>
              <a:gd name="connsiteY0" fmla="*/ 7931 h 31724"/>
              <a:gd name="connsiteX1" fmla="*/ 724972 w 732904"/>
              <a:gd name="connsiteY1" fmla="*/ 7931 h 31724"/>
            </a:gdLst>
            <a:ahLst/>
            <a:cxnLst>
              <a:cxn ang="0">
                <a:pos x="connsiteX0" y="connsiteY0"/>
              </a:cxn>
              <a:cxn ang="1">
                <a:pos x="connsiteX1" y="connsiteY1"/>
              </a:cxn>
            </a:cxnLst>
            <a:rect l="l" t="t" r="r" b="b"/>
            <a:pathLst>
              <a:path w="732904" h="31724">
                <a:moveTo>
                  <a:pt x="7931" y="7931"/>
                </a:moveTo>
                <a:lnTo>
                  <a:pt x="724972" y="7931"/>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5" name="Freeform 3"/>
          <p:cNvSpPr/>
          <p:nvPr/>
        </p:nvSpPr>
        <p:spPr>
          <a:xfrm>
            <a:off x="4452938" y="6067425"/>
            <a:ext cx="668337" cy="31750"/>
          </a:xfrm>
          <a:custGeom>
            <a:avLst/>
            <a:gdLst>
              <a:gd name="connsiteX0" fmla="*/ 7931 w 669658"/>
              <a:gd name="connsiteY0" fmla="*/ 7931 h 31724"/>
              <a:gd name="connsiteX1" fmla="*/ 661727 w 669658"/>
              <a:gd name="connsiteY1" fmla="*/ 7931 h 31724"/>
            </a:gdLst>
            <a:ahLst/>
            <a:cxnLst>
              <a:cxn ang="0">
                <a:pos x="connsiteX0" y="connsiteY0"/>
              </a:cxn>
              <a:cxn ang="1">
                <a:pos x="connsiteX1" y="connsiteY1"/>
              </a:cxn>
            </a:cxnLst>
            <a:rect l="l" t="t" r="r" b="b"/>
            <a:pathLst>
              <a:path w="669658" h="31724">
                <a:moveTo>
                  <a:pt x="7931" y="7931"/>
                </a:moveTo>
                <a:lnTo>
                  <a:pt x="661727" y="7931"/>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6" name="Freeform 3"/>
          <p:cNvSpPr/>
          <p:nvPr/>
        </p:nvSpPr>
        <p:spPr>
          <a:xfrm>
            <a:off x="6157913" y="6067425"/>
            <a:ext cx="649287" cy="31750"/>
          </a:xfrm>
          <a:custGeom>
            <a:avLst/>
            <a:gdLst>
              <a:gd name="connsiteX0" fmla="*/ 7931 w 649084"/>
              <a:gd name="connsiteY0" fmla="*/ 7931 h 31724"/>
              <a:gd name="connsiteX1" fmla="*/ 641153 w 649084"/>
              <a:gd name="connsiteY1" fmla="*/ 7931 h 31724"/>
            </a:gdLst>
            <a:ahLst/>
            <a:cxnLst>
              <a:cxn ang="0">
                <a:pos x="connsiteX0" y="connsiteY0"/>
              </a:cxn>
              <a:cxn ang="1">
                <a:pos x="connsiteX1" y="connsiteY1"/>
              </a:cxn>
            </a:cxnLst>
            <a:rect l="l" t="t" r="r" b="b"/>
            <a:pathLst>
              <a:path w="649084" h="31724">
                <a:moveTo>
                  <a:pt x="7931" y="7931"/>
                </a:moveTo>
                <a:lnTo>
                  <a:pt x="641153" y="7931"/>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08551" name="TextBox 1"/>
          <p:cNvSpPr txBox="1">
            <a:spLocks noChangeArrowheads="1"/>
          </p:cNvSpPr>
          <p:nvPr/>
        </p:nvSpPr>
        <p:spPr bwMode="auto">
          <a:xfrm>
            <a:off x="1585913" y="1466850"/>
            <a:ext cx="2155825"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a:latin typeface="楷体_GB2312"/>
                <a:ea typeface="楷体_GB2312"/>
                <a:cs typeface="楷体_GB2312"/>
              </a:rPr>
              <a:t>平均聚合度：</a:t>
            </a:r>
          </a:p>
        </p:txBody>
      </p:sp>
      <p:grpSp>
        <p:nvGrpSpPr>
          <p:cNvPr id="108552" name="组合 2"/>
          <p:cNvGrpSpPr>
            <a:grpSpLocks/>
          </p:cNvGrpSpPr>
          <p:nvPr/>
        </p:nvGrpSpPr>
        <p:grpSpPr bwMode="auto">
          <a:xfrm>
            <a:off x="3971925" y="1274763"/>
            <a:ext cx="2393950" cy="1116012"/>
            <a:chOff x="5715000" y="876300"/>
            <a:chExt cx="2393950" cy="1116013"/>
          </a:xfrm>
        </p:grpSpPr>
        <p:sp>
          <p:nvSpPr>
            <p:cNvPr id="12" name="Freeform 3"/>
            <p:cNvSpPr/>
            <p:nvPr/>
          </p:nvSpPr>
          <p:spPr>
            <a:xfrm>
              <a:off x="6203950" y="1500188"/>
              <a:ext cx="430213" cy="26988"/>
            </a:xfrm>
            <a:custGeom>
              <a:avLst/>
              <a:gdLst>
                <a:gd name="connsiteX0" fmla="*/ 6693 w 429425"/>
                <a:gd name="connsiteY0" fmla="*/ 6692 h 26771"/>
                <a:gd name="connsiteX1" fmla="*/ 422732 w 429425"/>
                <a:gd name="connsiteY1" fmla="*/ 6692 h 26771"/>
              </a:gdLst>
              <a:ahLst/>
              <a:cxnLst>
                <a:cxn ang="0">
                  <a:pos x="connsiteX0" y="connsiteY0"/>
                </a:cxn>
                <a:cxn ang="1">
                  <a:pos x="connsiteX1" y="connsiteY1"/>
                </a:cxn>
              </a:cxnLst>
              <a:rect l="l" t="t" r="r" b="b"/>
              <a:pathLst>
                <a:path w="429425" h="26771">
                  <a:moveTo>
                    <a:pt x="6693" y="6692"/>
                  </a:moveTo>
                  <a:lnTo>
                    <a:pt x="422732" y="6692"/>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Freeform 3"/>
            <p:cNvSpPr/>
            <p:nvPr/>
          </p:nvSpPr>
          <p:spPr>
            <a:xfrm>
              <a:off x="6962775" y="1500188"/>
              <a:ext cx="1020763" cy="26988"/>
            </a:xfrm>
            <a:custGeom>
              <a:avLst/>
              <a:gdLst>
                <a:gd name="connsiteX0" fmla="*/ 6692 w 1020749"/>
                <a:gd name="connsiteY0" fmla="*/ 6692 h 26771"/>
                <a:gd name="connsiteX1" fmla="*/ 1014056 w 1020749"/>
                <a:gd name="connsiteY1" fmla="*/ 6692 h 26771"/>
              </a:gdLst>
              <a:ahLst/>
              <a:cxnLst>
                <a:cxn ang="0">
                  <a:pos x="connsiteX0" y="connsiteY0"/>
                </a:cxn>
                <a:cxn ang="1">
                  <a:pos x="connsiteX1" y="connsiteY1"/>
                </a:cxn>
              </a:cxnLst>
              <a:rect l="l" t="t" r="r" b="b"/>
              <a:pathLst>
                <a:path w="1020749" h="26771">
                  <a:moveTo>
                    <a:pt x="6692" y="6692"/>
                  </a:moveTo>
                  <a:lnTo>
                    <a:pt x="1014056" y="6692"/>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 name="TextBox 1"/>
            <p:cNvSpPr txBox="1"/>
            <p:nvPr/>
          </p:nvSpPr>
          <p:spPr>
            <a:xfrm>
              <a:off x="6985000" y="876300"/>
              <a:ext cx="992188" cy="577851"/>
            </a:xfrm>
            <a:prstGeom prst="rect">
              <a:avLst/>
            </a:prstGeom>
            <a:noFill/>
          </p:spPr>
          <p:txBody>
            <a:bodyPr wrap="none" lIns="0" tIns="0" rIns="0">
              <a:spAutoFit/>
            </a:bodyPr>
            <a:lstStyle/>
            <a:p>
              <a:pPr fontAlgn="auto">
                <a:lnSpc>
                  <a:spcPts val="4500"/>
                </a:lnSpc>
                <a:spcBef>
                  <a:spcPts val="0"/>
                </a:spcBef>
                <a:spcAft>
                  <a:spcPts val="0"/>
                </a:spcAft>
                <a:defRPr/>
              </a:pPr>
              <a:r>
                <a:rPr lang="en-US" altLang="zh-CN" sz="2534" b="1" i="1" dirty="0">
                  <a:latin typeface="Times New Roman" pitchFamily="18" charset="0"/>
                  <a:ea typeface="+mn-ea"/>
                  <a:cs typeface="Times New Roman" pitchFamily="18" charset="0"/>
                </a:rPr>
                <a:t>k</a:t>
              </a:r>
              <a:r>
                <a:rPr lang="en-US" altLang="zh-CN" sz="1478" b="1" dirty="0">
                  <a:latin typeface="Times New Roman" pitchFamily="18" charset="0"/>
                  <a:ea typeface="+mn-ea"/>
                  <a:cs typeface="Times New Roman" pitchFamily="18" charset="0"/>
                </a:rPr>
                <a:t>2</a:t>
              </a:r>
              <a:r>
                <a:rPr lang="en-US" altLang="zh-CN" sz="1478" dirty="0">
                  <a:latin typeface="Times New Roman" pitchFamily="18" charset="0"/>
                  <a:ea typeface="+mn-ea"/>
                  <a:cs typeface="Times New Roman" pitchFamily="18" charset="0"/>
                </a:rPr>
                <a:t> </a:t>
              </a:r>
              <a:r>
                <a:rPr lang="en-US" altLang="zh-CN" sz="1478" b="1" i="1" dirty="0">
                  <a:latin typeface="Times New Roman" pitchFamily="18" charset="0"/>
                  <a:ea typeface="+mn-ea"/>
                  <a:cs typeface="Times New Roman" pitchFamily="18" charset="0"/>
                </a:rPr>
                <a:t>p</a:t>
              </a:r>
              <a:r>
                <a:rPr lang="en-US" altLang="zh-CN" sz="3557" dirty="0">
                  <a:latin typeface="Symbol" pitchFamily="18" charset="0"/>
                  <a:ea typeface="+mn-ea"/>
                  <a:cs typeface="Symbol" pitchFamily="18" charset="0"/>
                </a:rPr>
                <a:t>[</a:t>
              </a:r>
              <a:r>
                <a:rPr lang="en-US" altLang="zh-CN" sz="2534" b="1" i="1" dirty="0">
                  <a:latin typeface="Times New Roman" pitchFamily="18" charset="0"/>
                  <a:ea typeface="+mn-ea"/>
                  <a:cs typeface="Times New Roman" pitchFamily="18" charset="0"/>
                </a:rPr>
                <a:t>M</a:t>
              </a:r>
              <a:r>
                <a:rPr lang="en-US" altLang="zh-CN" sz="3557" dirty="0">
                  <a:latin typeface="Symbol" pitchFamily="18" charset="0"/>
                  <a:ea typeface="+mn-ea"/>
                  <a:cs typeface="Symbol" pitchFamily="18" charset="0"/>
                </a:rPr>
                <a:t>]</a:t>
              </a:r>
            </a:p>
          </p:txBody>
        </p:sp>
        <p:sp>
          <p:nvSpPr>
            <p:cNvPr id="32" name="TextBox 1"/>
            <p:cNvSpPr txBox="1"/>
            <p:nvPr/>
          </p:nvSpPr>
          <p:spPr>
            <a:xfrm>
              <a:off x="6297613" y="1084262"/>
              <a:ext cx="311150" cy="866776"/>
            </a:xfrm>
            <a:prstGeom prst="rect">
              <a:avLst/>
            </a:prstGeom>
            <a:noFill/>
          </p:spPr>
          <p:txBody>
            <a:bodyPr wrap="none" lIns="0" tIns="0" rIns="0">
              <a:spAutoFit/>
            </a:bodyPr>
            <a:lstStyle/>
            <a:p>
              <a:pPr fontAlgn="auto">
                <a:lnSpc>
                  <a:spcPts val="2600"/>
                </a:lnSpc>
                <a:spcBef>
                  <a:spcPts val="0"/>
                </a:spcBef>
                <a:spcAft>
                  <a:spcPts val="0"/>
                </a:spcAft>
                <a:tabLst>
                  <a:tab pos="38100" algn="l"/>
                </a:tabLst>
                <a:defRPr/>
              </a:pPr>
              <a:r>
                <a:rPr lang="en-US" altLang="zh-CN" sz="2534" b="1" i="1" dirty="0">
                  <a:latin typeface="Times New Roman" pitchFamily="18" charset="0"/>
                  <a:ea typeface="+mn-ea"/>
                  <a:cs typeface="Times New Roman" pitchFamily="18" charset="0"/>
                </a:rPr>
                <a:t>R</a:t>
              </a:r>
              <a:r>
                <a:rPr lang="en-US" altLang="zh-CN" sz="1478" b="1" i="1" dirty="0">
                  <a:latin typeface="Times New Roman" pitchFamily="18" charset="0"/>
                  <a:ea typeface="+mn-ea"/>
                  <a:cs typeface="Times New Roman" pitchFamily="18" charset="0"/>
                </a:rPr>
                <a:t>p</a:t>
              </a:r>
            </a:p>
            <a:p>
              <a:pPr fontAlgn="auto">
                <a:lnSpc>
                  <a:spcPts val="1000"/>
                </a:lnSpc>
                <a:spcBef>
                  <a:spcPts val="0"/>
                </a:spcBef>
                <a:spcAft>
                  <a:spcPts val="0"/>
                </a:spcAft>
                <a:defRPr/>
              </a:pPr>
              <a:endParaRPr lang="en-US" altLang="zh-CN" dirty="0">
                <a:latin typeface="+mn-lt"/>
                <a:ea typeface="+mn-ea"/>
              </a:endParaRPr>
            </a:p>
            <a:p>
              <a:pPr fontAlgn="auto">
                <a:lnSpc>
                  <a:spcPts val="2800"/>
                </a:lnSpc>
                <a:spcBef>
                  <a:spcPts val="0"/>
                </a:spcBef>
                <a:spcAft>
                  <a:spcPts val="0"/>
                </a:spcAft>
                <a:tabLst>
                  <a:tab pos="38100" algn="l"/>
                </a:tabLst>
                <a:defRPr/>
              </a:pPr>
              <a:r>
                <a:rPr lang="en-US" altLang="zh-CN" dirty="0">
                  <a:latin typeface="+mn-lt"/>
                  <a:ea typeface="+mn-ea"/>
                </a:rPr>
                <a:t>	</a:t>
              </a:r>
              <a:r>
                <a:rPr lang="en-US" altLang="zh-CN" sz="2534" b="1" i="1" dirty="0">
                  <a:latin typeface="Times New Roman" pitchFamily="18" charset="0"/>
                  <a:ea typeface="+mn-ea"/>
                  <a:cs typeface="Times New Roman" pitchFamily="18" charset="0"/>
                </a:rPr>
                <a:t>R</a:t>
              </a:r>
              <a:r>
                <a:rPr lang="en-US" altLang="zh-CN" sz="1478" b="1" i="1" dirty="0">
                  <a:latin typeface="Times New Roman" pitchFamily="18" charset="0"/>
                  <a:ea typeface="+mn-ea"/>
                  <a:cs typeface="Times New Roman" pitchFamily="18" charset="0"/>
                </a:rPr>
                <a:t>t</a:t>
              </a:r>
            </a:p>
          </p:txBody>
        </p:sp>
        <p:sp>
          <p:nvSpPr>
            <p:cNvPr id="33" name="TextBox 1"/>
            <p:cNvSpPr txBox="1"/>
            <p:nvPr/>
          </p:nvSpPr>
          <p:spPr>
            <a:xfrm>
              <a:off x="7099300" y="1612901"/>
              <a:ext cx="681038" cy="379412"/>
            </a:xfrm>
            <a:prstGeom prst="rect">
              <a:avLst/>
            </a:prstGeom>
            <a:noFill/>
          </p:spPr>
          <p:txBody>
            <a:bodyPr wrap="none" lIns="0" tIns="0" rIns="0">
              <a:spAutoFit/>
            </a:bodyPr>
            <a:lstStyle/>
            <a:p>
              <a:pPr fontAlgn="auto">
                <a:lnSpc>
                  <a:spcPts val="2600"/>
                </a:lnSpc>
                <a:spcBef>
                  <a:spcPts val="0"/>
                </a:spcBef>
                <a:spcAft>
                  <a:spcPts val="0"/>
                </a:spcAft>
                <a:defRPr/>
              </a:pPr>
              <a:r>
                <a:rPr lang="en-US" altLang="zh-CN" sz="2534" b="1" dirty="0">
                  <a:latin typeface="Times New Roman" pitchFamily="18" charset="0"/>
                  <a:ea typeface="+mn-ea"/>
                  <a:cs typeface="Times New Roman" pitchFamily="18" charset="0"/>
                </a:rPr>
                <a:t>2</a:t>
              </a:r>
              <a:r>
                <a:rPr lang="en-US" altLang="zh-CN" sz="2534" b="1" i="1" dirty="0">
                  <a:latin typeface="Times New Roman" pitchFamily="18" charset="0"/>
                  <a:ea typeface="+mn-ea"/>
                  <a:cs typeface="Times New Roman" pitchFamily="18" charset="0"/>
                </a:rPr>
                <a:t>k</a:t>
              </a:r>
              <a:r>
                <a:rPr lang="en-US" altLang="zh-CN" sz="1478" b="1" i="1" dirty="0">
                  <a:latin typeface="Times New Roman" pitchFamily="18" charset="0"/>
                  <a:ea typeface="+mn-ea"/>
                  <a:cs typeface="Times New Roman" pitchFamily="18" charset="0"/>
                </a:rPr>
                <a:t>t</a:t>
              </a:r>
              <a:r>
                <a:rPr lang="en-US" altLang="zh-CN" sz="2534" b="1" i="1" dirty="0">
                  <a:latin typeface="Times New Roman" pitchFamily="18" charset="0"/>
                  <a:ea typeface="+mn-ea"/>
                  <a:cs typeface="Times New Roman" pitchFamily="18" charset="0"/>
                </a:rPr>
                <a:t>k</a:t>
              </a:r>
              <a:r>
                <a:rPr lang="en-US" altLang="zh-CN" sz="1478" dirty="0">
                  <a:latin typeface="Times New Roman" pitchFamily="18" charset="0"/>
                  <a:ea typeface="+mn-ea"/>
                  <a:cs typeface="Times New Roman" pitchFamily="18" charset="0"/>
                </a:rPr>
                <a:t> </a:t>
              </a:r>
              <a:r>
                <a:rPr lang="en-US" altLang="zh-CN" sz="1478" b="1" i="1" dirty="0">
                  <a:latin typeface="Times New Roman" pitchFamily="18" charset="0"/>
                  <a:ea typeface="+mn-ea"/>
                  <a:cs typeface="Times New Roman" pitchFamily="18" charset="0"/>
                </a:rPr>
                <a:t>p</a:t>
              </a:r>
            </a:p>
          </p:txBody>
        </p:sp>
        <p:sp>
          <p:nvSpPr>
            <p:cNvPr id="34" name="TextBox 1"/>
            <p:cNvSpPr txBox="1"/>
            <p:nvPr/>
          </p:nvSpPr>
          <p:spPr>
            <a:xfrm flipH="1">
              <a:off x="7918450" y="955674"/>
              <a:ext cx="190500" cy="215572"/>
            </a:xfrm>
            <a:prstGeom prst="rect">
              <a:avLst/>
            </a:prstGeom>
            <a:noFill/>
          </p:spPr>
          <p:txBody>
            <a:bodyPr wrap="square" lIns="0" tIns="0" rIns="0">
              <a:spAutoFit/>
            </a:bodyPr>
            <a:lstStyle/>
            <a:p>
              <a:pPr fontAlgn="auto">
                <a:lnSpc>
                  <a:spcPts val="1300"/>
                </a:lnSpc>
                <a:spcBef>
                  <a:spcPts val="0"/>
                </a:spcBef>
                <a:spcAft>
                  <a:spcPts val="0"/>
                </a:spcAft>
                <a:defRPr/>
              </a:pPr>
              <a:r>
                <a:rPr lang="en-US" altLang="zh-CN" sz="1478" b="1" dirty="0">
                  <a:latin typeface="Times New Roman" pitchFamily="18" charset="0"/>
                  <a:ea typeface="+mn-ea"/>
                  <a:cs typeface="Times New Roman" pitchFamily="18" charset="0"/>
                </a:rPr>
                <a:t>2</a:t>
              </a:r>
            </a:p>
          </p:txBody>
        </p:sp>
        <p:sp>
          <p:nvSpPr>
            <p:cNvPr id="35" name="TextBox 1"/>
            <p:cNvSpPr txBox="1"/>
            <p:nvPr/>
          </p:nvSpPr>
          <p:spPr>
            <a:xfrm>
              <a:off x="6705600" y="1257300"/>
              <a:ext cx="177800" cy="444500"/>
            </a:xfrm>
            <a:prstGeom prst="rect">
              <a:avLst/>
            </a:prstGeom>
            <a:noFill/>
          </p:spPr>
          <p:txBody>
            <a:bodyPr wrap="none" lIns="0" tIns="0" rIns="0">
              <a:spAutoFit/>
            </a:bodyPr>
            <a:lstStyle/>
            <a:p>
              <a:pPr fontAlgn="auto">
                <a:lnSpc>
                  <a:spcPts val="3100"/>
                </a:lnSpc>
                <a:spcBef>
                  <a:spcPts val="0"/>
                </a:spcBef>
                <a:spcAft>
                  <a:spcPts val="0"/>
                </a:spcAft>
                <a:defRPr/>
              </a:pPr>
              <a:r>
                <a:rPr lang="en-US" altLang="zh-CN" sz="2534" dirty="0">
                  <a:latin typeface="Symbol" pitchFamily="18" charset="0"/>
                  <a:ea typeface="+mn-ea"/>
                  <a:cs typeface="Symbol" pitchFamily="18" charset="0"/>
                </a:rPr>
                <a:t>=</a:t>
              </a:r>
            </a:p>
          </p:txBody>
        </p:sp>
        <p:sp>
          <p:nvSpPr>
            <p:cNvPr id="36" name="TextBox 1"/>
            <p:cNvSpPr txBox="1"/>
            <p:nvPr/>
          </p:nvSpPr>
          <p:spPr>
            <a:xfrm>
              <a:off x="5715000" y="1257300"/>
              <a:ext cx="403225" cy="419100"/>
            </a:xfrm>
            <a:prstGeom prst="rect">
              <a:avLst/>
            </a:prstGeom>
            <a:noFill/>
          </p:spPr>
          <p:txBody>
            <a:bodyPr wrap="none" lIns="0" tIns="0" rIns="0">
              <a:spAutoFit/>
            </a:bodyPr>
            <a:lstStyle/>
            <a:p>
              <a:pPr fontAlgn="auto">
                <a:lnSpc>
                  <a:spcPts val="3100"/>
                </a:lnSpc>
                <a:spcBef>
                  <a:spcPts val="0"/>
                </a:spcBef>
                <a:spcAft>
                  <a:spcPts val="0"/>
                </a:spcAft>
                <a:defRPr/>
              </a:pPr>
              <a:r>
                <a:rPr lang="en-US" altLang="zh-CN" sz="2534" b="1" i="1" dirty="0">
                  <a:latin typeface="Times New Roman" pitchFamily="18" charset="0"/>
                  <a:ea typeface="+mn-ea"/>
                  <a:cs typeface="Times New Roman" pitchFamily="18" charset="0"/>
                </a:rPr>
                <a:t>v</a:t>
              </a:r>
              <a:r>
                <a:rPr lang="en-US" altLang="zh-CN" sz="2534" dirty="0">
                  <a:latin typeface="Times New Roman" pitchFamily="18" charset="0"/>
                  <a:ea typeface="+mn-ea"/>
                  <a:cs typeface="Times New Roman" pitchFamily="18" charset="0"/>
                </a:rPr>
                <a:t> </a:t>
              </a:r>
              <a:r>
                <a:rPr lang="en-US" altLang="zh-CN" sz="2534" dirty="0">
                  <a:latin typeface="Symbol" pitchFamily="18" charset="0"/>
                  <a:ea typeface="+mn-ea"/>
                  <a:cs typeface="Symbol" pitchFamily="18" charset="0"/>
                </a:rPr>
                <a:t>=</a:t>
              </a:r>
            </a:p>
          </p:txBody>
        </p:sp>
      </p:grpSp>
      <p:grpSp>
        <p:nvGrpSpPr>
          <p:cNvPr id="108553" name="组合 4"/>
          <p:cNvGrpSpPr>
            <a:grpSpLocks/>
          </p:cNvGrpSpPr>
          <p:nvPr/>
        </p:nvGrpSpPr>
        <p:grpSpPr bwMode="auto">
          <a:xfrm>
            <a:off x="1466850" y="2468563"/>
            <a:ext cx="7394575" cy="820737"/>
            <a:chOff x="1578768" y="2197100"/>
            <a:chExt cx="7393782" cy="820737"/>
          </a:xfrm>
        </p:grpSpPr>
        <p:sp>
          <p:nvSpPr>
            <p:cNvPr id="14" name="Freeform 3"/>
            <p:cNvSpPr/>
            <p:nvPr/>
          </p:nvSpPr>
          <p:spPr>
            <a:xfrm>
              <a:off x="1596229" y="2347912"/>
              <a:ext cx="369847" cy="25400"/>
            </a:xfrm>
            <a:custGeom>
              <a:avLst/>
              <a:gdLst>
                <a:gd name="connsiteX0" fmla="*/ 6350 w 369315"/>
                <a:gd name="connsiteY0" fmla="*/ 6350 h 24739"/>
                <a:gd name="connsiteX1" fmla="*/ 362966 w 369315"/>
                <a:gd name="connsiteY1" fmla="*/ 6350 h 24739"/>
              </a:gdLst>
              <a:ahLst/>
              <a:cxnLst>
                <a:cxn ang="0">
                  <a:pos x="connsiteX0" y="connsiteY0"/>
                </a:cxn>
                <a:cxn ang="1">
                  <a:pos x="connsiteX1" y="connsiteY1"/>
                </a:cxn>
              </a:cxnLst>
              <a:rect l="l" t="t" r="r" b="b"/>
              <a:pathLst>
                <a:path w="369315" h="24739">
                  <a:moveTo>
                    <a:pt x="6350" y="6350"/>
                  </a:moveTo>
                  <a:lnTo>
                    <a:pt x="362966" y="6350"/>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5" name="Freeform 3"/>
            <p:cNvSpPr/>
            <p:nvPr/>
          </p:nvSpPr>
          <p:spPr>
            <a:xfrm>
              <a:off x="2261320" y="2551112"/>
              <a:ext cx="3558793" cy="23813"/>
            </a:xfrm>
            <a:custGeom>
              <a:avLst/>
              <a:gdLst>
                <a:gd name="connsiteX0" fmla="*/ 6350 w 3558285"/>
                <a:gd name="connsiteY0" fmla="*/ 6350 h 24739"/>
                <a:gd name="connsiteX1" fmla="*/ 3551935 w 3558285"/>
                <a:gd name="connsiteY1" fmla="*/ 6350 h 24739"/>
              </a:gdLst>
              <a:ahLst/>
              <a:cxnLst>
                <a:cxn ang="0">
                  <a:pos x="connsiteX0" y="connsiteY0"/>
                </a:cxn>
                <a:cxn ang="1">
                  <a:pos x="connsiteX1" y="connsiteY1"/>
                </a:cxn>
              </a:cxnLst>
              <a:rect l="l" t="t" r="r" b="b"/>
              <a:pathLst>
                <a:path w="3558285" h="24739">
                  <a:moveTo>
                    <a:pt x="6350" y="6350"/>
                  </a:moveTo>
                  <a:lnTo>
                    <a:pt x="3551935" y="6350"/>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6" name="Freeform 3"/>
            <p:cNvSpPr/>
            <p:nvPr/>
          </p:nvSpPr>
          <p:spPr>
            <a:xfrm>
              <a:off x="6115356" y="2551112"/>
              <a:ext cx="2834971" cy="23813"/>
            </a:xfrm>
            <a:custGeom>
              <a:avLst/>
              <a:gdLst>
                <a:gd name="connsiteX0" fmla="*/ 6350 w 2835910"/>
                <a:gd name="connsiteY0" fmla="*/ 6350 h 24739"/>
                <a:gd name="connsiteX1" fmla="*/ 2829559 w 2835910"/>
                <a:gd name="connsiteY1" fmla="*/ 6350 h 24739"/>
              </a:gdLst>
              <a:ahLst/>
              <a:cxnLst>
                <a:cxn ang="0">
                  <a:pos x="connsiteX0" y="connsiteY0"/>
                </a:cxn>
                <a:cxn ang="1">
                  <a:pos x="connsiteX1" y="connsiteY1"/>
                </a:cxn>
              </a:cxnLst>
              <a:rect l="l" t="t" r="r" b="b"/>
              <a:pathLst>
                <a:path w="2835910" h="24739">
                  <a:moveTo>
                    <a:pt x="6350" y="6350"/>
                  </a:moveTo>
                  <a:lnTo>
                    <a:pt x="2829559" y="6350"/>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37" name="TextBox 1"/>
            <p:cNvSpPr txBox="1"/>
            <p:nvPr/>
          </p:nvSpPr>
          <p:spPr>
            <a:xfrm>
              <a:off x="6261391" y="2227262"/>
              <a:ext cx="2711159" cy="790575"/>
            </a:xfrm>
            <a:prstGeom prst="rect">
              <a:avLst/>
            </a:prstGeom>
            <a:noFill/>
          </p:spPr>
          <p:txBody>
            <a:bodyPr wrap="none" lIns="0" tIns="0" rIns="0">
              <a:spAutoFit/>
            </a:bodyPr>
            <a:lstStyle/>
            <a:p>
              <a:pPr fontAlgn="auto">
                <a:lnSpc>
                  <a:spcPts val="2400"/>
                </a:lnSpc>
                <a:spcBef>
                  <a:spcPts val="0"/>
                </a:spcBef>
                <a:spcAft>
                  <a:spcPts val="0"/>
                </a:spcAft>
                <a:tabLst>
                  <a:tab pos="1193800" algn="l"/>
                </a:tabLst>
                <a:defRPr/>
              </a:pPr>
              <a:r>
                <a:rPr lang="en-US" altLang="zh-CN" dirty="0">
                  <a:latin typeface="+mn-lt"/>
                  <a:ea typeface="+mn-ea"/>
                </a:rPr>
                <a:t>	</a:t>
              </a:r>
              <a:r>
                <a:rPr lang="en-US" altLang="zh-CN" sz="2282" b="1" dirty="0">
                  <a:latin typeface="Times New Roman" pitchFamily="18" charset="0"/>
                  <a:ea typeface="+mn-ea"/>
                  <a:cs typeface="Times New Roman" pitchFamily="18" charset="0"/>
                </a:rPr>
                <a:t>R</a:t>
              </a:r>
              <a:r>
                <a:rPr lang="en-US" altLang="zh-CN" sz="1331" dirty="0">
                  <a:latin typeface="Times New Roman" pitchFamily="18" charset="0"/>
                  <a:ea typeface="+mn-ea"/>
                  <a:cs typeface="Times New Roman" pitchFamily="18" charset="0"/>
                </a:rPr>
                <a:t> </a:t>
              </a:r>
              <a:r>
                <a:rPr lang="en-US" altLang="zh-CN" sz="1331" b="1" i="1" dirty="0">
                  <a:latin typeface="Times New Roman" pitchFamily="18" charset="0"/>
                  <a:ea typeface="+mn-ea"/>
                  <a:cs typeface="Times New Roman" pitchFamily="18" charset="0"/>
                </a:rPr>
                <a:t>p</a:t>
              </a:r>
            </a:p>
            <a:p>
              <a:pPr fontAlgn="auto">
                <a:lnSpc>
                  <a:spcPts val="3400"/>
                </a:lnSpc>
                <a:spcBef>
                  <a:spcPts val="0"/>
                </a:spcBef>
                <a:spcAft>
                  <a:spcPts val="0"/>
                </a:spcAft>
                <a:tabLst>
                  <a:tab pos="1193800" algn="l"/>
                </a:tabLst>
                <a:defRPr/>
              </a:pPr>
              <a:r>
                <a:rPr lang="en-US" altLang="zh-CN" sz="2282" b="1" i="1" dirty="0">
                  <a:latin typeface="Times New Roman" pitchFamily="18" charset="0"/>
                  <a:ea typeface="+mn-ea"/>
                  <a:cs typeface="Times New Roman" pitchFamily="18" charset="0"/>
                </a:rPr>
                <a:t>R</a:t>
              </a:r>
              <a:r>
                <a:rPr lang="en-US" altLang="zh-CN" sz="1331" b="1" i="1" dirty="0">
                  <a:latin typeface="Times New Roman" pitchFamily="18" charset="0"/>
                  <a:ea typeface="+mn-ea"/>
                  <a:cs typeface="Times New Roman" pitchFamily="18" charset="0"/>
                </a:rPr>
                <a:t>t</a:t>
              </a:r>
              <a:r>
                <a:rPr lang="en-US" altLang="zh-CN" sz="2282" dirty="0">
                  <a:latin typeface="Times New Roman" pitchFamily="18" charset="0"/>
                  <a:ea typeface="+mn-ea"/>
                  <a:cs typeface="Times New Roman" pitchFamily="18" charset="0"/>
                </a:rPr>
                <a:t> </a:t>
              </a:r>
              <a:r>
                <a:rPr lang="en-US" altLang="zh-CN" sz="2282" dirty="0">
                  <a:latin typeface="Symbol" pitchFamily="18" charset="0"/>
                  <a:ea typeface="+mn-ea"/>
                  <a:cs typeface="Symbol" pitchFamily="18" charset="0"/>
                </a:rPr>
                <a:t>+</a:t>
              </a:r>
              <a:r>
                <a:rPr lang="en-US" altLang="zh-CN" sz="3435" dirty="0">
                  <a:latin typeface="Symbol" pitchFamily="18" charset="0"/>
                  <a:ea typeface="+mn-ea"/>
                  <a:cs typeface="Symbol" pitchFamily="18" charset="0"/>
                </a:rPr>
                <a:t>(</a:t>
              </a:r>
              <a:r>
                <a:rPr lang="en-US" altLang="zh-CN" sz="2282" b="1" i="1" dirty="0">
                  <a:latin typeface="Times New Roman" pitchFamily="18" charset="0"/>
                  <a:ea typeface="+mn-ea"/>
                  <a:cs typeface="Times New Roman" pitchFamily="18" charset="0"/>
                </a:rPr>
                <a:t>R</a:t>
              </a:r>
              <a:r>
                <a:rPr lang="en-US" altLang="zh-CN" sz="1331" b="1" i="1" dirty="0">
                  <a:latin typeface="Times New Roman" pitchFamily="18" charset="0"/>
                  <a:ea typeface="+mn-ea"/>
                  <a:cs typeface="Times New Roman" pitchFamily="18" charset="0"/>
                </a:rPr>
                <a:t>tr</a:t>
              </a:r>
              <a:r>
                <a:rPr lang="en-US" altLang="zh-CN" sz="1331" b="1" dirty="0">
                  <a:latin typeface="Times New Roman" pitchFamily="18" charset="0"/>
                  <a:ea typeface="+mn-ea"/>
                  <a:cs typeface="Times New Roman" pitchFamily="18" charset="0"/>
                </a:rPr>
                <a:t>,</a:t>
              </a:r>
              <a:r>
                <a:rPr lang="en-US" altLang="zh-CN" sz="1331" b="1" i="1" dirty="0">
                  <a:latin typeface="Times New Roman" pitchFamily="18" charset="0"/>
                  <a:ea typeface="+mn-ea"/>
                  <a:cs typeface="Times New Roman" pitchFamily="18" charset="0"/>
                </a:rPr>
                <a:t>m</a:t>
              </a:r>
              <a:r>
                <a:rPr lang="en-US" altLang="zh-CN" sz="2282" dirty="0">
                  <a:latin typeface="Times New Roman" pitchFamily="18" charset="0"/>
                  <a:ea typeface="+mn-ea"/>
                  <a:cs typeface="Times New Roman" pitchFamily="18" charset="0"/>
                </a:rPr>
                <a:t> </a:t>
              </a:r>
              <a:r>
                <a:rPr lang="en-US" altLang="zh-CN" sz="2282" dirty="0">
                  <a:latin typeface="Symbol" pitchFamily="18" charset="0"/>
                  <a:ea typeface="+mn-ea"/>
                  <a:cs typeface="Symbol" pitchFamily="18" charset="0"/>
                </a:rPr>
                <a:t>+</a:t>
              </a:r>
              <a:r>
                <a:rPr lang="en-US" altLang="zh-CN" sz="2282" dirty="0">
                  <a:latin typeface="Times New Roman" pitchFamily="18" charset="0"/>
                  <a:ea typeface="+mn-ea"/>
                  <a:cs typeface="Times New Roman" pitchFamily="18" charset="0"/>
                </a:rPr>
                <a:t> </a:t>
              </a:r>
              <a:r>
                <a:rPr lang="en-US" altLang="zh-CN" sz="2282" b="1" i="1" dirty="0">
                  <a:latin typeface="Times New Roman" pitchFamily="18" charset="0"/>
                  <a:ea typeface="+mn-ea"/>
                  <a:cs typeface="Times New Roman" pitchFamily="18" charset="0"/>
                </a:rPr>
                <a:t>R</a:t>
              </a:r>
              <a:r>
                <a:rPr lang="en-US" altLang="zh-CN" sz="1331" b="1" i="1" dirty="0">
                  <a:latin typeface="Times New Roman" pitchFamily="18" charset="0"/>
                  <a:ea typeface="+mn-ea"/>
                  <a:cs typeface="Times New Roman" pitchFamily="18" charset="0"/>
                </a:rPr>
                <a:t>tr</a:t>
              </a:r>
              <a:r>
                <a:rPr lang="en-US" altLang="zh-CN" sz="1331" b="1" dirty="0">
                  <a:latin typeface="Times New Roman" pitchFamily="18" charset="0"/>
                  <a:ea typeface="+mn-ea"/>
                  <a:cs typeface="Times New Roman" pitchFamily="18" charset="0"/>
                </a:rPr>
                <a:t>,</a:t>
              </a:r>
              <a:r>
                <a:rPr lang="en-US" altLang="zh-CN" sz="1331" b="1" i="1" dirty="0">
                  <a:latin typeface="Times New Roman" pitchFamily="18" charset="0"/>
                  <a:ea typeface="+mn-ea"/>
                  <a:cs typeface="Times New Roman" pitchFamily="18" charset="0"/>
                </a:rPr>
                <a:t>I</a:t>
              </a:r>
              <a:r>
                <a:rPr lang="en-US" altLang="zh-CN" sz="2282" dirty="0">
                  <a:latin typeface="Times New Roman" pitchFamily="18" charset="0"/>
                  <a:ea typeface="+mn-ea"/>
                  <a:cs typeface="Times New Roman" pitchFamily="18" charset="0"/>
                </a:rPr>
                <a:t> </a:t>
              </a:r>
              <a:r>
                <a:rPr lang="en-US" altLang="zh-CN" sz="2282" dirty="0">
                  <a:latin typeface="Symbol" pitchFamily="18" charset="0"/>
                  <a:ea typeface="+mn-ea"/>
                  <a:cs typeface="Symbol" pitchFamily="18" charset="0"/>
                </a:rPr>
                <a:t>+</a:t>
              </a:r>
              <a:r>
                <a:rPr lang="en-US" altLang="zh-CN" sz="2282" dirty="0">
                  <a:latin typeface="Times New Roman" pitchFamily="18" charset="0"/>
                  <a:ea typeface="+mn-ea"/>
                  <a:cs typeface="Times New Roman" pitchFamily="18" charset="0"/>
                </a:rPr>
                <a:t> </a:t>
              </a:r>
              <a:r>
                <a:rPr lang="en-US" altLang="zh-CN" sz="2282" b="1" i="1" dirty="0">
                  <a:latin typeface="Times New Roman" pitchFamily="18" charset="0"/>
                  <a:ea typeface="+mn-ea"/>
                  <a:cs typeface="Times New Roman" pitchFamily="18" charset="0"/>
                </a:rPr>
                <a:t>R</a:t>
              </a:r>
              <a:r>
                <a:rPr lang="en-US" altLang="zh-CN" sz="1331" b="1" i="1" dirty="0">
                  <a:latin typeface="Times New Roman" pitchFamily="18" charset="0"/>
                  <a:ea typeface="+mn-ea"/>
                  <a:cs typeface="Times New Roman" pitchFamily="18" charset="0"/>
                </a:rPr>
                <a:t>tr</a:t>
              </a:r>
              <a:r>
                <a:rPr lang="en-US" altLang="zh-CN" sz="1331" b="1" dirty="0">
                  <a:latin typeface="Times New Roman" pitchFamily="18" charset="0"/>
                  <a:ea typeface="+mn-ea"/>
                  <a:cs typeface="Times New Roman" pitchFamily="18" charset="0"/>
                </a:rPr>
                <a:t>,</a:t>
              </a:r>
              <a:r>
                <a:rPr lang="en-US" altLang="zh-CN" sz="1331" b="1" i="1" dirty="0">
                  <a:latin typeface="Times New Roman" pitchFamily="18" charset="0"/>
                  <a:ea typeface="+mn-ea"/>
                  <a:cs typeface="Times New Roman" pitchFamily="18" charset="0"/>
                </a:rPr>
                <a:t>s</a:t>
              </a:r>
              <a:r>
                <a:rPr lang="en-US" altLang="zh-CN" sz="3435" dirty="0">
                  <a:latin typeface="Symbol" pitchFamily="18" charset="0"/>
                  <a:ea typeface="+mn-ea"/>
                  <a:cs typeface="Symbol" pitchFamily="18" charset="0"/>
                </a:rPr>
                <a:t>)</a:t>
              </a:r>
            </a:p>
          </p:txBody>
        </p:sp>
        <p:sp>
          <p:nvSpPr>
            <p:cNvPr id="38" name="TextBox 1"/>
            <p:cNvSpPr txBox="1"/>
            <p:nvPr/>
          </p:nvSpPr>
          <p:spPr>
            <a:xfrm>
              <a:off x="5880432" y="2336800"/>
              <a:ext cx="160321" cy="392112"/>
            </a:xfrm>
            <a:prstGeom prst="rect">
              <a:avLst/>
            </a:prstGeom>
            <a:noFill/>
          </p:spPr>
          <p:txBody>
            <a:bodyPr wrap="none" lIns="0" tIns="0" rIns="0">
              <a:spAutoFit/>
            </a:bodyPr>
            <a:lstStyle/>
            <a:p>
              <a:pPr fontAlgn="auto">
                <a:lnSpc>
                  <a:spcPts val="2700"/>
                </a:lnSpc>
                <a:spcBef>
                  <a:spcPts val="0"/>
                </a:spcBef>
                <a:spcAft>
                  <a:spcPts val="0"/>
                </a:spcAft>
                <a:defRPr/>
              </a:pPr>
              <a:r>
                <a:rPr lang="en-US" altLang="zh-CN" sz="2282" dirty="0">
                  <a:latin typeface="Symbol" pitchFamily="18" charset="0"/>
                  <a:ea typeface="+mn-ea"/>
                  <a:cs typeface="Symbol" pitchFamily="18" charset="0"/>
                </a:rPr>
                <a:t>=</a:t>
              </a:r>
            </a:p>
          </p:txBody>
        </p:sp>
        <p:sp>
          <p:nvSpPr>
            <p:cNvPr id="39" name="TextBox 1"/>
            <p:cNvSpPr txBox="1"/>
            <p:nvPr/>
          </p:nvSpPr>
          <p:spPr>
            <a:xfrm>
              <a:off x="1578768" y="2344737"/>
              <a:ext cx="523819" cy="412750"/>
            </a:xfrm>
            <a:prstGeom prst="rect">
              <a:avLst/>
            </a:prstGeom>
            <a:noFill/>
          </p:spPr>
          <p:txBody>
            <a:bodyPr wrap="none" lIns="0" tIns="0" rIns="0">
              <a:spAutoFit/>
            </a:bodyPr>
            <a:lstStyle/>
            <a:p>
              <a:pPr fontAlgn="auto">
                <a:lnSpc>
                  <a:spcPts val="3100"/>
                </a:lnSpc>
                <a:spcBef>
                  <a:spcPts val="0"/>
                </a:spcBef>
                <a:spcAft>
                  <a:spcPts val="0"/>
                </a:spcAft>
                <a:defRPr/>
              </a:pPr>
              <a:r>
                <a:rPr lang="en-US" altLang="zh-CN" sz="2282" b="1" i="1" dirty="0">
                  <a:latin typeface="Times New Roman" pitchFamily="18" charset="0"/>
                  <a:ea typeface="+mn-ea"/>
                  <a:cs typeface="Times New Roman" pitchFamily="18" charset="0"/>
                </a:rPr>
                <a:t>X</a:t>
              </a:r>
              <a:r>
                <a:rPr lang="en-US" altLang="zh-CN" sz="1331" b="1" i="1" dirty="0">
                  <a:latin typeface="Times New Roman" pitchFamily="18" charset="0"/>
                  <a:ea typeface="+mn-ea"/>
                  <a:cs typeface="Times New Roman" pitchFamily="18" charset="0"/>
                </a:rPr>
                <a:t>n</a:t>
              </a:r>
              <a:r>
                <a:rPr lang="en-US" altLang="zh-CN" sz="2282" dirty="0">
                  <a:latin typeface="Times New Roman" pitchFamily="18" charset="0"/>
                  <a:ea typeface="+mn-ea"/>
                  <a:cs typeface="Times New Roman" pitchFamily="18" charset="0"/>
                </a:rPr>
                <a:t> </a:t>
              </a:r>
              <a:r>
                <a:rPr lang="en-US" altLang="zh-CN" sz="2282" dirty="0">
                  <a:latin typeface="Symbol" pitchFamily="18" charset="0"/>
                  <a:ea typeface="+mn-ea"/>
                  <a:cs typeface="Symbol" pitchFamily="18" charset="0"/>
                </a:rPr>
                <a:t>=</a:t>
              </a:r>
            </a:p>
          </p:txBody>
        </p:sp>
        <p:sp>
          <p:nvSpPr>
            <p:cNvPr id="108590" name="TextBox 1"/>
            <p:cNvSpPr txBox="1">
              <a:spLocks noChangeArrowheads="1"/>
            </p:cNvSpPr>
            <p:nvPr/>
          </p:nvSpPr>
          <p:spPr bwMode="auto">
            <a:xfrm>
              <a:off x="2273300" y="2197100"/>
              <a:ext cx="338613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11811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1811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1811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1811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1811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1811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1811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1811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181100" algn="l"/>
                </a:tabLs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t>	</a:t>
              </a:r>
              <a:r>
                <a:rPr lang="en-US" altLang="zh-CN" sz="2200" dirty="0" err="1">
                  <a:latin typeface="楷体_GB2312"/>
                  <a:ea typeface="楷体_GB2312"/>
                  <a:cs typeface="楷体_GB2312"/>
                </a:rPr>
                <a:t>增长速率</a:t>
              </a:r>
              <a:endParaRPr lang="en-US" altLang="zh-CN" sz="2200" dirty="0">
                <a:latin typeface="楷体_GB2312"/>
                <a:ea typeface="楷体_GB2312"/>
                <a:cs typeface="楷体_GB2312"/>
              </a:endParaRPr>
            </a:p>
            <a:p>
              <a:pPr eaLnBrk="1" hangingPunct="1"/>
              <a:r>
                <a:rPr lang="en-US" altLang="zh-CN" sz="2200" dirty="0" err="1">
                  <a:latin typeface="楷体_GB2312"/>
                  <a:ea typeface="楷体_GB2312"/>
                  <a:cs typeface="楷体_GB2312"/>
                </a:rPr>
                <a:t>形成大分子的所有终止速率</a:t>
              </a:r>
              <a:endParaRPr lang="en-US" altLang="zh-CN" sz="2200" dirty="0">
                <a:latin typeface="楷体_GB2312"/>
                <a:ea typeface="楷体_GB2312"/>
                <a:cs typeface="楷体_GB2312"/>
              </a:endParaRPr>
            </a:p>
          </p:txBody>
        </p:sp>
      </p:grpSp>
      <p:grpSp>
        <p:nvGrpSpPr>
          <p:cNvPr id="108554" name="组合 3"/>
          <p:cNvGrpSpPr>
            <a:grpSpLocks/>
          </p:cNvGrpSpPr>
          <p:nvPr/>
        </p:nvGrpSpPr>
        <p:grpSpPr bwMode="auto">
          <a:xfrm>
            <a:off x="1323975" y="3459163"/>
            <a:ext cx="8218488" cy="1069980"/>
            <a:chOff x="1320800" y="3073400"/>
            <a:chExt cx="8218488" cy="1069980"/>
          </a:xfrm>
        </p:grpSpPr>
        <p:sp>
          <p:nvSpPr>
            <p:cNvPr id="17" name="Freeform 3"/>
            <p:cNvSpPr/>
            <p:nvPr/>
          </p:nvSpPr>
          <p:spPr>
            <a:xfrm>
              <a:off x="1362075" y="3689350"/>
              <a:ext cx="652463" cy="36512"/>
            </a:xfrm>
            <a:custGeom>
              <a:avLst/>
              <a:gdLst>
                <a:gd name="connsiteX0" fmla="*/ 8800 w 651589"/>
                <a:gd name="connsiteY0" fmla="*/ 8800 h 35201"/>
                <a:gd name="connsiteX1" fmla="*/ 642789 w 651589"/>
                <a:gd name="connsiteY1" fmla="*/ 8800 h 35201"/>
              </a:gdLst>
              <a:ahLst/>
              <a:cxnLst>
                <a:cxn ang="0">
                  <a:pos x="connsiteX0" y="connsiteY0"/>
                </a:cxn>
                <a:cxn ang="1">
                  <a:pos x="connsiteX1" y="connsiteY1"/>
                </a:cxn>
              </a:cxnLst>
              <a:rect l="l" t="t" r="r" b="b"/>
              <a:pathLst>
                <a:path w="651589" h="35201">
                  <a:moveTo>
                    <a:pt x="8800" y="8800"/>
                  </a:moveTo>
                  <a:lnTo>
                    <a:pt x="642789" y="8800"/>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8" name="Freeform 3"/>
            <p:cNvSpPr/>
            <p:nvPr/>
          </p:nvSpPr>
          <p:spPr>
            <a:xfrm>
              <a:off x="1320800" y="3646487"/>
              <a:ext cx="736600" cy="34925"/>
            </a:xfrm>
            <a:custGeom>
              <a:avLst/>
              <a:gdLst>
                <a:gd name="connsiteX0" fmla="*/ 8800 w 736927"/>
                <a:gd name="connsiteY0" fmla="*/ 8800 h 35201"/>
                <a:gd name="connsiteX1" fmla="*/ 728126 w 736927"/>
                <a:gd name="connsiteY1" fmla="*/ 8800 h 35201"/>
              </a:gdLst>
              <a:ahLst/>
              <a:cxnLst>
                <a:cxn ang="0">
                  <a:pos x="connsiteX0" y="connsiteY0"/>
                </a:cxn>
                <a:cxn ang="1">
                  <a:pos x="connsiteX1" y="connsiteY1"/>
                </a:cxn>
              </a:cxnLst>
              <a:rect l="l" t="t" r="r" b="b"/>
              <a:pathLst>
                <a:path w="736927" h="35201">
                  <a:moveTo>
                    <a:pt x="8800" y="8800"/>
                  </a:moveTo>
                  <a:lnTo>
                    <a:pt x="728126" y="8800"/>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9" name="Freeform 3"/>
            <p:cNvSpPr/>
            <p:nvPr/>
          </p:nvSpPr>
          <p:spPr>
            <a:xfrm>
              <a:off x="2587625" y="3646487"/>
              <a:ext cx="1630363" cy="34925"/>
            </a:xfrm>
            <a:custGeom>
              <a:avLst/>
              <a:gdLst>
                <a:gd name="connsiteX0" fmla="*/ 8800 w 1631527"/>
                <a:gd name="connsiteY0" fmla="*/ 8800 h 35201"/>
                <a:gd name="connsiteX1" fmla="*/ 1622726 w 1631527"/>
                <a:gd name="connsiteY1" fmla="*/ 8800 h 35201"/>
              </a:gdLst>
              <a:ahLst/>
              <a:cxnLst>
                <a:cxn ang="0">
                  <a:pos x="connsiteX0" y="connsiteY0"/>
                </a:cxn>
                <a:cxn ang="1">
                  <a:pos x="connsiteX1" y="connsiteY1"/>
                </a:cxn>
              </a:cxnLst>
              <a:rect l="l" t="t" r="r" b="b"/>
              <a:pathLst>
                <a:path w="1631527" h="35201">
                  <a:moveTo>
                    <a:pt x="8800" y="8800"/>
                  </a:moveTo>
                  <a:lnTo>
                    <a:pt x="1622726" y="8800"/>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0" name="Freeform 3"/>
            <p:cNvSpPr/>
            <p:nvPr/>
          </p:nvSpPr>
          <p:spPr>
            <a:xfrm>
              <a:off x="4692650" y="3646487"/>
              <a:ext cx="987425" cy="34925"/>
            </a:xfrm>
            <a:custGeom>
              <a:avLst/>
              <a:gdLst>
                <a:gd name="connsiteX0" fmla="*/ 8800 w 986863"/>
                <a:gd name="connsiteY0" fmla="*/ 8800 h 35201"/>
                <a:gd name="connsiteX1" fmla="*/ 978062 w 986863"/>
                <a:gd name="connsiteY1" fmla="*/ 8800 h 35201"/>
              </a:gdLst>
              <a:ahLst/>
              <a:cxnLst>
                <a:cxn ang="0">
                  <a:pos x="connsiteX0" y="connsiteY0"/>
                </a:cxn>
                <a:cxn ang="1">
                  <a:pos x="connsiteX1" y="connsiteY1"/>
                </a:cxn>
              </a:cxnLst>
              <a:rect l="l" t="t" r="r" b="b"/>
              <a:pathLst>
                <a:path w="986863" h="35201">
                  <a:moveTo>
                    <a:pt x="8800" y="8800"/>
                  </a:moveTo>
                  <a:lnTo>
                    <a:pt x="978062" y="8800"/>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1" name="Freeform 3"/>
            <p:cNvSpPr/>
            <p:nvPr/>
          </p:nvSpPr>
          <p:spPr>
            <a:xfrm>
              <a:off x="6153150" y="3646487"/>
              <a:ext cx="1433513" cy="34925"/>
            </a:xfrm>
            <a:custGeom>
              <a:avLst/>
              <a:gdLst>
                <a:gd name="connsiteX0" fmla="*/ 8800 w 1434155"/>
                <a:gd name="connsiteY0" fmla="*/ 8800 h 35201"/>
                <a:gd name="connsiteX1" fmla="*/ 1425354 w 1434155"/>
                <a:gd name="connsiteY1" fmla="*/ 8800 h 35201"/>
              </a:gdLst>
              <a:ahLst/>
              <a:cxnLst>
                <a:cxn ang="0">
                  <a:pos x="connsiteX0" y="connsiteY0"/>
                </a:cxn>
                <a:cxn ang="1">
                  <a:pos x="connsiteX1" y="connsiteY1"/>
                </a:cxn>
              </a:cxnLst>
              <a:rect l="l" t="t" r="r" b="b"/>
              <a:pathLst>
                <a:path w="1434155" h="35201">
                  <a:moveTo>
                    <a:pt x="8800" y="8800"/>
                  </a:moveTo>
                  <a:lnTo>
                    <a:pt x="1425354" y="8800"/>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2" name="Freeform 3"/>
            <p:cNvSpPr/>
            <p:nvPr/>
          </p:nvSpPr>
          <p:spPr>
            <a:xfrm>
              <a:off x="8061325" y="3646487"/>
              <a:ext cx="1477963" cy="34925"/>
            </a:xfrm>
            <a:custGeom>
              <a:avLst/>
              <a:gdLst>
                <a:gd name="connsiteX0" fmla="*/ 8800 w 1478351"/>
                <a:gd name="connsiteY0" fmla="*/ 8800 h 35201"/>
                <a:gd name="connsiteX1" fmla="*/ 1469551 w 1478351"/>
                <a:gd name="connsiteY1" fmla="*/ 8800 h 35201"/>
              </a:gdLst>
              <a:ahLst/>
              <a:cxnLst>
                <a:cxn ang="0">
                  <a:pos x="connsiteX0" y="connsiteY0"/>
                </a:cxn>
                <a:cxn ang="1">
                  <a:pos x="connsiteX1" y="connsiteY1"/>
                </a:cxn>
              </a:cxnLst>
              <a:rect l="l" t="t" r="r" b="b"/>
              <a:pathLst>
                <a:path w="1478351" h="35201">
                  <a:moveTo>
                    <a:pt x="8800" y="8800"/>
                  </a:moveTo>
                  <a:lnTo>
                    <a:pt x="1469551" y="8800"/>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8" name="TextBox 1"/>
            <p:cNvSpPr txBox="1"/>
            <p:nvPr/>
          </p:nvSpPr>
          <p:spPr>
            <a:xfrm>
              <a:off x="3149600" y="3556000"/>
              <a:ext cx="877888" cy="558800"/>
            </a:xfrm>
            <a:prstGeom prst="rect">
              <a:avLst/>
            </a:prstGeom>
            <a:noFill/>
          </p:spPr>
          <p:txBody>
            <a:bodyPr wrap="none" lIns="0" tIns="0" rIns="0">
              <a:spAutoFit/>
            </a:bodyPr>
            <a:lstStyle/>
            <a:p>
              <a:pPr fontAlgn="auto">
                <a:lnSpc>
                  <a:spcPts val="4000"/>
                </a:lnSpc>
                <a:spcBef>
                  <a:spcPts val="0"/>
                </a:spcBef>
                <a:spcAft>
                  <a:spcPts val="0"/>
                </a:spcAft>
                <a:defRPr/>
              </a:pPr>
              <a:r>
                <a:rPr lang="en-US" altLang="zh-CN" sz="3335" dirty="0">
                  <a:latin typeface="Symbol" pitchFamily="18" charset="0"/>
                  <a:ea typeface="+mn-ea"/>
                  <a:cs typeface="Symbol" pitchFamily="18" charset="0"/>
                </a:rPr>
                <a:t>[</a:t>
              </a:r>
              <a:r>
                <a:rPr lang="en-US" altLang="zh-CN" sz="2376" b="1" i="1" dirty="0">
                  <a:latin typeface="Times New Roman" pitchFamily="18" charset="0"/>
                  <a:ea typeface="+mn-ea"/>
                  <a:cs typeface="Times New Roman" pitchFamily="18" charset="0"/>
                </a:rPr>
                <a:t>M</a:t>
              </a:r>
              <a:r>
                <a:rPr lang="en-US" altLang="zh-CN" sz="3335" dirty="0">
                  <a:latin typeface="Times New Roman" pitchFamily="18" charset="0"/>
                  <a:ea typeface="+mn-ea"/>
                  <a:cs typeface="Times New Roman" pitchFamily="18" charset="0"/>
                </a:rPr>
                <a:t>   </a:t>
              </a:r>
              <a:r>
                <a:rPr lang="en-US" altLang="zh-CN" sz="3335" dirty="0">
                  <a:latin typeface="Symbol" pitchFamily="18" charset="0"/>
                  <a:ea typeface="+mn-ea"/>
                  <a:cs typeface="Symbol" pitchFamily="18" charset="0"/>
                </a:rPr>
                <a:t>]</a:t>
              </a:r>
            </a:p>
          </p:txBody>
        </p:sp>
        <p:sp>
          <p:nvSpPr>
            <p:cNvPr id="29" name="TextBox 1"/>
            <p:cNvSpPr txBox="1"/>
            <p:nvPr/>
          </p:nvSpPr>
          <p:spPr>
            <a:xfrm>
              <a:off x="2628900" y="3784600"/>
              <a:ext cx="152400" cy="315912"/>
            </a:xfrm>
            <a:prstGeom prst="rect">
              <a:avLst/>
            </a:prstGeom>
            <a:noFill/>
          </p:spPr>
          <p:txBody>
            <a:bodyPr wrap="none" lIns="0" tIns="0" rIns="0">
              <a:spAutoFit/>
            </a:bodyPr>
            <a:lstStyle/>
            <a:p>
              <a:pPr fontAlgn="auto">
                <a:lnSpc>
                  <a:spcPts val="2100"/>
                </a:lnSpc>
                <a:spcBef>
                  <a:spcPts val="0"/>
                </a:spcBef>
                <a:spcAft>
                  <a:spcPts val="0"/>
                </a:spcAft>
                <a:defRPr/>
              </a:pPr>
              <a:r>
                <a:rPr lang="en-US" altLang="zh-CN" sz="2376" b="1" i="1" dirty="0">
                  <a:latin typeface="Times New Roman" pitchFamily="18" charset="0"/>
                  <a:ea typeface="+mn-ea"/>
                  <a:cs typeface="Times New Roman" pitchFamily="18" charset="0"/>
                </a:rPr>
                <a:t>k</a:t>
              </a:r>
            </a:p>
          </p:txBody>
        </p:sp>
        <p:sp>
          <p:nvSpPr>
            <p:cNvPr id="41" name="TextBox 1"/>
            <p:cNvSpPr txBox="1"/>
            <p:nvPr/>
          </p:nvSpPr>
          <p:spPr>
            <a:xfrm>
              <a:off x="8102600" y="3302000"/>
              <a:ext cx="190500" cy="763587"/>
            </a:xfrm>
            <a:prstGeom prst="rect">
              <a:avLst/>
            </a:prstGeom>
            <a:noFill/>
          </p:spPr>
          <p:txBody>
            <a:bodyPr wrap="none" lIns="0" tIns="0" rIns="0">
              <a:spAutoFit/>
            </a:bodyPr>
            <a:lstStyle/>
            <a:p>
              <a:pPr fontAlgn="auto">
                <a:lnSpc>
                  <a:spcPts val="2100"/>
                </a:lnSpc>
                <a:spcBef>
                  <a:spcPts val="0"/>
                </a:spcBef>
                <a:spcAft>
                  <a:spcPts val="0"/>
                </a:spcAft>
                <a:tabLst>
                  <a:tab pos="38100" algn="l"/>
                </a:tabLst>
                <a:defRPr/>
              </a:pPr>
              <a:r>
                <a:rPr lang="en-US" altLang="zh-CN" sz="2376" b="1" i="1" dirty="0">
                  <a:latin typeface="Times New Roman" pitchFamily="18" charset="0"/>
                  <a:ea typeface="+mn-ea"/>
                  <a:cs typeface="Times New Roman" pitchFamily="18" charset="0"/>
                </a:rPr>
                <a:t>k</a:t>
              </a:r>
            </a:p>
            <a:p>
              <a:pPr fontAlgn="auto">
                <a:lnSpc>
                  <a:spcPts val="1000"/>
                </a:lnSpc>
                <a:spcBef>
                  <a:spcPts val="0"/>
                </a:spcBef>
                <a:spcAft>
                  <a:spcPts val="0"/>
                </a:spcAft>
                <a:defRPr/>
              </a:pPr>
              <a:endParaRPr lang="en-US" altLang="zh-CN" dirty="0">
                <a:latin typeface="+mn-lt"/>
                <a:ea typeface="+mn-ea"/>
              </a:endParaRPr>
            </a:p>
            <a:p>
              <a:pPr fontAlgn="auto">
                <a:lnSpc>
                  <a:spcPts val="2500"/>
                </a:lnSpc>
                <a:spcBef>
                  <a:spcPts val="0"/>
                </a:spcBef>
                <a:spcAft>
                  <a:spcPts val="0"/>
                </a:spcAft>
                <a:tabLst>
                  <a:tab pos="38100" algn="l"/>
                </a:tabLst>
                <a:defRPr/>
              </a:pPr>
              <a:r>
                <a:rPr lang="en-US" altLang="zh-CN" dirty="0">
                  <a:latin typeface="+mn-lt"/>
                  <a:ea typeface="+mn-ea"/>
                </a:rPr>
                <a:t>	</a:t>
              </a:r>
              <a:r>
                <a:rPr lang="en-US" altLang="zh-CN" sz="2376" b="1" i="1" dirty="0">
                  <a:latin typeface="Times New Roman" pitchFamily="18" charset="0"/>
                  <a:ea typeface="+mn-ea"/>
                  <a:cs typeface="Times New Roman" pitchFamily="18" charset="0"/>
                </a:rPr>
                <a:t>k</a:t>
              </a:r>
            </a:p>
          </p:txBody>
        </p:sp>
        <p:sp>
          <p:nvSpPr>
            <p:cNvPr id="42" name="TextBox 1"/>
            <p:cNvSpPr txBox="1"/>
            <p:nvPr/>
          </p:nvSpPr>
          <p:spPr>
            <a:xfrm>
              <a:off x="6184900" y="3302000"/>
              <a:ext cx="177800" cy="763587"/>
            </a:xfrm>
            <a:prstGeom prst="rect">
              <a:avLst/>
            </a:prstGeom>
            <a:noFill/>
          </p:spPr>
          <p:txBody>
            <a:bodyPr wrap="none" lIns="0" tIns="0" rIns="0">
              <a:spAutoFit/>
            </a:bodyPr>
            <a:lstStyle/>
            <a:p>
              <a:pPr fontAlgn="auto">
                <a:lnSpc>
                  <a:spcPts val="2100"/>
                </a:lnSpc>
                <a:spcBef>
                  <a:spcPts val="0"/>
                </a:spcBef>
                <a:spcAft>
                  <a:spcPts val="0"/>
                </a:spcAft>
                <a:tabLst>
                  <a:tab pos="25400" algn="l"/>
                </a:tabLst>
                <a:defRPr/>
              </a:pPr>
              <a:r>
                <a:rPr lang="en-US" altLang="zh-CN" sz="2376" b="1" i="1" dirty="0">
                  <a:latin typeface="Times New Roman" pitchFamily="18" charset="0"/>
                  <a:ea typeface="+mn-ea"/>
                  <a:cs typeface="Times New Roman" pitchFamily="18" charset="0"/>
                </a:rPr>
                <a:t>k</a:t>
              </a:r>
            </a:p>
            <a:p>
              <a:pPr fontAlgn="auto">
                <a:lnSpc>
                  <a:spcPts val="1000"/>
                </a:lnSpc>
                <a:spcBef>
                  <a:spcPts val="0"/>
                </a:spcBef>
                <a:spcAft>
                  <a:spcPts val="0"/>
                </a:spcAft>
                <a:defRPr/>
              </a:pPr>
              <a:endParaRPr lang="en-US" altLang="zh-CN" dirty="0">
                <a:latin typeface="+mn-lt"/>
                <a:ea typeface="+mn-ea"/>
              </a:endParaRPr>
            </a:p>
            <a:p>
              <a:pPr fontAlgn="auto">
                <a:lnSpc>
                  <a:spcPts val="2500"/>
                </a:lnSpc>
                <a:spcBef>
                  <a:spcPts val="0"/>
                </a:spcBef>
                <a:spcAft>
                  <a:spcPts val="0"/>
                </a:spcAft>
                <a:tabLst>
                  <a:tab pos="25400" algn="l"/>
                </a:tabLst>
                <a:defRPr/>
              </a:pPr>
              <a:r>
                <a:rPr lang="en-US" altLang="zh-CN" dirty="0">
                  <a:latin typeface="+mn-lt"/>
                  <a:ea typeface="+mn-ea"/>
                </a:rPr>
                <a:t>	</a:t>
              </a:r>
              <a:r>
                <a:rPr lang="en-US" altLang="zh-CN" sz="2376" b="1" i="1" dirty="0">
                  <a:latin typeface="Times New Roman" pitchFamily="18" charset="0"/>
                  <a:ea typeface="+mn-ea"/>
                  <a:cs typeface="Times New Roman" pitchFamily="18" charset="0"/>
                </a:rPr>
                <a:t>k</a:t>
              </a:r>
            </a:p>
          </p:txBody>
        </p:sp>
        <p:sp>
          <p:nvSpPr>
            <p:cNvPr id="43" name="TextBox 1"/>
            <p:cNvSpPr txBox="1"/>
            <p:nvPr/>
          </p:nvSpPr>
          <p:spPr>
            <a:xfrm>
              <a:off x="4724400" y="3302000"/>
              <a:ext cx="152400" cy="315912"/>
            </a:xfrm>
            <a:prstGeom prst="rect">
              <a:avLst/>
            </a:prstGeom>
            <a:noFill/>
          </p:spPr>
          <p:txBody>
            <a:bodyPr wrap="none" lIns="0" tIns="0" rIns="0">
              <a:spAutoFit/>
            </a:bodyPr>
            <a:lstStyle/>
            <a:p>
              <a:pPr fontAlgn="auto">
                <a:lnSpc>
                  <a:spcPts val="2100"/>
                </a:lnSpc>
                <a:spcBef>
                  <a:spcPts val="0"/>
                </a:spcBef>
                <a:spcAft>
                  <a:spcPts val="0"/>
                </a:spcAft>
                <a:defRPr/>
              </a:pPr>
              <a:r>
                <a:rPr lang="en-US" altLang="zh-CN" sz="2376" b="1" i="1" dirty="0">
                  <a:latin typeface="Times New Roman" pitchFamily="18" charset="0"/>
                  <a:ea typeface="+mn-ea"/>
                  <a:cs typeface="Times New Roman" pitchFamily="18" charset="0"/>
                </a:rPr>
                <a:t>k</a:t>
              </a:r>
            </a:p>
          </p:txBody>
        </p:sp>
        <p:sp>
          <p:nvSpPr>
            <p:cNvPr id="44" name="TextBox 1"/>
            <p:cNvSpPr txBox="1"/>
            <p:nvPr/>
          </p:nvSpPr>
          <p:spPr>
            <a:xfrm>
              <a:off x="1790700" y="3937000"/>
              <a:ext cx="100013" cy="200025"/>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385" b="1" i="1" dirty="0">
                  <a:latin typeface="Times New Roman" pitchFamily="18" charset="0"/>
                  <a:ea typeface="+mn-ea"/>
                  <a:cs typeface="Times New Roman" pitchFamily="18" charset="0"/>
                </a:rPr>
                <a:t>n</a:t>
              </a:r>
            </a:p>
          </p:txBody>
        </p:sp>
        <p:sp>
          <p:nvSpPr>
            <p:cNvPr id="45" name="TextBox 1"/>
            <p:cNvSpPr txBox="1"/>
            <p:nvPr/>
          </p:nvSpPr>
          <p:spPr>
            <a:xfrm>
              <a:off x="8382000" y="3073400"/>
              <a:ext cx="1150938" cy="1033462"/>
            </a:xfrm>
            <a:prstGeom prst="rect">
              <a:avLst/>
            </a:prstGeom>
            <a:noFill/>
          </p:spPr>
          <p:txBody>
            <a:bodyPr wrap="none" lIns="0" tIns="0" rIns="0">
              <a:spAutoFit/>
            </a:bodyPr>
            <a:lstStyle/>
            <a:p>
              <a:pPr fontAlgn="auto">
                <a:lnSpc>
                  <a:spcPts val="4200"/>
                </a:lnSpc>
                <a:spcBef>
                  <a:spcPts val="0"/>
                </a:spcBef>
                <a:spcAft>
                  <a:spcPts val="0"/>
                </a:spcAft>
                <a:tabLst>
                  <a:tab pos="76200" algn="l"/>
                </a:tabLst>
                <a:defRPr/>
              </a:pPr>
              <a:r>
                <a:rPr lang="en-US" altLang="zh-CN" sz="1385" b="1" i="1" dirty="0">
                  <a:latin typeface="Times New Roman" pitchFamily="18" charset="0"/>
                  <a:ea typeface="+mn-ea"/>
                  <a:cs typeface="Times New Roman" pitchFamily="18" charset="0"/>
                </a:rPr>
                <a:t>tr</a:t>
              </a:r>
              <a:r>
                <a:rPr lang="en-US" altLang="zh-CN" sz="1385" dirty="0">
                  <a:latin typeface="Times New Roman" pitchFamily="18" charset="0"/>
                  <a:ea typeface="+mn-ea"/>
                  <a:cs typeface="Times New Roman" pitchFamily="18" charset="0"/>
                </a:rPr>
                <a:t>   </a:t>
              </a:r>
              <a:r>
                <a:rPr lang="en-US" altLang="zh-CN" sz="1385" b="1" dirty="0">
                  <a:latin typeface="Times New Roman" pitchFamily="18" charset="0"/>
                  <a:ea typeface="+mn-ea"/>
                  <a:cs typeface="Times New Roman" pitchFamily="18" charset="0"/>
                </a:rPr>
                <a:t>,</a:t>
              </a:r>
              <a:r>
                <a:rPr lang="en-US" altLang="zh-CN" sz="1385" dirty="0">
                  <a:latin typeface="Times New Roman" pitchFamily="18" charset="0"/>
                  <a:ea typeface="+mn-ea"/>
                  <a:cs typeface="Times New Roman" pitchFamily="18" charset="0"/>
                </a:rPr>
                <a:t> </a:t>
              </a:r>
              <a:r>
                <a:rPr lang="en-US" altLang="zh-CN" sz="1385" b="1" i="1" dirty="0">
                  <a:latin typeface="Times New Roman" pitchFamily="18" charset="0"/>
                  <a:ea typeface="+mn-ea"/>
                  <a:cs typeface="Times New Roman" pitchFamily="18" charset="0"/>
                </a:rPr>
                <a:t>s</a:t>
              </a:r>
              <a:r>
                <a:rPr lang="en-US" altLang="zh-CN" sz="3335" dirty="0">
                  <a:latin typeface="Times New Roman" pitchFamily="18" charset="0"/>
                  <a:ea typeface="+mn-ea"/>
                  <a:cs typeface="Times New Roman" pitchFamily="18" charset="0"/>
                </a:rPr>
                <a:t> </a:t>
              </a:r>
              <a:r>
                <a:rPr lang="en-US" altLang="zh-CN" sz="3335" dirty="0">
                  <a:latin typeface="Symbol" pitchFamily="18" charset="0"/>
                  <a:ea typeface="+mn-ea"/>
                  <a:cs typeface="Symbol" pitchFamily="18" charset="0"/>
                </a:rPr>
                <a:t>[</a:t>
              </a:r>
              <a:r>
                <a:rPr lang="en-US" altLang="zh-CN" sz="2376" b="1" i="1" dirty="0">
                  <a:latin typeface="Times New Roman" pitchFamily="18" charset="0"/>
                  <a:ea typeface="+mn-ea"/>
                  <a:cs typeface="Times New Roman" pitchFamily="18" charset="0"/>
                </a:rPr>
                <a:t>S</a:t>
              </a:r>
              <a:r>
                <a:rPr lang="en-US" altLang="zh-CN" sz="3335" dirty="0">
                  <a:latin typeface="Times New Roman" pitchFamily="18" charset="0"/>
                  <a:ea typeface="+mn-ea"/>
                  <a:cs typeface="Times New Roman" pitchFamily="18" charset="0"/>
                </a:rPr>
                <a:t> </a:t>
              </a:r>
              <a:r>
                <a:rPr lang="en-US" altLang="zh-CN" sz="3335" dirty="0">
                  <a:latin typeface="Symbol" pitchFamily="18" charset="0"/>
                  <a:ea typeface="+mn-ea"/>
                  <a:cs typeface="Symbol" pitchFamily="18" charset="0"/>
                </a:rPr>
                <a:t>]</a:t>
              </a:r>
            </a:p>
            <a:p>
              <a:pPr fontAlgn="auto">
                <a:lnSpc>
                  <a:spcPts val="3500"/>
                </a:lnSpc>
                <a:spcBef>
                  <a:spcPts val="0"/>
                </a:spcBef>
                <a:spcAft>
                  <a:spcPts val="0"/>
                </a:spcAft>
                <a:tabLst>
                  <a:tab pos="76200" algn="l"/>
                </a:tabLst>
                <a:defRPr/>
              </a:pPr>
              <a:r>
                <a:rPr lang="en-US" altLang="zh-CN" dirty="0">
                  <a:latin typeface="+mn-lt"/>
                  <a:ea typeface="+mn-ea"/>
                </a:rPr>
                <a:t>	</a:t>
              </a:r>
              <a:r>
                <a:rPr lang="en-US" altLang="zh-CN" sz="1385" b="1" i="1" dirty="0">
                  <a:latin typeface="Times New Roman" pitchFamily="18" charset="0"/>
                  <a:ea typeface="+mn-ea"/>
                  <a:cs typeface="Times New Roman" pitchFamily="18" charset="0"/>
                </a:rPr>
                <a:t>p</a:t>
              </a:r>
              <a:r>
                <a:rPr lang="en-US" altLang="zh-CN" sz="3335" dirty="0">
                  <a:latin typeface="Times New Roman" pitchFamily="18" charset="0"/>
                  <a:ea typeface="+mn-ea"/>
                  <a:cs typeface="Times New Roman" pitchFamily="18" charset="0"/>
                </a:rPr>
                <a:t> </a:t>
              </a:r>
              <a:r>
                <a:rPr lang="en-US" altLang="zh-CN" sz="3335" dirty="0">
                  <a:latin typeface="Symbol" pitchFamily="18" charset="0"/>
                  <a:ea typeface="+mn-ea"/>
                  <a:cs typeface="Symbol" pitchFamily="18" charset="0"/>
                </a:rPr>
                <a:t>[</a:t>
              </a:r>
              <a:r>
                <a:rPr lang="en-US" altLang="zh-CN" sz="2376" b="1" i="1" dirty="0">
                  <a:latin typeface="Times New Roman" pitchFamily="18" charset="0"/>
                  <a:ea typeface="+mn-ea"/>
                  <a:cs typeface="Times New Roman" pitchFamily="18" charset="0"/>
                </a:rPr>
                <a:t>M</a:t>
              </a:r>
              <a:r>
                <a:rPr lang="en-US" altLang="zh-CN" sz="3335" dirty="0">
                  <a:latin typeface="Times New Roman" pitchFamily="18" charset="0"/>
                  <a:ea typeface="+mn-ea"/>
                  <a:cs typeface="Times New Roman" pitchFamily="18" charset="0"/>
                </a:rPr>
                <a:t>   </a:t>
              </a:r>
              <a:r>
                <a:rPr lang="en-US" altLang="zh-CN" sz="3335" dirty="0">
                  <a:latin typeface="Symbol" pitchFamily="18" charset="0"/>
                  <a:ea typeface="+mn-ea"/>
                  <a:cs typeface="Symbol" pitchFamily="18" charset="0"/>
                </a:rPr>
                <a:t>]</a:t>
              </a:r>
            </a:p>
          </p:txBody>
        </p:sp>
        <p:sp>
          <p:nvSpPr>
            <p:cNvPr id="46" name="TextBox 1"/>
            <p:cNvSpPr txBox="1"/>
            <p:nvPr/>
          </p:nvSpPr>
          <p:spPr>
            <a:xfrm>
              <a:off x="6464300" y="3073400"/>
              <a:ext cx="1138238" cy="1033462"/>
            </a:xfrm>
            <a:prstGeom prst="rect">
              <a:avLst/>
            </a:prstGeom>
            <a:noFill/>
          </p:spPr>
          <p:txBody>
            <a:bodyPr wrap="none" lIns="0" tIns="0" rIns="0">
              <a:spAutoFit/>
            </a:bodyPr>
            <a:lstStyle/>
            <a:p>
              <a:pPr fontAlgn="auto">
                <a:lnSpc>
                  <a:spcPts val="4200"/>
                </a:lnSpc>
                <a:spcBef>
                  <a:spcPts val="0"/>
                </a:spcBef>
                <a:spcAft>
                  <a:spcPts val="0"/>
                </a:spcAft>
                <a:tabLst>
                  <a:tab pos="63500" algn="l"/>
                </a:tabLst>
                <a:defRPr/>
              </a:pPr>
              <a:r>
                <a:rPr lang="en-US" altLang="zh-CN" sz="1385" b="1" i="1" dirty="0">
                  <a:latin typeface="Times New Roman" pitchFamily="18" charset="0"/>
                  <a:ea typeface="+mn-ea"/>
                  <a:cs typeface="Times New Roman" pitchFamily="18" charset="0"/>
                </a:rPr>
                <a:t>tr</a:t>
              </a:r>
              <a:r>
                <a:rPr lang="en-US" altLang="zh-CN" sz="1385" dirty="0">
                  <a:latin typeface="Times New Roman" pitchFamily="18" charset="0"/>
                  <a:ea typeface="+mn-ea"/>
                  <a:cs typeface="Times New Roman" pitchFamily="18" charset="0"/>
                </a:rPr>
                <a:t>   </a:t>
              </a:r>
              <a:r>
                <a:rPr lang="en-US" altLang="zh-CN" sz="1385" b="1" dirty="0">
                  <a:latin typeface="Times New Roman" pitchFamily="18" charset="0"/>
                  <a:ea typeface="+mn-ea"/>
                  <a:cs typeface="Times New Roman" pitchFamily="18" charset="0"/>
                </a:rPr>
                <a:t>,</a:t>
              </a:r>
              <a:r>
                <a:rPr lang="en-US" altLang="zh-CN" sz="1385" dirty="0">
                  <a:latin typeface="Times New Roman" pitchFamily="18" charset="0"/>
                  <a:ea typeface="+mn-ea"/>
                  <a:cs typeface="Times New Roman" pitchFamily="18" charset="0"/>
                </a:rPr>
                <a:t> </a:t>
              </a:r>
              <a:r>
                <a:rPr lang="en-US" altLang="zh-CN" sz="1385" b="1" i="1" dirty="0">
                  <a:latin typeface="Times New Roman" pitchFamily="18" charset="0"/>
                  <a:ea typeface="+mn-ea"/>
                  <a:cs typeface="Times New Roman" pitchFamily="18" charset="0"/>
                </a:rPr>
                <a:t>I</a:t>
              </a:r>
              <a:r>
                <a:rPr lang="en-US" altLang="zh-CN" sz="3335" dirty="0">
                  <a:latin typeface="Times New Roman" pitchFamily="18" charset="0"/>
                  <a:ea typeface="+mn-ea"/>
                  <a:cs typeface="Times New Roman" pitchFamily="18" charset="0"/>
                </a:rPr>
                <a:t> </a:t>
              </a:r>
              <a:r>
                <a:rPr lang="en-US" altLang="zh-CN" sz="3335" dirty="0">
                  <a:latin typeface="Symbol" pitchFamily="18" charset="0"/>
                  <a:ea typeface="+mn-ea"/>
                  <a:cs typeface="Symbol" pitchFamily="18" charset="0"/>
                </a:rPr>
                <a:t>[</a:t>
              </a:r>
              <a:r>
                <a:rPr lang="en-US" altLang="zh-CN" sz="2376" b="1" i="1" dirty="0">
                  <a:latin typeface="Times New Roman" pitchFamily="18" charset="0"/>
                  <a:ea typeface="+mn-ea"/>
                  <a:cs typeface="Times New Roman" pitchFamily="18" charset="0"/>
                </a:rPr>
                <a:t>I</a:t>
              </a:r>
              <a:r>
                <a:rPr lang="en-US" altLang="zh-CN" sz="3335" dirty="0">
                  <a:latin typeface="Times New Roman" pitchFamily="18" charset="0"/>
                  <a:ea typeface="+mn-ea"/>
                  <a:cs typeface="Times New Roman" pitchFamily="18" charset="0"/>
                </a:rPr>
                <a:t> </a:t>
              </a:r>
              <a:r>
                <a:rPr lang="en-US" altLang="zh-CN" sz="3335" dirty="0">
                  <a:latin typeface="Symbol" pitchFamily="18" charset="0"/>
                  <a:ea typeface="+mn-ea"/>
                  <a:cs typeface="Symbol" pitchFamily="18" charset="0"/>
                </a:rPr>
                <a:t>]</a:t>
              </a:r>
            </a:p>
            <a:p>
              <a:pPr fontAlgn="auto">
                <a:lnSpc>
                  <a:spcPts val="3500"/>
                </a:lnSpc>
                <a:spcBef>
                  <a:spcPts val="0"/>
                </a:spcBef>
                <a:spcAft>
                  <a:spcPts val="0"/>
                </a:spcAft>
                <a:tabLst>
                  <a:tab pos="63500" algn="l"/>
                </a:tabLst>
                <a:defRPr/>
              </a:pPr>
              <a:r>
                <a:rPr lang="en-US" altLang="zh-CN" dirty="0">
                  <a:latin typeface="+mn-lt"/>
                  <a:ea typeface="+mn-ea"/>
                </a:rPr>
                <a:t>	</a:t>
              </a:r>
              <a:r>
                <a:rPr lang="en-US" altLang="zh-CN" sz="1385" b="1" i="1" dirty="0">
                  <a:latin typeface="Times New Roman" pitchFamily="18" charset="0"/>
                  <a:ea typeface="+mn-ea"/>
                  <a:cs typeface="Times New Roman" pitchFamily="18" charset="0"/>
                </a:rPr>
                <a:t>p</a:t>
              </a:r>
              <a:r>
                <a:rPr lang="en-US" altLang="zh-CN" sz="3335" dirty="0">
                  <a:latin typeface="Times New Roman" pitchFamily="18" charset="0"/>
                  <a:ea typeface="+mn-ea"/>
                  <a:cs typeface="Times New Roman" pitchFamily="18" charset="0"/>
                </a:rPr>
                <a:t> </a:t>
              </a:r>
              <a:r>
                <a:rPr lang="en-US" altLang="zh-CN" sz="3335" dirty="0">
                  <a:latin typeface="Symbol" pitchFamily="18" charset="0"/>
                  <a:ea typeface="+mn-ea"/>
                  <a:cs typeface="Symbol" pitchFamily="18" charset="0"/>
                </a:rPr>
                <a:t>[</a:t>
              </a:r>
              <a:r>
                <a:rPr lang="en-US" altLang="zh-CN" sz="2376" b="1" i="1" dirty="0">
                  <a:latin typeface="Times New Roman" pitchFamily="18" charset="0"/>
                  <a:ea typeface="+mn-ea"/>
                  <a:cs typeface="Times New Roman" pitchFamily="18" charset="0"/>
                </a:rPr>
                <a:t>M</a:t>
              </a:r>
              <a:r>
                <a:rPr lang="en-US" altLang="zh-CN" sz="3335" dirty="0">
                  <a:latin typeface="Times New Roman" pitchFamily="18" charset="0"/>
                  <a:ea typeface="+mn-ea"/>
                  <a:cs typeface="Times New Roman" pitchFamily="18" charset="0"/>
                </a:rPr>
                <a:t>   </a:t>
              </a:r>
              <a:r>
                <a:rPr lang="en-US" altLang="zh-CN" sz="3335" dirty="0">
                  <a:latin typeface="Symbol" pitchFamily="18" charset="0"/>
                  <a:ea typeface="+mn-ea"/>
                  <a:cs typeface="Symbol" pitchFamily="18" charset="0"/>
                </a:rPr>
                <a:t>]</a:t>
              </a:r>
            </a:p>
          </p:txBody>
        </p:sp>
        <p:sp>
          <p:nvSpPr>
            <p:cNvPr id="47" name="TextBox 1"/>
            <p:cNvSpPr txBox="1"/>
            <p:nvPr/>
          </p:nvSpPr>
          <p:spPr>
            <a:xfrm>
              <a:off x="4927600" y="3454400"/>
              <a:ext cx="557213" cy="649287"/>
            </a:xfrm>
            <a:prstGeom prst="rect">
              <a:avLst/>
            </a:prstGeom>
            <a:noFill/>
          </p:spPr>
          <p:txBody>
            <a:bodyPr wrap="none" lIns="0" tIns="0" rIns="0">
              <a:spAutoFit/>
            </a:bodyPr>
            <a:lstStyle/>
            <a:p>
              <a:pPr fontAlgn="auto">
                <a:lnSpc>
                  <a:spcPts val="1200"/>
                </a:lnSpc>
                <a:spcBef>
                  <a:spcPts val="0"/>
                </a:spcBef>
                <a:spcAft>
                  <a:spcPts val="0"/>
                </a:spcAft>
                <a:tabLst>
                  <a:tab pos="76200" algn="l"/>
                </a:tabLst>
                <a:defRPr/>
              </a:pPr>
              <a:r>
                <a:rPr lang="en-US" altLang="zh-CN" dirty="0">
                  <a:latin typeface="+mn-lt"/>
                  <a:ea typeface="+mn-ea"/>
                </a:rPr>
                <a:t>	</a:t>
              </a:r>
              <a:r>
                <a:rPr lang="en-US" altLang="zh-CN" sz="1385" b="1" i="1" dirty="0">
                  <a:latin typeface="Times New Roman" pitchFamily="18" charset="0"/>
                  <a:ea typeface="+mn-ea"/>
                  <a:cs typeface="Times New Roman" pitchFamily="18" charset="0"/>
                </a:rPr>
                <a:t>tr</a:t>
              </a:r>
              <a:r>
                <a:rPr lang="en-US" altLang="zh-CN" sz="1385" dirty="0">
                  <a:latin typeface="Times New Roman" pitchFamily="18" charset="0"/>
                  <a:ea typeface="+mn-ea"/>
                  <a:cs typeface="Times New Roman" pitchFamily="18" charset="0"/>
                </a:rPr>
                <a:t>   </a:t>
              </a:r>
              <a:r>
                <a:rPr lang="en-US" altLang="zh-CN" sz="1385" b="1" dirty="0">
                  <a:latin typeface="Times New Roman" pitchFamily="18" charset="0"/>
                  <a:ea typeface="+mn-ea"/>
                  <a:cs typeface="Times New Roman" pitchFamily="18" charset="0"/>
                </a:rPr>
                <a:t>,</a:t>
              </a:r>
              <a:r>
                <a:rPr lang="en-US" altLang="zh-CN" sz="1385" dirty="0">
                  <a:latin typeface="Times New Roman" pitchFamily="18" charset="0"/>
                  <a:ea typeface="+mn-ea"/>
                  <a:cs typeface="Times New Roman" pitchFamily="18" charset="0"/>
                </a:rPr>
                <a:t> </a:t>
              </a:r>
              <a:r>
                <a:rPr lang="en-US" altLang="zh-CN" sz="1385" b="1" i="1" dirty="0">
                  <a:latin typeface="Times New Roman" pitchFamily="18" charset="0"/>
                  <a:ea typeface="+mn-ea"/>
                  <a:cs typeface="Times New Roman" pitchFamily="18" charset="0"/>
                </a:rPr>
                <a:t>m</a:t>
              </a:r>
            </a:p>
            <a:p>
              <a:pPr fontAlgn="auto">
                <a:lnSpc>
                  <a:spcPts val="1000"/>
                </a:lnSpc>
                <a:spcBef>
                  <a:spcPts val="0"/>
                </a:spcBef>
                <a:spcAft>
                  <a:spcPts val="0"/>
                </a:spcAft>
                <a:defRPr/>
              </a:pPr>
              <a:endParaRPr lang="en-US" altLang="zh-CN" dirty="0">
                <a:latin typeface="+mn-lt"/>
                <a:ea typeface="+mn-ea"/>
              </a:endParaRPr>
            </a:p>
            <a:p>
              <a:pPr fontAlgn="auto">
                <a:lnSpc>
                  <a:spcPts val="2500"/>
                </a:lnSpc>
                <a:spcBef>
                  <a:spcPts val="0"/>
                </a:spcBef>
                <a:spcAft>
                  <a:spcPts val="0"/>
                </a:spcAft>
                <a:tabLst>
                  <a:tab pos="76200" algn="l"/>
                </a:tabLst>
                <a:defRPr/>
              </a:pPr>
              <a:r>
                <a:rPr lang="en-US" altLang="zh-CN" sz="2376" b="1" i="1" dirty="0">
                  <a:latin typeface="Times New Roman" pitchFamily="18" charset="0"/>
                  <a:ea typeface="+mn-ea"/>
                  <a:cs typeface="Times New Roman" pitchFamily="18" charset="0"/>
                </a:rPr>
                <a:t>k</a:t>
              </a:r>
              <a:r>
                <a:rPr lang="en-US" altLang="zh-CN" sz="1385" dirty="0">
                  <a:latin typeface="Times New Roman" pitchFamily="18" charset="0"/>
                  <a:ea typeface="+mn-ea"/>
                  <a:cs typeface="Times New Roman" pitchFamily="18" charset="0"/>
                </a:rPr>
                <a:t>    </a:t>
              </a:r>
              <a:r>
                <a:rPr lang="en-US" altLang="zh-CN" sz="1385" b="1" i="1" dirty="0">
                  <a:latin typeface="Times New Roman" pitchFamily="18" charset="0"/>
                  <a:ea typeface="+mn-ea"/>
                  <a:cs typeface="Times New Roman" pitchFamily="18" charset="0"/>
                </a:rPr>
                <a:t>p</a:t>
              </a:r>
            </a:p>
          </p:txBody>
        </p:sp>
        <p:sp>
          <p:nvSpPr>
            <p:cNvPr id="48" name="TextBox 1"/>
            <p:cNvSpPr txBox="1"/>
            <p:nvPr/>
          </p:nvSpPr>
          <p:spPr>
            <a:xfrm>
              <a:off x="3975100" y="3708400"/>
              <a:ext cx="88900" cy="200025"/>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385" b="1" dirty="0">
                  <a:latin typeface="Times New Roman" pitchFamily="18" charset="0"/>
                  <a:ea typeface="+mn-ea"/>
                  <a:cs typeface="Times New Roman" pitchFamily="18" charset="0"/>
                </a:rPr>
                <a:t>2</a:t>
              </a:r>
            </a:p>
          </p:txBody>
        </p:sp>
        <p:sp>
          <p:nvSpPr>
            <p:cNvPr id="49" name="TextBox 1"/>
            <p:cNvSpPr txBox="1"/>
            <p:nvPr/>
          </p:nvSpPr>
          <p:spPr>
            <a:xfrm>
              <a:off x="2768600" y="3289300"/>
              <a:ext cx="1191032" cy="854080"/>
            </a:xfrm>
            <a:prstGeom prst="rect">
              <a:avLst/>
            </a:prstGeom>
            <a:noFill/>
          </p:spPr>
          <p:txBody>
            <a:bodyPr wrap="none" lIns="0" tIns="0" rIns="0">
              <a:spAutoFit/>
            </a:bodyPr>
            <a:lstStyle/>
            <a:p>
              <a:pPr fontAlgn="auto">
                <a:lnSpc>
                  <a:spcPts val="2500"/>
                </a:lnSpc>
                <a:spcBef>
                  <a:spcPts val="0"/>
                </a:spcBef>
                <a:spcAft>
                  <a:spcPts val="0"/>
                </a:spcAft>
                <a:tabLst>
                  <a:tab pos="177800" algn="l"/>
                </a:tabLst>
                <a:defRPr/>
              </a:pPr>
              <a:r>
                <a:rPr lang="en-US" altLang="zh-CN" sz="2376" b="1" dirty="0">
                  <a:latin typeface="Times New Roman" pitchFamily="18" charset="0"/>
                  <a:ea typeface="+mn-ea"/>
                  <a:cs typeface="Times New Roman" pitchFamily="18" charset="0"/>
                </a:rPr>
                <a:t>2</a:t>
              </a:r>
              <a:r>
                <a:rPr lang="en-US" altLang="zh-CN" sz="2376" dirty="0">
                  <a:latin typeface="Times New Roman" pitchFamily="18" charset="0"/>
                  <a:ea typeface="+mn-ea"/>
                  <a:cs typeface="Times New Roman" pitchFamily="18" charset="0"/>
                </a:rPr>
                <a:t> </a:t>
              </a:r>
              <a:r>
                <a:rPr lang="en-US" altLang="zh-CN" sz="2376" b="1" i="1" dirty="0">
                  <a:latin typeface="Times New Roman" pitchFamily="18" charset="0"/>
                  <a:ea typeface="+mn-ea"/>
                  <a:cs typeface="Times New Roman" pitchFamily="18" charset="0"/>
                </a:rPr>
                <a:t>k</a:t>
              </a:r>
              <a:r>
                <a:rPr lang="en-US" altLang="zh-CN" sz="1385" dirty="0">
                  <a:latin typeface="Times New Roman" pitchFamily="18" charset="0"/>
                  <a:ea typeface="+mn-ea"/>
                  <a:cs typeface="Times New Roman" pitchFamily="18" charset="0"/>
                </a:rPr>
                <a:t>   </a:t>
              </a:r>
              <a:r>
                <a:rPr lang="en-US" altLang="zh-CN" sz="1385" b="1" i="1" dirty="0">
                  <a:latin typeface="Times New Roman" pitchFamily="18" charset="0"/>
                  <a:ea typeface="+mn-ea"/>
                  <a:cs typeface="Times New Roman" pitchFamily="18" charset="0"/>
                </a:rPr>
                <a:t>t</a:t>
              </a:r>
              <a:r>
                <a:rPr lang="en-US" altLang="zh-CN" sz="2376" dirty="0">
                  <a:latin typeface="Times New Roman" pitchFamily="18" charset="0"/>
                  <a:ea typeface="+mn-ea"/>
                  <a:cs typeface="Times New Roman" pitchFamily="18" charset="0"/>
                </a:rPr>
                <a:t>  R</a:t>
              </a:r>
              <a:r>
                <a:rPr lang="en-US" altLang="zh-CN" sz="1385" dirty="0">
                  <a:latin typeface="Times New Roman" pitchFamily="18" charset="0"/>
                  <a:ea typeface="+mn-ea"/>
                  <a:cs typeface="Times New Roman" pitchFamily="18" charset="0"/>
                </a:rPr>
                <a:t>    </a:t>
              </a:r>
              <a:r>
                <a:rPr lang="en-US" altLang="zh-CN" sz="1385" b="1" i="1" dirty="0">
                  <a:latin typeface="Times New Roman" pitchFamily="18" charset="0"/>
                  <a:ea typeface="+mn-ea"/>
                  <a:cs typeface="Times New Roman" pitchFamily="18" charset="0"/>
                </a:rPr>
                <a:t>p</a:t>
              </a:r>
            </a:p>
            <a:p>
              <a:pPr fontAlgn="auto">
                <a:lnSpc>
                  <a:spcPts val="1000"/>
                </a:lnSpc>
                <a:spcBef>
                  <a:spcPts val="0"/>
                </a:spcBef>
                <a:spcAft>
                  <a:spcPts val="0"/>
                </a:spcAft>
                <a:defRPr/>
              </a:pPr>
              <a:endParaRPr lang="en-US" altLang="zh-CN" dirty="0">
                <a:latin typeface="+mn-lt"/>
                <a:ea typeface="+mn-ea"/>
              </a:endParaRPr>
            </a:p>
            <a:p>
              <a:pPr fontAlgn="auto">
                <a:lnSpc>
                  <a:spcPts val="1000"/>
                </a:lnSpc>
                <a:spcBef>
                  <a:spcPts val="0"/>
                </a:spcBef>
                <a:spcAft>
                  <a:spcPts val="0"/>
                </a:spcAft>
                <a:defRPr/>
              </a:pPr>
              <a:endParaRPr lang="en-US" altLang="zh-CN" dirty="0">
                <a:latin typeface="+mn-lt"/>
                <a:ea typeface="+mn-ea"/>
              </a:endParaRPr>
            </a:p>
            <a:p>
              <a:pPr fontAlgn="auto">
                <a:lnSpc>
                  <a:spcPts val="1800"/>
                </a:lnSpc>
                <a:spcBef>
                  <a:spcPts val="0"/>
                </a:spcBef>
                <a:spcAft>
                  <a:spcPts val="0"/>
                </a:spcAft>
                <a:tabLst>
                  <a:tab pos="177800" algn="l"/>
                </a:tabLst>
                <a:defRPr/>
              </a:pPr>
              <a:r>
                <a:rPr lang="en-US" altLang="zh-CN" dirty="0">
                  <a:latin typeface="+mn-lt"/>
                  <a:ea typeface="+mn-ea"/>
                </a:rPr>
                <a:t>	</a:t>
              </a:r>
              <a:r>
                <a:rPr lang="en-US" altLang="zh-CN" sz="1385" b="1" i="1" dirty="0">
                  <a:latin typeface="Times New Roman" pitchFamily="18" charset="0"/>
                  <a:ea typeface="+mn-ea"/>
                  <a:cs typeface="Times New Roman" pitchFamily="18" charset="0"/>
                </a:rPr>
                <a:t>p</a:t>
              </a:r>
            </a:p>
          </p:txBody>
        </p:sp>
        <p:sp>
          <p:nvSpPr>
            <p:cNvPr id="50" name="TextBox 1"/>
            <p:cNvSpPr txBox="1"/>
            <p:nvPr/>
          </p:nvSpPr>
          <p:spPr>
            <a:xfrm>
              <a:off x="1397000" y="3327400"/>
              <a:ext cx="306388" cy="763587"/>
            </a:xfrm>
            <a:prstGeom prst="rect">
              <a:avLst/>
            </a:prstGeom>
            <a:noFill/>
          </p:spPr>
          <p:txBody>
            <a:bodyPr wrap="none" lIns="0" tIns="0" rIns="0">
              <a:spAutoFit/>
            </a:bodyPr>
            <a:lstStyle/>
            <a:p>
              <a:pPr fontAlgn="auto">
                <a:lnSpc>
                  <a:spcPts val="2100"/>
                </a:lnSpc>
                <a:spcBef>
                  <a:spcPts val="0"/>
                </a:spcBef>
                <a:spcAft>
                  <a:spcPts val="0"/>
                </a:spcAft>
                <a:tabLst>
                  <a:tab pos="152400" algn="l"/>
                </a:tabLst>
                <a:defRPr/>
              </a:pPr>
              <a:r>
                <a:rPr lang="en-US" altLang="zh-CN" dirty="0">
                  <a:latin typeface="+mn-lt"/>
                  <a:ea typeface="+mn-ea"/>
                </a:rPr>
                <a:t>	</a:t>
              </a:r>
              <a:r>
                <a:rPr lang="en-US" altLang="zh-CN" sz="2376" b="1" dirty="0">
                  <a:latin typeface="Times New Roman" pitchFamily="18" charset="0"/>
                  <a:ea typeface="+mn-ea"/>
                  <a:cs typeface="Times New Roman" pitchFamily="18" charset="0"/>
                </a:rPr>
                <a:t>1</a:t>
              </a:r>
            </a:p>
            <a:p>
              <a:pPr fontAlgn="auto">
                <a:lnSpc>
                  <a:spcPts val="1000"/>
                </a:lnSpc>
                <a:spcBef>
                  <a:spcPts val="0"/>
                </a:spcBef>
                <a:spcAft>
                  <a:spcPts val="0"/>
                </a:spcAft>
                <a:defRPr/>
              </a:pPr>
              <a:endParaRPr lang="en-US" altLang="zh-CN" dirty="0">
                <a:latin typeface="+mn-lt"/>
                <a:ea typeface="+mn-ea"/>
              </a:endParaRPr>
            </a:p>
            <a:p>
              <a:pPr fontAlgn="auto">
                <a:lnSpc>
                  <a:spcPts val="2500"/>
                </a:lnSpc>
                <a:spcBef>
                  <a:spcPts val="0"/>
                </a:spcBef>
                <a:spcAft>
                  <a:spcPts val="0"/>
                </a:spcAft>
                <a:tabLst>
                  <a:tab pos="152400" algn="l"/>
                </a:tabLst>
                <a:defRPr/>
              </a:pPr>
              <a:r>
                <a:rPr lang="en-US" altLang="zh-CN" sz="2376" b="1" i="1" dirty="0">
                  <a:latin typeface="Times New Roman" pitchFamily="18" charset="0"/>
                  <a:ea typeface="+mn-ea"/>
                  <a:cs typeface="Times New Roman" pitchFamily="18" charset="0"/>
                </a:rPr>
                <a:t>X</a:t>
              </a:r>
            </a:p>
          </p:txBody>
        </p:sp>
        <p:sp>
          <p:nvSpPr>
            <p:cNvPr id="51" name="TextBox 1"/>
            <p:cNvSpPr txBox="1"/>
            <p:nvPr/>
          </p:nvSpPr>
          <p:spPr>
            <a:xfrm>
              <a:off x="7670800" y="3416300"/>
              <a:ext cx="166688" cy="417512"/>
            </a:xfrm>
            <a:prstGeom prst="rect">
              <a:avLst/>
            </a:prstGeom>
            <a:noFill/>
          </p:spPr>
          <p:txBody>
            <a:bodyPr wrap="none" lIns="0" tIns="0" rIns="0">
              <a:spAutoFit/>
            </a:bodyPr>
            <a:lstStyle/>
            <a:p>
              <a:pPr fontAlgn="auto">
                <a:lnSpc>
                  <a:spcPts val="2900"/>
                </a:lnSpc>
                <a:spcBef>
                  <a:spcPts val="0"/>
                </a:spcBef>
                <a:spcAft>
                  <a:spcPts val="0"/>
                </a:spcAft>
                <a:defRPr/>
              </a:pPr>
              <a:r>
                <a:rPr lang="en-US" altLang="zh-CN" sz="2376" dirty="0">
                  <a:latin typeface="Symbol" pitchFamily="18" charset="0"/>
                  <a:ea typeface="+mn-ea"/>
                  <a:cs typeface="Symbol" pitchFamily="18" charset="0"/>
                </a:rPr>
                <a:t>+</a:t>
              </a:r>
            </a:p>
          </p:txBody>
        </p:sp>
        <p:sp>
          <p:nvSpPr>
            <p:cNvPr id="52" name="TextBox 1"/>
            <p:cNvSpPr txBox="1"/>
            <p:nvPr/>
          </p:nvSpPr>
          <p:spPr>
            <a:xfrm>
              <a:off x="5765800" y="3416300"/>
              <a:ext cx="166688" cy="417512"/>
            </a:xfrm>
            <a:prstGeom prst="rect">
              <a:avLst/>
            </a:prstGeom>
            <a:noFill/>
          </p:spPr>
          <p:txBody>
            <a:bodyPr wrap="none" lIns="0" tIns="0" rIns="0">
              <a:spAutoFit/>
            </a:bodyPr>
            <a:lstStyle/>
            <a:p>
              <a:pPr fontAlgn="auto">
                <a:lnSpc>
                  <a:spcPts val="2900"/>
                </a:lnSpc>
                <a:spcBef>
                  <a:spcPts val="0"/>
                </a:spcBef>
                <a:spcAft>
                  <a:spcPts val="0"/>
                </a:spcAft>
                <a:defRPr/>
              </a:pPr>
              <a:r>
                <a:rPr lang="en-US" altLang="zh-CN" sz="2376" dirty="0">
                  <a:latin typeface="Symbol" pitchFamily="18" charset="0"/>
                  <a:ea typeface="+mn-ea"/>
                  <a:cs typeface="Symbol" pitchFamily="18" charset="0"/>
                </a:rPr>
                <a:t>+</a:t>
              </a:r>
            </a:p>
          </p:txBody>
        </p:sp>
        <p:sp>
          <p:nvSpPr>
            <p:cNvPr id="53" name="TextBox 1"/>
            <p:cNvSpPr txBox="1"/>
            <p:nvPr/>
          </p:nvSpPr>
          <p:spPr>
            <a:xfrm>
              <a:off x="4305300" y="3416300"/>
              <a:ext cx="166688" cy="417512"/>
            </a:xfrm>
            <a:prstGeom prst="rect">
              <a:avLst/>
            </a:prstGeom>
            <a:noFill/>
          </p:spPr>
          <p:txBody>
            <a:bodyPr wrap="none" lIns="0" tIns="0" rIns="0">
              <a:spAutoFit/>
            </a:bodyPr>
            <a:lstStyle/>
            <a:p>
              <a:pPr fontAlgn="auto">
                <a:lnSpc>
                  <a:spcPts val="2900"/>
                </a:lnSpc>
                <a:spcBef>
                  <a:spcPts val="0"/>
                </a:spcBef>
                <a:spcAft>
                  <a:spcPts val="0"/>
                </a:spcAft>
                <a:defRPr/>
              </a:pPr>
              <a:r>
                <a:rPr lang="en-US" altLang="zh-CN" sz="2376" dirty="0">
                  <a:latin typeface="Symbol" pitchFamily="18" charset="0"/>
                  <a:ea typeface="+mn-ea"/>
                  <a:cs typeface="Symbol" pitchFamily="18" charset="0"/>
                </a:rPr>
                <a:t>+</a:t>
              </a:r>
            </a:p>
          </p:txBody>
        </p:sp>
        <p:sp>
          <p:nvSpPr>
            <p:cNvPr id="54" name="TextBox 1"/>
            <p:cNvSpPr txBox="1"/>
            <p:nvPr/>
          </p:nvSpPr>
          <p:spPr>
            <a:xfrm>
              <a:off x="2184400" y="3416300"/>
              <a:ext cx="166688" cy="417512"/>
            </a:xfrm>
            <a:prstGeom prst="rect">
              <a:avLst/>
            </a:prstGeom>
            <a:noFill/>
          </p:spPr>
          <p:txBody>
            <a:bodyPr wrap="none" lIns="0" tIns="0" rIns="0">
              <a:spAutoFit/>
            </a:bodyPr>
            <a:lstStyle/>
            <a:p>
              <a:pPr fontAlgn="auto">
                <a:lnSpc>
                  <a:spcPts val="2900"/>
                </a:lnSpc>
                <a:spcBef>
                  <a:spcPts val="0"/>
                </a:spcBef>
                <a:spcAft>
                  <a:spcPts val="0"/>
                </a:spcAft>
                <a:defRPr/>
              </a:pPr>
              <a:r>
                <a:rPr lang="en-US" altLang="zh-CN" sz="2376" dirty="0">
                  <a:latin typeface="Symbol" pitchFamily="18" charset="0"/>
                  <a:ea typeface="+mn-ea"/>
                  <a:cs typeface="Symbol" pitchFamily="18" charset="0"/>
                </a:rPr>
                <a:t>=</a:t>
              </a:r>
            </a:p>
          </p:txBody>
        </p:sp>
      </p:grpSp>
      <p:sp>
        <p:nvSpPr>
          <p:cNvPr id="108555" name="TextBox 1"/>
          <p:cNvSpPr txBox="1">
            <a:spLocks noChangeArrowheads="1"/>
          </p:cNvSpPr>
          <p:nvPr/>
        </p:nvSpPr>
        <p:spPr bwMode="auto">
          <a:xfrm>
            <a:off x="1036638" y="4883150"/>
            <a:ext cx="796131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700"/>
              </a:lnSpc>
            </a:pPr>
            <a:r>
              <a:rPr lang="en-US" altLang="zh-CN" sz="2800">
                <a:latin typeface="楷体_GB2312"/>
                <a:ea typeface="楷体_GB2312"/>
                <a:cs typeface="楷体_GB2312"/>
              </a:rPr>
              <a:t>链转移常数（</a:t>
            </a:r>
            <a:r>
              <a:rPr lang="en-US" altLang="zh-CN" sz="2800" b="1">
                <a:latin typeface="Times New Roman" panose="02020603050405020304" pitchFamily="18" charset="0"/>
                <a:cs typeface="Times New Roman" panose="02020603050405020304" pitchFamily="18" charset="0"/>
              </a:rPr>
              <a:t>Chain</a:t>
            </a:r>
            <a:r>
              <a:rPr lang="en-US" altLang="zh-CN" sz="28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Transfer</a:t>
            </a:r>
            <a:r>
              <a:rPr lang="en-US" altLang="zh-CN" sz="28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Constant</a:t>
            </a:r>
            <a:r>
              <a:rPr lang="en-US" altLang="zh-CN" sz="2800">
                <a:latin typeface="Times New Roman" panose="02020603050405020304" pitchFamily="18" charset="0"/>
                <a:cs typeface="Times New Roman" panose="02020603050405020304" pitchFamily="18" charset="0"/>
              </a:rPr>
              <a:t> </a:t>
            </a:r>
            <a:r>
              <a:rPr lang="en-US" altLang="zh-CN" sz="2800">
                <a:latin typeface="楷体_GB2312"/>
                <a:ea typeface="楷体_GB2312"/>
                <a:cs typeface="楷体_GB2312"/>
              </a:rPr>
              <a:t>）</a:t>
            </a:r>
            <a:r>
              <a:rPr lang="en-US" altLang="zh-CN" sz="2600">
                <a:latin typeface="Times New Roman" panose="02020603050405020304" pitchFamily="18" charset="0"/>
                <a:cs typeface="Times New Roman" panose="02020603050405020304" pitchFamily="18" charset="0"/>
              </a:rPr>
              <a:t> </a:t>
            </a:r>
            <a:r>
              <a:rPr lang="en-US" altLang="zh-CN" sz="2600" b="1" i="1">
                <a:latin typeface="Times New Roman" panose="02020603050405020304" pitchFamily="18" charset="0"/>
                <a:cs typeface="Times New Roman" panose="02020603050405020304" pitchFamily="18" charset="0"/>
              </a:rPr>
              <a:t>C</a:t>
            </a:r>
            <a:r>
              <a:rPr lang="en-US" altLang="zh-CN" sz="2600">
                <a:latin typeface="Times New Roman" panose="02020603050405020304" pitchFamily="18" charset="0"/>
                <a:cs typeface="Times New Roman" panose="02020603050405020304" pitchFamily="18" charset="0"/>
              </a:rPr>
              <a:t> </a:t>
            </a:r>
            <a:r>
              <a:rPr lang="en-US" altLang="zh-CN" sz="2600">
                <a:latin typeface="Symbol" panose="05050102010706020507" pitchFamily="18" charset="2"/>
              </a:rPr>
              <a:t>=</a:t>
            </a:r>
            <a:r>
              <a:rPr lang="en-US" altLang="zh-CN" sz="2600">
                <a:latin typeface="Times New Roman" panose="02020603050405020304" pitchFamily="18" charset="0"/>
                <a:cs typeface="Times New Roman" panose="02020603050405020304" pitchFamily="18" charset="0"/>
              </a:rPr>
              <a:t> </a:t>
            </a:r>
            <a:r>
              <a:rPr lang="en-US" altLang="zh-CN" sz="2600" b="1" i="1">
                <a:latin typeface="Times New Roman" panose="02020603050405020304" pitchFamily="18" charset="0"/>
                <a:cs typeface="Times New Roman" panose="02020603050405020304" pitchFamily="18" charset="0"/>
              </a:rPr>
              <a:t>k</a:t>
            </a:r>
            <a:r>
              <a:rPr lang="en-US" altLang="zh-CN" sz="1500" b="1" i="1">
                <a:latin typeface="Times New Roman" panose="02020603050405020304" pitchFamily="18" charset="0"/>
                <a:cs typeface="Times New Roman" panose="02020603050405020304" pitchFamily="18" charset="0"/>
              </a:rPr>
              <a:t>tr</a:t>
            </a:r>
            <a:r>
              <a:rPr lang="en-US" altLang="zh-CN" sz="2600">
                <a:latin typeface="Times New Roman" panose="02020603050405020304" pitchFamily="18" charset="0"/>
                <a:cs typeface="Times New Roman" panose="02020603050405020304" pitchFamily="18" charset="0"/>
              </a:rPr>
              <a:t>   </a:t>
            </a:r>
            <a:r>
              <a:rPr lang="en-US" altLang="zh-CN" sz="2600" b="1" i="1">
                <a:latin typeface="Times New Roman" panose="02020603050405020304" pitchFamily="18" charset="0"/>
                <a:cs typeface="Times New Roman" panose="02020603050405020304" pitchFamily="18" charset="0"/>
              </a:rPr>
              <a:t>k</a:t>
            </a:r>
            <a:r>
              <a:rPr lang="en-US" altLang="zh-CN" sz="1500">
                <a:latin typeface="Times New Roman" panose="02020603050405020304" pitchFamily="18" charset="0"/>
                <a:cs typeface="Times New Roman" panose="02020603050405020304" pitchFamily="18" charset="0"/>
              </a:rPr>
              <a:t> </a:t>
            </a:r>
            <a:r>
              <a:rPr lang="en-US" altLang="zh-CN" sz="1500" b="1" i="1">
                <a:latin typeface="Times New Roman" panose="02020603050405020304" pitchFamily="18" charset="0"/>
                <a:cs typeface="Times New Roman" panose="02020603050405020304" pitchFamily="18" charset="0"/>
              </a:rPr>
              <a:t>p</a:t>
            </a:r>
          </a:p>
        </p:txBody>
      </p:sp>
      <p:sp>
        <p:nvSpPr>
          <p:cNvPr id="56" name="TextBox 1"/>
          <p:cNvSpPr txBox="1"/>
          <p:nvPr/>
        </p:nvSpPr>
        <p:spPr>
          <a:xfrm>
            <a:off x="6180138" y="5622925"/>
            <a:ext cx="487362" cy="1020763"/>
          </a:xfrm>
          <a:prstGeom prst="rect">
            <a:avLst/>
          </a:prstGeom>
          <a:noFill/>
        </p:spPr>
        <p:txBody>
          <a:bodyPr wrap="none" lIns="0" tIns="0" rIns="0">
            <a:spAutoFit/>
          </a:bodyPr>
          <a:lstStyle/>
          <a:p>
            <a:pPr fontAlgn="auto">
              <a:lnSpc>
                <a:spcPts val="3100"/>
              </a:lnSpc>
              <a:spcBef>
                <a:spcPts val="0"/>
              </a:spcBef>
              <a:spcAft>
                <a:spcPts val="0"/>
              </a:spcAft>
              <a:tabLst>
                <a:tab pos="101600" algn="l"/>
              </a:tabLst>
              <a:defRPr/>
            </a:pPr>
            <a:r>
              <a:rPr lang="en-US" altLang="zh-CN" sz="3004" b="1" i="1" dirty="0">
                <a:latin typeface="Times New Roman" pitchFamily="18" charset="0"/>
                <a:ea typeface="+mn-ea"/>
                <a:cs typeface="Times New Roman" pitchFamily="18" charset="0"/>
              </a:rPr>
              <a:t>k</a:t>
            </a:r>
            <a:r>
              <a:rPr lang="en-US" altLang="zh-CN" sz="1752" b="1" i="1" dirty="0">
                <a:latin typeface="Times New Roman" pitchFamily="18" charset="0"/>
                <a:ea typeface="+mn-ea"/>
                <a:cs typeface="Times New Roman" pitchFamily="18" charset="0"/>
              </a:rPr>
              <a:t>tr</a:t>
            </a:r>
            <a:r>
              <a:rPr lang="en-US" altLang="zh-CN" sz="1752" b="1" dirty="0">
                <a:latin typeface="Times New Roman" pitchFamily="18" charset="0"/>
                <a:ea typeface="+mn-ea"/>
                <a:cs typeface="Times New Roman" pitchFamily="18" charset="0"/>
              </a:rPr>
              <a:t>,</a:t>
            </a:r>
            <a:r>
              <a:rPr lang="en-US" altLang="zh-CN" sz="1752" b="1" i="1" dirty="0">
                <a:latin typeface="Times New Roman" pitchFamily="18" charset="0"/>
                <a:ea typeface="+mn-ea"/>
                <a:cs typeface="Times New Roman" pitchFamily="18" charset="0"/>
              </a:rPr>
              <a:t>s</a:t>
            </a:r>
          </a:p>
          <a:p>
            <a:pPr fontAlgn="auto">
              <a:lnSpc>
                <a:spcPts val="1000"/>
              </a:lnSpc>
              <a:spcBef>
                <a:spcPts val="0"/>
              </a:spcBef>
              <a:spcAft>
                <a:spcPts val="0"/>
              </a:spcAft>
              <a:defRPr/>
            </a:pPr>
            <a:endParaRPr lang="en-US" altLang="zh-CN" dirty="0">
              <a:latin typeface="+mn-lt"/>
              <a:ea typeface="+mn-ea"/>
            </a:endParaRPr>
          </a:p>
          <a:p>
            <a:pPr fontAlgn="auto">
              <a:lnSpc>
                <a:spcPts val="3500"/>
              </a:lnSpc>
              <a:spcBef>
                <a:spcPts val="0"/>
              </a:spcBef>
              <a:spcAft>
                <a:spcPts val="0"/>
              </a:spcAft>
              <a:tabLst>
                <a:tab pos="101600" algn="l"/>
              </a:tabLst>
              <a:defRPr/>
            </a:pPr>
            <a:r>
              <a:rPr lang="en-US" altLang="zh-CN" dirty="0">
                <a:latin typeface="+mn-lt"/>
                <a:ea typeface="+mn-ea"/>
              </a:rPr>
              <a:t>	</a:t>
            </a:r>
            <a:r>
              <a:rPr lang="en-US" altLang="zh-CN" sz="3004" b="1" i="1" dirty="0">
                <a:latin typeface="Times New Roman" pitchFamily="18" charset="0"/>
                <a:ea typeface="+mn-ea"/>
                <a:cs typeface="Times New Roman" pitchFamily="18" charset="0"/>
              </a:rPr>
              <a:t>k</a:t>
            </a:r>
            <a:r>
              <a:rPr lang="en-US" altLang="zh-CN" sz="1752" dirty="0">
                <a:latin typeface="Times New Roman" pitchFamily="18" charset="0"/>
                <a:ea typeface="+mn-ea"/>
                <a:cs typeface="Times New Roman" pitchFamily="18" charset="0"/>
              </a:rPr>
              <a:t> </a:t>
            </a:r>
            <a:r>
              <a:rPr lang="en-US" altLang="zh-CN" sz="1752" b="1" i="1" dirty="0">
                <a:latin typeface="Times New Roman" pitchFamily="18" charset="0"/>
                <a:ea typeface="+mn-ea"/>
                <a:cs typeface="Times New Roman" pitchFamily="18" charset="0"/>
              </a:rPr>
              <a:t>p</a:t>
            </a:r>
          </a:p>
        </p:txBody>
      </p:sp>
      <p:sp>
        <p:nvSpPr>
          <p:cNvPr id="57" name="TextBox 1"/>
          <p:cNvSpPr txBox="1"/>
          <p:nvPr/>
        </p:nvSpPr>
        <p:spPr>
          <a:xfrm>
            <a:off x="4478338" y="5622925"/>
            <a:ext cx="487362" cy="1020763"/>
          </a:xfrm>
          <a:prstGeom prst="rect">
            <a:avLst/>
          </a:prstGeom>
          <a:noFill/>
        </p:spPr>
        <p:txBody>
          <a:bodyPr wrap="none" lIns="0" tIns="0" rIns="0">
            <a:spAutoFit/>
          </a:bodyPr>
          <a:lstStyle/>
          <a:p>
            <a:pPr fontAlgn="auto">
              <a:lnSpc>
                <a:spcPts val="3100"/>
              </a:lnSpc>
              <a:spcBef>
                <a:spcPts val="0"/>
              </a:spcBef>
              <a:spcAft>
                <a:spcPts val="0"/>
              </a:spcAft>
              <a:tabLst>
                <a:tab pos="114300" algn="l"/>
              </a:tabLst>
              <a:defRPr/>
            </a:pPr>
            <a:r>
              <a:rPr lang="en-US" altLang="zh-CN" sz="3004" b="1" i="1" dirty="0">
                <a:latin typeface="Times New Roman" pitchFamily="18" charset="0"/>
                <a:ea typeface="+mn-ea"/>
                <a:cs typeface="Times New Roman" pitchFamily="18" charset="0"/>
              </a:rPr>
              <a:t>k</a:t>
            </a:r>
            <a:r>
              <a:rPr lang="en-US" altLang="zh-CN" sz="1752" b="1" i="1" dirty="0">
                <a:latin typeface="Times New Roman" pitchFamily="18" charset="0"/>
                <a:ea typeface="+mn-ea"/>
                <a:cs typeface="Times New Roman" pitchFamily="18" charset="0"/>
              </a:rPr>
              <a:t>tr</a:t>
            </a:r>
            <a:r>
              <a:rPr lang="en-US" altLang="zh-CN" sz="1752" b="1" dirty="0">
                <a:latin typeface="Times New Roman" pitchFamily="18" charset="0"/>
                <a:ea typeface="+mn-ea"/>
                <a:cs typeface="Times New Roman" pitchFamily="18" charset="0"/>
              </a:rPr>
              <a:t>,</a:t>
            </a:r>
            <a:r>
              <a:rPr lang="en-US" altLang="zh-CN" sz="1752" b="1" i="1" dirty="0">
                <a:latin typeface="Times New Roman" pitchFamily="18" charset="0"/>
                <a:ea typeface="+mn-ea"/>
                <a:cs typeface="Times New Roman" pitchFamily="18" charset="0"/>
              </a:rPr>
              <a:t>I</a:t>
            </a:r>
          </a:p>
          <a:p>
            <a:pPr fontAlgn="auto">
              <a:lnSpc>
                <a:spcPts val="1000"/>
              </a:lnSpc>
              <a:spcBef>
                <a:spcPts val="0"/>
              </a:spcBef>
              <a:spcAft>
                <a:spcPts val="0"/>
              </a:spcAft>
              <a:defRPr/>
            </a:pPr>
            <a:endParaRPr lang="en-US" altLang="zh-CN" dirty="0">
              <a:latin typeface="+mn-lt"/>
              <a:ea typeface="+mn-ea"/>
            </a:endParaRPr>
          </a:p>
          <a:p>
            <a:pPr fontAlgn="auto">
              <a:lnSpc>
                <a:spcPts val="3500"/>
              </a:lnSpc>
              <a:spcBef>
                <a:spcPts val="0"/>
              </a:spcBef>
              <a:spcAft>
                <a:spcPts val="0"/>
              </a:spcAft>
              <a:tabLst>
                <a:tab pos="114300" algn="l"/>
              </a:tabLst>
              <a:defRPr/>
            </a:pPr>
            <a:r>
              <a:rPr lang="en-US" altLang="zh-CN" dirty="0">
                <a:latin typeface="+mn-lt"/>
                <a:ea typeface="+mn-ea"/>
              </a:rPr>
              <a:t>	</a:t>
            </a:r>
            <a:r>
              <a:rPr lang="en-US" altLang="zh-CN" sz="3004" b="1" i="1" dirty="0">
                <a:latin typeface="Times New Roman" pitchFamily="18" charset="0"/>
                <a:ea typeface="+mn-ea"/>
                <a:cs typeface="Times New Roman" pitchFamily="18" charset="0"/>
              </a:rPr>
              <a:t>k</a:t>
            </a:r>
            <a:r>
              <a:rPr lang="en-US" altLang="zh-CN" sz="1752" dirty="0">
                <a:latin typeface="Times New Roman" pitchFamily="18" charset="0"/>
                <a:ea typeface="+mn-ea"/>
                <a:cs typeface="Times New Roman" pitchFamily="18" charset="0"/>
              </a:rPr>
              <a:t> </a:t>
            </a:r>
            <a:r>
              <a:rPr lang="en-US" altLang="zh-CN" sz="1752" b="1" i="1" dirty="0">
                <a:latin typeface="Times New Roman" pitchFamily="18" charset="0"/>
                <a:ea typeface="+mn-ea"/>
                <a:cs typeface="Times New Roman" pitchFamily="18" charset="0"/>
              </a:rPr>
              <a:t>p</a:t>
            </a:r>
          </a:p>
        </p:txBody>
      </p:sp>
      <p:sp>
        <p:nvSpPr>
          <p:cNvPr id="58" name="TextBox 1"/>
          <p:cNvSpPr txBox="1"/>
          <p:nvPr/>
        </p:nvSpPr>
        <p:spPr>
          <a:xfrm>
            <a:off x="2738438" y="5622925"/>
            <a:ext cx="573087" cy="1020763"/>
          </a:xfrm>
          <a:prstGeom prst="rect">
            <a:avLst/>
          </a:prstGeom>
          <a:noFill/>
        </p:spPr>
        <p:txBody>
          <a:bodyPr wrap="none" lIns="0" tIns="0" rIns="0">
            <a:spAutoFit/>
          </a:bodyPr>
          <a:lstStyle/>
          <a:p>
            <a:pPr fontAlgn="auto">
              <a:lnSpc>
                <a:spcPts val="3100"/>
              </a:lnSpc>
              <a:spcBef>
                <a:spcPts val="0"/>
              </a:spcBef>
              <a:spcAft>
                <a:spcPts val="0"/>
              </a:spcAft>
              <a:tabLst>
                <a:tab pos="152400" algn="l"/>
              </a:tabLst>
              <a:defRPr/>
            </a:pPr>
            <a:r>
              <a:rPr lang="en-US" altLang="zh-CN" sz="3004" b="1" i="1" dirty="0">
                <a:latin typeface="Times New Roman" pitchFamily="18" charset="0"/>
                <a:ea typeface="+mn-ea"/>
                <a:cs typeface="Times New Roman" pitchFamily="18" charset="0"/>
              </a:rPr>
              <a:t>k</a:t>
            </a:r>
            <a:r>
              <a:rPr lang="en-US" altLang="zh-CN" sz="1752" b="1" i="1" dirty="0">
                <a:latin typeface="Times New Roman" pitchFamily="18" charset="0"/>
                <a:ea typeface="+mn-ea"/>
                <a:cs typeface="Times New Roman" pitchFamily="18" charset="0"/>
              </a:rPr>
              <a:t>tr</a:t>
            </a:r>
            <a:r>
              <a:rPr lang="en-US" altLang="zh-CN" sz="1752" b="1" dirty="0">
                <a:latin typeface="Times New Roman" pitchFamily="18" charset="0"/>
                <a:ea typeface="+mn-ea"/>
                <a:cs typeface="Times New Roman" pitchFamily="18" charset="0"/>
              </a:rPr>
              <a:t>,</a:t>
            </a:r>
            <a:r>
              <a:rPr lang="en-US" altLang="zh-CN" sz="1752" b="1" i="1" dirty="0">
                <a:latin typeface="Times New Roman" pitchFamily="18" charset="0"/>
                <a:ea typeface="+mn-ea"/>
                <a:cs typeface="Times New Roman" pitchFamily="18" charset="0"/>
              </a:rPr>
              <a:t>m</a:t>
            </a:r>
          </a:p>
          <a:p>
            <a:pPr fontAlgn="auto">
              <a:lnSpc>
                <a:spcPts val="1000"/>
              </a:lnSpc>
              <a:spcBef>
                <a:spcPts val="0"/>
              </a:spcBef>
              <a:spcAft>
                <a:spcPts val="0"/>
              </a:spcAft>
              <a:defRPr/>
            </a:pPr>
            <a:endParaRPr lang="en-US" altLang="zh-CN" dirty="0">
              <a:latin typeface="+mn-lt"/>
              <a:ea typeface="+mn-ea"/>
            </a:endParaRPr>
          </a:p>
          <a:p>
            <a:pPr fontAlgn="auto">
              <a:lnSpc>
                <a:spcPts val="3500"/>
              </a:lnSpc>
              <a:spcBef>
                <a:spcPts val="0"/>
              </a:spcBef>
              <a:spcAft>
                <a:spcPts val="0"/>
              </a:spcAft>
              <a:tabLst>
                <a:tab pos="152400" algn="l"/>
              </a:tabLst>
              <a:defRPr/>
            </a:pPr>
            <a:r>
              <a:rPr lang="en-US" altLang="zh-CN" dirty="0">
                <a:latin typeface="+mn-lt"/>
                <a:ea typeface="+mn-ea"/>
              </a:rPr>
              <a:t>	</a:t>
            </a:r>
            <a:r>
              <a:rPr lang="en-US" altLang="zh-CN" sz="3004" b="1" i="1" dirty="0">
                <a:latin typeface="Times New Roman" pitchFamily="18" charset="0"/>
                <a:ea typeface="+mn-ea"/>
                <a:cs typeface="Times New Roman" pitchFamily="18" charset="0"/>
              </a:rPr>
              <a:t>k</a:t>
            </a:r>
            <a:r>
              <a:rPr lang="en-US" altLang="zh-CN" sz="1752" dirty="0">
                <a:latin typeface="Times New Roman" pitchFamily="18" charset="0"/>
                <a:ea typeface="+mn-ea"/>
                <a:cs typeface="Times New Roman" pitchFamily="18" charset="0"/>
              </a:rPr>
              <a:t> </a:t>
            </a:r>
            <a:r>
              <a:rPr lang="en-US" altLang="zh-CN" sz="1752" b="1" i="1" dirty="0">
                <a:latin typeface="Times New Roman" pitchFamily="18" charset="0"/>
                <a:ea typeface="+mn-ea"/>
                <a:cs typeface="Times New Roman" pitchFamily="18" charset="0"/>
              </a:rPr>
              <a:t>p</a:t>
            </a:r>
          </a:p>
        </p:txBody>
      </p:sp>
      <p:sp>
        <p:nvSpPr>
          <p:cNvPr id="59" name="TextBox 1"/>
          <p:cNvSpPr txBox="1"/>
          <p:nvPr/>
        </p:nvSpPr>
        <p:spPr>
          <a:xfrm>
            <a:off x="5164138" y="5775325"/>
            <a:ext cx="882650" cy="571500"/>
          </a:xfrm>
          <a:prstGeom prst="rect">
            <a:avLst/>
          </a:prstGeom>
          <a:noFill/>
        </p:spPr>
        <p:txBody>
          <a:bodyPr wrap="none" lIns="0" tIns="0" rIns="0">
            <a:spAutoFit/>
          </a:bodyPr>
          <a:lstStyle/>
          <a:p>
            <a:pPr fontAlgn="auto">
              <a:lnSpc>
                <a:spcPts val="4100"/>
              </a:lnSpc>
              <a:spcBef>
                <a:spcPts val="0"/>
              </a:spcBef>
              <a:spcAft>
                <a:spcPts val="0"/>
              </a:spcAft>
              <a:defRPr/>
            </a:pPr>
            <a:r>
              <a:rPr lang="en-US" altLang="zh-CN" sz="3004" b="1" dirty="0">
                <a:latin typeface="Times New Roman" pitchFamily="18" charset="0"/>
                <a:ea typeface="+mn-ea"/>
                <a:cs typeface="Times New Roman" pitchFamily="18" charset="0"/>
              </a:rPr>
              <a:t>, </a:t>
            </a:r>
            <a:r>
              <a:rPr lang="en-US" altLang="zh-CN" sz="3004" b="1" i="1" dirty="0">
                <a:latin typeface="Times New Roman" pitchFamily="18" charset="0"/>
                <a:ea typeface="+mn-ea"/>
                <a:cs typeface="Times New Roman" pitchFamily="18" charset="0"/>
              </a:rPr>
              <a:t>C</a:t>
            </a:r>
            <a:r>
              <a:rPr lang="en-US" altLang="zh-CN" sz="1752" b="1" i="1" dirty="0">
                <a:latin typeface="Times New Roman" pitchFamily="18" charset="0"/>
                <a:ea typeface="+mn-ea"/>
                <a:cs typeface="Times New Roman" pitchFamily="18" charset="0"/>
              </a:rPr>
              <a:t>S</a:t>
            </a:r>
            <a:r>
              <a:rPr lang="en-US" altLang="zh-CN" sz="3004" dirty="0">
                <a:latin typeface="Times New Roman" pitchFamily="18" charset="0"/>
                <a:ea typeface="+mn-ea"/>
                <a:cs typeface="Times New Roman" pitchFamily="18" charset="0"/>
              </a:rPr>
              <a:t> </a:t>
            </a:r>
            <a:r>
              <a:rPr lang="en-US" altLang="zh-CN" sz="3004" dirty="0">
                <a:latin typeface="Symbol" pitchFamily="18" charset="0"/>
                <a:ea typeface="+mn-ea"/>
                <a:cs typeface="Symbol" pitchFamily="18" charset="0"/>
              </a:rPr>
              <a:t>=</a:t>
            </a:r>
          </a:p>
        </p:txBody>
      </p:sp>
      <p:sp>
        <p:nvSpPr>
          <p:cNvPr id="60" name="TextBox 1"/>
          <p:cNvSpPr txBox="1"/>
          <p:nvPr/>
        </p:nvSpPr>
        <p:spPr>
          <a:xfrm>
            <a:off x="3500438" y="5775325"/>
            <a:ext cx="844550" cy="571500"/>
          </a:xfrm>
          <a:prstGeom prst="rect">
            <a:avLst/>
          </a:prstGeom>
          <a:noFill/>
        </p:spPr>
        <p:txBody>
          <a:bodyPr wrap="none" lIns="0" tIns="0" rIns="0">
            <a:spAutoFit/>
          </a:bodyPr>
          <a:lstStyle/>
          <a:p>
            <a:pPr fontAlgn="auto">
              <a:lnSpc>
                <a:spcPts val="4100"/>
              </a:lnSpc>
              <a:spcBef>
                <a:spcPts val="0"/>
              </a:spcBef>
              <a:spcAft>
                <a:spcPts val="0"/>
              </a:spcAft>
              <a:defRPr/>
            </a:pPr>
            <a:r>
              <a:rPr lang="en-US" altLang="zh-CN" sz="3004" b="1" dirty="0">
                <a:latin typeface="Times New Roman" pitchFamily="18" charset="0"/>
                <a:ea typeface="+mn-ea"/>
                <a:cs typeface="Times New Roman" pitchFamily="18" charset="0"/>
              </a:rPr>
              <a:t>, </a:t>
            </a:r>
            <a:r>
              <a:rPr lang="en-US" altLang="zh-CN" sz="3004" b="1" i="1" dirty="0">
                <a:latin typeface="Times New Roman" pitchFamily="18" charset="0"/>
                <a:ea typeface="+mn-ea"/>
                <a:cs typeface="Times New Roman" pitchFamily="18" charset="0"/>
              </a:rPr>
              <a:t>C</a:t>
            </a:r>
            <a:r>
              <a:rPr lang="en-US" altLang="zh-CN" sz="1752" b="1" i="1" dirty="0">
                <a:latin typeface="Times New Roman" pitchFamily="18" charset="0"/>
                <a:ea typeface="+mn-ea"/>
                <a:cs typeface="Times New Roman" pitchFamily="18" charset="0"/>
              </a:rPr>
              <a:t>I</a:t>
            </a:r>
            <a:r>
              <a:rPr lang="en-US" altLang="zh-CN" sz="3004" dirty="0">
                <a:latin typeface="Times New Roman" pitchFamily="18" charset="0"/>
                <a:ea typeface="+mn-ea"/>
                <a:cs typeface="Times New Roman" pitchFamily="18" charset="0"/>
              </a:rPr>
              <a:t> </a:t>
            </a:r>
            <a:r>
              <a:rPr lang="en-US" altLang="zh-CN" sz="3004" dirty="0">
                <a:latin typeface="Symbol" pitchFamily="18" charset="0"/>
                <a:ea typeface="+mn-ea"/>
                <a:cs typeface="Symbol" pitchFamily="18" charset="0"/>
              </a:rPr>
              <a:t>=</a:t>
            </a:r>
          </a:p>
        </p:txBody>
      </p:sp>
      <p:sp>
        <p:nvSpPr>
          <p:cNvPr id="61" name="TextBox 1"/>
          <p:cNvSpPr txBox="1"/>
          <p:nvPr/>
        </p:nvSpPr>
        <p:spPr>
          <a:xfrm>
            <a:off x="1773238" y="5775325"/>
            <a:ext cx="860425" cy="530225"/>
          </a:xfrm>
          <a:prstGeom prst="rect">
            <a:avLst/>
          </a:prstGeom>
          <a:noFill/>
        </p:spPr>
        <p:txBody>
          <a:bodyPr wrap="none" lIns="0" tIns="0" rIns="0">
            <a:spAutoFit/>
          </a:bodyPr>
          <a:lstStyle/>
          <a:p>
            <a:pPr fontAlgn="auto">
              <a:lnSpc>
                <a:spcPts val="4100"/>
              </a:lnSpc>
              <a:spcBef>
                <a:spcPts val="0"/>
              </a:spcBef>
              <a:spcAft>
                <a:spcPts val="0"/>
              </a:spcAft>
              <a:defRPr/>
            </a:pPr>
            <a:r>
              <a:rPr lang="en-US" altLang="zh-CN" sz="3004" b="1" i="1" dirty="0">
                <a:latin typeface="Times New Roman" pitchFamily="18" charset="0"/>
                <a:ea typeface="+mn-ea"/>
                <a:cs typeface="Times New Roman" pitchFamily="18" charset="0"/>
              </a:rPr>
              <a:t>C</a:t>
            </a:r>
            <a:r>
              <a:rPr lang="en-US" altLang="zh-CN" sz="1752" b="1" i="1" dirty="0">
                <a:latin typeface="Times New Roman" pitchFamily="18" charset="0"/>
                <a:ea typeface="+mn-ea"/>
                <a:cs typeface="Times New Roman" pitchFamily="18" charset="0"/>
              </a:rPr>
              <a:t>M</a:t>
            </a:r>
            <a:r>
              <a:rPr lang="en-US" altLang="zh-CN" sz="3004" dirty="0">
                <a:latin typeface="Times New Roman" pitchFamily="18" charset="0"/>
                <a:ea typeface="+mn-ea"/>
                <a:cs typeface="Times New Roman" pitchFamily="18" charset="0"/>
              </a:rPr>
              <a:t>  </a:t>
            </a:r>
            <a:r>
              <a:rPr lang="en-US" altLang="zh-CN" sz="3004" dirty="0">
                <a:latin typeface="Symbol" pitchFamily="18" charset="0"/>
                <a:ea typeface="+mn-ea"/>
                <a:cs typeface="Symbol" pitchFamily="18" charset="0"/>
              </a:rPr>
              <a:t>=</a:t>
            </a:r>
          </a:p>
        </p:txBody>
      </p:sp>
      <p:sp>
        <p:nvSpPr>
          <p:cNvPr id="3" name="文本框 2">
            <a:extLst>
              <a:ext uri="{FF2B5EF4-FFF2-40B4-BE49-F238E27FC236}">
                <a16:creationId xmlns:a16="http://schemas.microsoft.com/office/drawing/2014/main" id="{D94A53A3-6FC2-421E-88F5-A7BC8A4147E1}"/>
              </a:ext>
            </a:extLst>
          </p:cNvPr>
          <p:cNvSpPr txBox="1"/>
          <p:nvPr/>
        </p:nvSpPr>
        <p:spPr>
          <a:xfrm>
            <a:off x="1511032" y="6680755"/>
            <a:ext cx="1800493" cy="369332"/>
          </a:xfrm>
          <a:prstGeom prst="rect">
            <a:avLst/>
          </a:prstGeom>
          <a:noFill/>
        </p:spPr>
        <p:txBody>
          <a:bodyPr wrap="none" rtlCol="0">
            <a:spAutoFit/>
          </a:bodyPr>
          <a:lstStyle/>
          <a:p>
            <a:r>
              <a:rPr lang="zh-CN" altLang="en-US" dirty="0"/>
              <a:t>向单体转移常数</a:t>
            </a:r>
          </a:p>
        </p:txBody>
      </p:sp>
      <p:sp>
        <p:nvSpPr>
          <p:cNvPr id="62" name="文本框 61">
            <a:extLst>
              <a:ext uri="{FF2B5EF4-FFF2-40B4-BE49-F238E27FC236}">
                <a16:creationId xmlns:a16="http://schemas.microsoft.com/office/drawing/2014/main" id="{BE261F00-5970-4B76-B974-A4FE132BCADB}"/>
              </a:ext>
            </a:extLst>
          </p:cNvPr>
          <p:cNvSpPr txBox="1"/>
          <p:nvPr/>
        </p:nvSpPr>
        <p:spPr>
          <a:xfrm>
            <a:off x="3500438" y="6680755"/>
            <a:ext cx="2031325" cy="369332"/>
          </a:xfrm>
          <a:prstGeom prst="rect">
            <a:avLst/>
          </a:prstGeom>
          <a:noFill/>
        </p:spPr>
        <p:txBody>
          <a:bodyPr wrap="none" rtlCol="0">
            <a:spAutoFit/>
          </a:bodyPr>
          <a:lstStyle/>
          <a:p>
            <a:r>
              <a:rPr lang="zh-CN" altLang="en-US" dirty="0"/>
              <a:t>向引发剂转移常数</a:t>
            </a:r>
          </a:p>
        </p:txBody>
      </p:sp>
      <p:sp>
        <p:nvSpPr>
          <p:cNvPr id="63" name="文本框 62">
            <a:extLst>
              <a:ext uri="{FF2B5EF4-FFF2-40B4-BE49-F238E27FC236}">
                <a16:creationId xmlns:a16="http://schemas.microsoft.com/office/drawing/2014/main" id="{7437DF31-7417-4CBF-8A69-9D36377884F8}"/>
              </a:ext>
            </a:extLst>
          </p:cNvPr>
          <p:cNvSpPr txBox="1"/>
          <p:nvPr/>
        </p:nvSpPr>
        <p:spPr>
          <a:xfrm>
            <a:off x="5581384" y="6680755"/>
            <a:ext cx="1800493" cy="369332"/>
          </a:xfrm>
          <a:prstGeom prst="rect">
            <a:avLst/>
          </a:prstGeom>
          <a:noFill/>
        </p:spPr>
        <p:txBody>
          <a:bodyPr wrap="none" rtlCol="0">
            <a:spAutoFit/>
          </a:bodyPr>
          <a:lstStyle/>
          <a:p>
            <a:r>
              <a:rPr lang="zh-CN" altLang="en-US" dirty="0"/>
              <a:t>向溶剂转移常数</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3"/>
          <p:cNvSpPr/>
          <p:nvPr/>
        </p:nvSpPr>
        <p:spPr>
          <a:xfrm>
            <a:off x="1352550" y="4660900"/>
            <a:ext cx="427038" cy="26988"/>
          </a:xfrm>
          <a:custGeom>
            <a:avLst/>
            <a:gdLst>
              <a:gd name="connsiteX0" fmla="*/ 6951 w 427664"/>
              <a:gd name="connsiteY0" fmla="*/ 6951 h 27804"/>
              <a:gd name="connsiteX1" fmla="*/ 420713 w 427664"/>
              <a:gd name="connsiteY1" fmla="*/ 6951 h 27804"/>
            </a:gdLst>
            <a:ahLst/>
            <a:cxnLst>
              <a:cxn ang="0">
                <a:pos x="connsiteX0" y="connsiteY0"/>
              </a:cxn>
              <a:cxn ang="1">
                <a:pos x="connsiteX1" y="connsiteY1"/>
              </a:cxn>
            </a:cxnLst>
            <a:rect l="l" t="t" r="r" b="b"/>
            <a:pathLst>
              <a:path w="427664" h="27804">
                <a:moveTo>
                  <a:pt x="6951" y="6951"/>
                </a:moveTo>
                <a:lnTo>
                  <a:pt x="420713" y="6951"/>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0" name="Freeform 3"/>
          <p:cNvSpPr/>
          <p:nvPr/>
        </p:nvSpPr>
        <p:spPr>
          <a:xfrm>
            <a:off x="1322388" y="4614863"/>
            <a:ext cx="487362" cy="28575"/>
          </a:xfrm>
          <a:custGeom>
            <a:avLst/>
            <a:gdLst>
              <a:gd name="connsiteX0" fmla="*/ 6951 w 487103"/>
              <a:gd name="connsiteY0" fmla="*/ 6951 h 27804"/>
              <a:gd name="connsiteX1" fmla="*/ 480152 w 487103"/>
              <a:gd name="connsiteY1" fmla="*/ 6951 h 27804"/>
            </a:gdLst>
            <a:ahLst/>
            <a:cxnLst>
              <a:cxn ang="0">
                <a:pos x="connsiteX0" y="connsiteY0"/>
              </a:cxn>
              <a:cxn ang="1">
                <a:pos x="connsiteX1" y="connsiteY1"/>
              </a:cxn>
            </a:cxnLst>
            <a:rect l="l" t="t" r="r" b="b"/>
            <a:pathLst>
              <a:path w="487103" h="27804">
                <a:moveTo>
                  <a:pt x="6951" y="6951"/>
                </a:moveTo>
                <a:lnTo>
                  <a:pt x="480152" y="6951"/>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1" name="Freeform 3"/>
          <p:cNvSpPr/>
          <p:nvPr/>
        </p:nvSpPr>
        <p:spPr>
          <a:xfrm>
            <a:off x="2205038" y="4660900"/>
            <a:ext cx="787400" cy="26988"/>
          </a:xfrm>
          <a:custGeom>
            <a:avLst/>
            <a:gdLst>
              <a:gd name="connsiteX0" fmla="*/ 6951 w 787340"/>
              <a:gd name="connsiteY0" fmla="*/ 6951 h 27804"/>
              <a:gd name="connsiteX1" fmla="*/ 780388 w 787340"/>
              <a:gd name="connsiteY1" fmla="*/ 6951 h 27804"/>
            </a:gdLst>
            <a:ahLst/>
            <a:cxnLst>
              <a:cxn ang="0">
                <a:pos x="connsiteX0" y="connsiteY0"/>
              </a:cxn>
              <a:cxn ang="1">
                <a:pos x="connsiteX1" y="connsiteY1"/>
              </a:cxn>
            </a:cxnLst>
            <a:rect l="l" t="t" r="r" b="b"/>
            <a:pathLst>
              <a:path w="787340" h="27804">
                <a:moveTo>
                  <a:pt x="6951" y="6951"/>
                </a:moveTo>
                <a:lnTo>
                  <a:pt x="780388" y="6951"/>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2" name="Freeform 3"/>
          <p:cNvSpPr/>
          <p:nvPr/>
        </p:nvSpPr>
        <p:spPr>
          <a:xfrm>
            <a:off x="2174875" y="4614863"/>
            <a:ext cx="847725" cy="28575"/>
          </a:xfrm>
          <a:custGeom>
            <a:avLst/>
            <a:gdLst>
              <a:gd name="connsiteX0" fmla="*/ 6951 w 846778"/>
              <a:gd name="connsiteY0" fmla="*/ 6951 h 27804"/>
              <a:gd name="connsiteX1" fmla="*/ 839827 w 846778"/>
              <a:gd name="connsiteY1" fmla="*/ 6951 h 27804"/>
            </a:gdLst>
            <a:ahLst/>
            <a:cxnLst>
              <a:cxn ang="0">
                <a:pos x="connsiteX0" y="connsiteY0"/>
              </a:cxn>
              <a:cxn ang="1">
                <a:pos x="connsiteX1" y="connsiteY1"/>
              </a:cxn>
            </a:cxnLst>
            <a:rect l="l" t="t" r="r" b="b"/>
            <a:pathLst>
              <a:path w="846778" h="27804">
                <a:moveTo>
                  <a:pt x="6951" y="6951"/>
                </a:moveTo>
                <a:lnTo>
                  <a:pt x="839827" y="6951"/>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5" name="Freeform 3"/>
          <p:cNvSpPr/>
          <p:nvPr/>
        </p:nvSpPr>
        <p:spPr>
          <a:xfrm>
            <a:off x="1436688" y="5435600"/>
            <a:ext cx="760412" cy="28575"/>
          </a:xfrm>
          <a:custGeom>
            <a:avLst/>
            <a:gdLst>
              <a:gd name="connsiteX0" fmla="*/ 7118 w 760996"/>
              <a:gd name="connsiteY0" fmla="*/ 7118 h 28473"/>
              <a:gd name="connsiteX1" fmla="*/ 753878 w 760996"/>
              <a:gd name="connsiteY1" fmla="*/ 7118 h 28473"/>
            </a:gdLst>
            <a:ahLst/>
            <a:cxnLst>
              <a:cxn ang="0">
                <a:pos x="connsiteX0" y="connsiteY0"/>
              </a:cxn>
              <a:cxn ang="1">
                <a:pos x="connsiteX1" y="connsiteY1"/>
              </a:cxn>
            </a:cxnLst>
            <a:rect l="l" t="t" r="r" b="b"/>
            <a:pathLst>
              <a:path w="760996" h="28473">
                <a:moveTo>
                  <a:pt x="7118" y="7118"/>
                </a:moveTo>
                <a:lnTo>
                  <a:pt x="753878" y="7118"/>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30" name="Freeform 3"/>
          <p:cNvSpPr/>
          <p:nvPr/>
        </p:nvSpPr>
        <p:spPr>
          <a:xfrm>
            <a:off x="2171700" y="2141538"/>
            <a:ext cx="144463" cy="792162"/>
          </a:xfrm>
          <a:custGeom>
            <a:avLst/>
            <a:gdLst>
              <a:gd name="connsiteX0" fmla="*/ 0 w 144017"/>
              <a:gd name="connsiteY0" fmla="*/ 594360 h 792480"/>
              <a:gd name="connsiteX1" fmla="*/ 35813 w 144017"/>
              <a:gd name="connsiteY1" fmla="*/ 594360 h 792480"/>
              <a:gd name="connsiteX2" fmla="*/ 35813 w 144017"/>
              <a:gd name="connsiteY2" fmla="*/ 0 h 792480"/>
              <a:gd name="connsiteX3" fmla="*/ 108203 w 144017"/>
              <a:gd name="connsiteY3" fmla="*/ 0 h 792480"/>
              <a:gd name="connsiteX4" fmla="*/ 108203 w 144017"/>
              <a:gd name="connsiteY4" fmla="*/ 594360 h 792480"/>
              <a:gd name="connsiteX5" fmla="*/ 144017 w 144017"/>
              <a:gd name="connsiteY5" fmla="*/ 594360 h 792480"/>
              <a:gd name="connsiteX6" fmla="*/ 71627 w 144017"/>
              <a:gd name="connsiteY6" fmla="*/ 792480 h 792480"/>
              <a:gd name="connsiteX7" fmla="*/ 0 w 144017"/>
              <a:gd name="connsiteY7" fmla="*/ 594360 h 7924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017" h="792480">
                <a:moveTo>
                  <a:pt x="0" y="594360"/>
                </a:moveTo>
                <a:lnTo>
                  <a:pt x="35813" y="594360"/>
                </a:lnTo>
                <a:lnTo>
                  <a:pt x="35813" y="0"/>
                </a:lnTo>
                <a:lnTo>
                  <a:pt x="108203" y="0"/>
                </a:lnTo>
                <a:lnTo>
                  <a:pt x="108203" y="594360"/>
                </a:lnTo>
                <a:lnTo>
                  <a:pt x="144017" y="594360"/>
                </a:lnTo>
                <a:lnTo>
                  <a:pt x="71627" y="792480"/>
                </a:lnTo>
                <a:lnTo>
                  <a:pt x="0" y="594360"/>
                </a:lnTo>
              </a:path>
            </a:pathLst>
          </a:custGeom>
          <a:solidFill>
            <a:srgbClr val="3399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2" name="Freeform 3"/>
          <p:cNvSpPr/>
          <p:nvPr/>
        </p:nvSpPr>
        <p:spPr>
          <a:xfrm>
            <a:off x="6354763" y="3890963"/>
            <a:ext cx="936625" cy="287337"/>
          </a:xfrm>
          <a:custGeom>
            <a:avLst/>
            <a:gdLst>
              <a:gd name="connsiteX0" fmla="*/ 702564 w 936485"/>
              <a:gd name="connsiteY0" fmla="*/ 0 h 287273"/>
              <a:gd name="connsiteX1" fmla="*/ 702564 w 936485"/>
              <a:gd name="connsiteY1" fmla="*/ 71627 h 287273"/>
              <a:gd name="connsiteX2" fmla="*/ 0 w 936485"/>
              <a:gd name="connsiteY2" fmla="*/ 71627 h 287273"/>
              <a:gd name="connsiteX3" fmla="*/ 117335 w 936485"/>
              <a:gd name="connsiteY3" fmla="*/ 144017 h 287273"/>
              <a:gd name="connsiteX4" fmla="*/ 0 w 936485"/>
              <a:gd name="connsiteY4" fmla="*/ 215645 h 287273"/>
              <a:gd name="connsiteX5" fmla="*/ 702564 w 936485"/>
              <a:gd name="connsiteY5" fmla="*/ 215645 h 287273"/>
              <a:gd name="connsiteX6" fmla="*/ 702564 w 936485"/>
              <a:gd name="connsiteY6" fmla="*/ 287273 h 287273"/>
              <a:gd name="connsiteX7" fmla="*/ 936485 w 936485"/>
              <a:gd name="connsiteY7" fmla="*/ 144017 h 287273"/>
              <a:gd name="connsiteX8" fmla="*/ 702564 w 936485"/>
              <a:gd name="connsiteY8" fmla="*/ 0 h 2872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36485" h="287273">
                <a:moveTo>
                  <a:pt x="702564" y="0"/>
                </a:moveTo>
                <a:lnTo>
                  <a:pt x="702564" y="71627"/>
                </a:lnTo>
                <a:lnTo>
                  <a:pt x="0" y="71627"/>
                </a:lnTo>
                <a:lnTo>
                  <a:pt x="117335" y="144017"/>
                </a:lnTo>
                <a:lnTo>
                  <a:pt x="0" y="215645"/>
                </a:lnTo>
                <a:lnTo>
                  <a:pt x="702564" y="215645"/>
                </a:lnTo>
                <a:lnTo>
                  <a:pt x="702564" y="287273"/>
                </a:lnTo>
                <a:lnTo>
                  <a:pt x="936485" y="144017"/>
                </a:lnTo>
                <a:lnTo>
                  <a:pt x="702564" y="0"/>
                </a:lnTo>
              </a:path>
            </a:pathLst>
          </a:custGeom>
          <a:solidFill>
            <a:srgbClr val="3399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09578" name="TextBox 1"/>
          <p:cNvSpPr txBox="1">
            <a:spLocks noChangeArrowheads="1"/>
          </p:cNvSpPr>
          <p:nvPr/>
        </p:nvSpPr>
        <p:spPr bwMode="auto">
          <a:xfrm>
            <a:off x="1477963" y="1338263"/>
            <a:ext cx="19256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eaLnBrk="0" hangingPunct="0">
              <a:tabLst>
                <a:tab pos="2540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540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540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540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540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540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540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540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54000" algn="l"/>
              </a:tabLst>
              <a:defRPr>
                <a:solidFill>
                  <a:schemeClr val="tx1"/>
                </a:solidFill>
                <a:latin typeface="Calibri" panose="020F0502020204030204" pitchFamily="34" charset="0"/>
                <a:ea typeface="宋体" panose="02010600030101010101" pitchFamily="2" charset="-122"/>
              </a:defRPr>
            </a:lvl9pPr>
          </a:lstStyle>
          <a:p>
            <a:pPr algn="ctr" eaLnBrk="1" hangingPunct="1">
              <a:lnSpc>
                <a:spcPts val="2700"/>
              </a:lnSpc>
            </a:pPr>
            <a:r>
              <a:rPr lang="en-US" altLang="zh-CN" sz="2800" b="1">
                <a:latin typeface="楷体" panose="02010609060101010101" pitchFamily="49" charset="-122"/>
                <a:ea typeface="楷体" panose="02010609060101010101" pitchFamily="49" charset="-122"/>
                <a:cs typeface="楷体_GB2312"/>
              </a:rPr>
              <a:t>真正终止（歧化终止）</a:t>
            </a:r>
          </a:p>
        </p:txBody>
      </p:sp>
      <p:sp>
        <p:nvSpPr>
          <p:cNvPr id="109579" name="TextBox 1"/>
          <p:cNvSpPr txBox="1">
            <a:spLocks noChangeArrowheads="1"/>
          </p:cNvSpPr>
          <p:nvPr/>
        </p:nvSpPr>
        <p:spPr bwMode="auto">
          <a:xfrm>
            <a:off x="4495800" y="1419225"/>
            <a:ext cx="1795463"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b="1">
                <a:latin typeface="楷体" panose="02010609060101010101" pitchFamily="49" charset="-122"/>
                <a:ea typeface="楷体" panose="02010609060101010101" pitchFamily="49" charset="-122"/>
                <a:cs typeface="楷体_GB2312"/>
              </a:rPr>
              <a:t>链转移终止</a:t>
            </a:r>
          </a:p>
        </p:txBody>
      </p:sp>
      <p:sp>
        <p:nvSpPr>
          <p:cNvPr id="56" name="TextBox 1"/>
          <p:cNvSpPr txBox="1"/>
          <p:nvPr/>
        </p:nvSpPr>
        <p:spPr>
          <a:xfrm>
            <a:off x="3086100" y="4381500"/>
            <a:ext cx="1397000" cy="434975"/>
          </a:xfrm>
          <a:prstGeom prst="rect">
            <a:avLst/>
          </a:prstGeom>
          <a:noFill/>
        </p:spPr>
        <p:txBody>
          <a:bodyPr wrap="none" lIns="0" tIns="0" rIns="0">
            <a:spAutoFit/>
          </a:bodyPr>
          <a:lstStyle/>
          <a:p>
            <a:pPr fontAlgn="auto">
              <a:lnSpc>
                <a:spcPts val="3300"/>
              </a:lnSpc>
              <a:spcBef>
                <a:spcPts val="0"/>
              </a:spcBef>
              <a:spcAft>
                <a:spcPts val="0"/>
              </a:spcAft>
              <a:defRPr/>
            </a:pPr>
            <a:r>
              <a:rPr lang="en-US" altLang="zh-CN" sz="2433" dirty="0">
                <a:latin typeface="Symbol" pitchFamily="18" charset="0"/>
                <a:ea typeface="+mn-ea"/>
                <a:cs typeface="Symbol" pitchFamily="18" charset="0"/>
              </a:rPr>
              <a:t>+</a:t>
            </a:r>
            <a:r>
              <a:rPr lang="en-US" altLang="zh-CN" sz="2433" dirty="0">
                <a:latin typeface="Times New Roman" pitchFamily="18" charset="0"/>
                <a:ea typeface="+mn-ea"/>
                <a:cs typeface="Times New Roman" pitchFamily="18" charset="0"/>
              </a:rPr>
              <a:t> </a:t>
            </a:r>
            <a:r>
              <a:rPr lang="en-US" altLang="zh-CN" sz="2433" b="1" i="1" dirty="0">
                <a:latin typeface="Times New Roman" pitchFamily="18" charset="0"/>
                <a:ea typeface="+mn-ea"/>
                <a:cs typeface="Times New Roman" pitchFamily="18" charset="0"/>
              </a:rPr>
              <a:t>C</a:t>
            </a:r>
            <a:r>
              <a:rPr lang="en-US" altLang="zh-CN" sz="1419" dirty="0">
                <a:latin typeface="Times New Roman" pitchFamily="18" charset="0"/>
                <a:ea typeface="+mn-ea"/>
                <a:cs typeface="Times New Roman" pitchFamily="18" charset="0"/>
              </a:rPr>
              <a:t> </a:t>
            </a:r>
            <a:r>
              <a:rPr lang="en-US" altLang="zh-CN" sz="1419" b="1" i="1" dirty="0">
                <a:latin typeface="Times New Roman" pitchFamily="18" charset="0"/>
                <a:ea typeface="+mn-ea"/>
                <a:cs typeface="Times New Roman" pitchFamily="18" charset="0"/>
              </a:rPr>
              <a:t>M</a:t>
            </a:r>
            <a:r>
              <a:rPr lang="en-US" altLang="zh-CN" sz="2433" dirty="0">
                <a:latin typeface="Times New Roman" pitchFamily="18" charset="0"/>
                <a:ea typeface="+mn-ea"/>
                <a:cs typeface="Times New Roman" pitchFamily="18" charset="0"/>
              </a:rPr>
              <a:t>  </a:t>
            </a:r>
            <a:r>
              <a:rPr lang="en-US" altLang="zh-CN" sz="2433" dirty="0">
                <a:latin typeface="Symbol" pitchFamily="18" charset="0"/>
                <a:ea typeface="+mn-ea"/>
                <a:cs typeface="Symbol" pitchFamily="18" charset="0"/>
              </a:rPr>
              <a:t>+</a:t>
            </a:r>
            <a:r>
              <a:rPr lang="en-US" altLang="zh-CN" sz="2433" dirty="0">
                <a:latin typeface="Times New Roman" pitchFamily="18" charset="0"/>
                <a:ea typeface="+mn-ea"/>
                <a:cs typeface="Times New Roman" pitchFamily="18" charset="0"/>
              </a:rPr>
              <a:t> </a:t>
            </a:r>
            <a:r>
              <a:rPr lang="en-US" altLang="zh-CN" sz="2433" b="1" i="1" dirty="0">
                <a:latin typeface="Times New Roman" pitchFamily="18" charset="0"/>
                <a:ea typeface="+mn-ea"/>
                <a:cs typeface="Times New Roman" pitchFamily="18" charset="0"/>
              </a:rPr>
              <a:t>C</a:t>
            </a:r>
            <a:r>
              <a:rPr lang="en-US" altLang="zh-CN" sz="1419" dirty="0">
                <a:latin typeface="Times New Roman" pitchFamily="18" charset="0"/>
                <a:ea typeface="+mn-ea"/>
                <a:cs typeface="Times New Roman" pitchFamily="18" charset="0"/>
              </a:rPr>
              <a:t> </a:t>
            </a:r>
            <a:r>
              <a:rPr lang="en-US" altLang="zh-CN" sz="1419" b="1" i="1" dirty="0">
                <a:latin typeface="Times New Roman" pitchFamily="18" charset="0"/>
                <a:ea typeface="+mn-ea"/>
                <a:cs typeface="Times New Roman" pitchFamily="18" charset="0"/>
              </a:rPr>
              <a:t>I</a:t>
            </a:r>
          </a:p>
        </p:txBody>
      </p:sp>
      <p:sp>
        <p:nvSpPr>
          <p:cNvPr id="57" name="TextBox 1"/>
          <p:cNvSpPr txBox="1"/>
          <p:nvPr/>
        </p:nvSpPr>
        <p:spPr>
          <a:xfrm>
            <a:off x="1892300" y="4381500"/>
            <a:ext cx="171450" cy="417513"/>
          </a:xfrm>
          <a:prstGeom prst="rect">
            <a:avLst/>
          </a:prstGeom>
          <a:noFill/>
        </p:spPr>
        <p:txBody>
          <a:bodyPr wrap="none" lIns="0" tIns="0" rIns="0">
            <a:spAutoFit/>
          </a:bodyPr>
          <a:lstStyle/>
          <a:p>
            <a:pPr fontAlgn="auto">
              <a:lnSpc>
                <a:spcPts val="2900"/>
              </a:lnSpc>
              <a:spcBef>
                <a:spcPts val="0"/>
              </a:spcBef>
              <a:spcAft>
                <a:spcPts val="0"/>
              </a:spcAft>
              <a:defRPr/>
            </a:pPr>
            <a:r>
              <a:rPr lang="en-US" altLang="zh-CN" sz="2433" dirty="0">
                <a:latin typeface="Symbol" pitchFamily="18" charset="0"/>
                <a:ea typeface="+mn-ea"/>
                <a:cs typeface="Symbol" pitchFamily="18" charset="0"/>
              </a:rPr>
              <a:t>=</a:t>
            </a:r>
          </a:p>
        </p:txBody>
      </p:sp>
      <p:sp>
        <p:nvSpPr>
          <p:cNvPr id="58" name="TextBox 1"/>
          <p:cNvSpPr txBox="1"/>
          <p:nvPr/>
        </p:nvSpPr>
        <p:spPr>
          <a:xfrm>
            <a:off x="2197100" y="4292600"/>
            <a:ext cx="746125" cy="828675"/>
          </a:xfrm>
          <a:prstGeom prst="rect">
            <a:avLst/>
          </a:prstGeom>
          <a:noFill/>
        </p:spPr>
        <p:txBody>
          <a:bodyPr wrap="none" lIns="0" tIns="0" rIns="0">
            <a:spAutoFit/>
          </a:bodyPr>
          <a:lstStyle/>
          <a:p>
            <a:pPr fontAlgn="auto">
              <a:lnSpc>
                <a:spcPts val="2100"/>
              </a:lnSpc>
              <a:spcBef>
                <a:spcPts val="0"/>
              </a:spcBef>
              <a:spcAft>
                <a:spcPts val="0"/>
              </a:spcAft>
              <a:tabLst>
                <a:tab pos="304800" algn="l"/>
              </a:tabLst>
              <a:defRPr/>
            </a:pPr>
            <a:r>
              <a:rPr lang="en-US" altLang="zh-CN" dirty="0">
                <a:latin typeface="+mn-lt"/>
                <a:ea typeface="+mn-ea"/>
              </a:rPr>
              <a:t>	</a:t>
            </a:r>
            <a:r>
              <a:rPr lang="en-US" altLang="zh-CN" sz="2433" b="1" dirty="0">
                <a:latin typeface="Times New Roman" pitchFamily="18" charset="0"/>
                <a:ea typeface="+mn-ea"/>
                <a:cs typeface="Times New Roman" pitchFamily="18" charset="0"/>
              </a:rPr>
              <a:t>1</a:t>
            </a:r>
          </a:p>
          <a:p>
            <a:pPr fontAlgn="auto">
              <a:lnSpc>
                <a:spcPts val="4000"/>
              </a:lnSpc>
              <a:spcBef>
                <a:spcPts val="0"/>
              </a:spcBef>
              <a:spcAft>
                <a:spcPts val="0"/>
              </a:spcAft>
              <a:tabLst>
                <a:tab pos="304800" algn="l"/>
              </a:tabLst>
              <a:defRPr/>
            </a:pPr>
            <a:r>
              <a:rPr lang="en-US" altLang="zh-CN" sz="3295" dirty="0">
                <a:latin typeface="Symbol" pitchFamily="18" charset="0"/>
                <a:ea typeface="+mn-ea"/>
                <a:cs typeface="Symbol" pitchFamily="18" charset="0"/>
              </a:rPr>
              <a:t>(</a:t>
            </a:r>
            <a:r>
              <a:rPr lang="en-US" altLang="zh-CN" sz="2433" b="1" dirty="0">
                <a:latin typeface="Times New Roman" pitchFamily="18" charset="0"/>
                <a:ea typeface="+mn-ea"/>
                <a:cs typeface="Times New Roman" pitchFamily="18" charset="0"/>
              </a:rPr>
              <a:t>X</a:t>
            </a:r>
            <a:r>
              <a:rPr lang="en-US" altLang="zh-CN" sz="1419" dirty="0">
                <a:latin typeface="Times New Roman" pitchFamily="18" charset="0"/>
                <a:ea typeface="+mn-ea"/>
                <a:cs typeface="Times New Roman" pitchFamily="18" charset="0"/>
              </a:rPr>
              <a:t> </a:t>
            </a:r>
            <a:r>
              <a:rPr lang="en-US" altLang="zh-CN" sz="1419" b="1" dirty="0">
                <a:latin typeface="Times New Roman" pitchFamily="18" charset="0"/>
                <a:ea typeface="+mn-ea"/>
                <a:cs typeface="Times New Roman" pitchFamily="18" charset="0"/>
              </a:rPr>
              <a:t>n</a:t>
            </a:r>
            <a:r>
              <a:rPr lang="en-US" altLang="zh-CN" sz="3295" dirty="0">
                <a:latin typeface="Symbol" pitchFamily="18" charset="0"/>
                <a:ea typeface="+mn-ea"/>
                <a:cs typeface="Symbol" pitchFamily="18" charset="0"/>
              </a:rPr>
              <a:t>)</a:t>
            </a:r>
            <a:r>
              <a:rPr lang="en-US" altLang="zh-CN" sz="1419" b="1" dirty="0">
                <a:latin typeface="Times New Roman" pitchFamily="18" charset="0"/>
                <a:ea typeface="+mn-ea"/>
                <a:cs typeface="Times New Roman" pitchFamily="18" charset="0"/>
              </a:rPr>
              <a:t>0</a:t>
            </a:r>
          </a:p>
        </p:txBody>
      </p:sp>
      <p:sp>
        <p:nvSpPr>
          <p:cNvPr id="59" name="TextBox 1"/>
          <p:cNvSpPr txBox="1"/>
          <p:nvPr/>
        </p:nvSpPr>
        <p:spPr>
          <a:xfrm>
            <a:off x="1393825" y="4259263"/>
            <a:ext cx="371475" cy="815975"/>
          </a:xfrm>
          <a:prstGeom prst="rect">
            <a:avLst/>
          </a:prstGeom>
          <a:noFill/>
        </p:spPr>
        <p:txBody>
          <a:bodyPr wrap="none" lIns="0" tIns="0" rIns="0">
            <a:spAutoFit/>
          </a:bodyPr>
          <a:lstStyle/>
          <a:p>
            <a:pPr fontAlgn="auto">
              <a:lnSpc>
                <a:spcPts val="2100"/>
              </a:lnSpc>
              <a:spcBef>
                <a:spcPts val="0"/>
              </a:spcBef>
              <a:spcAft>
                <a:spcPts val="0"/>
              </a:spcAft>
              <a:tabLst>
                <a:tab pos="114300" algn="l"/>
              </a:tabLst>
              <a:defRPr/>
            </a:pPr>
            <a:r>
              <a:rPr lang="en-US" altLang="zh-CN" dirty="0">
                <a:latin typeface="+mn-lt"/>
                <a:ea typeface="+mn-ea"/>
              </a:rPr>
              <a:t>	</a:t>
            </a:r>
            <a:r>
              <a:rPr lang="en-US" altLang="zh-CN" sz="2433" b="1" dirty="0">
                <a:latin typeface="Times New Roman" pitchFamily="18" charset="0"/>
                <a:ea typeface="+mn-ea"/>
                <a:cs typeface="Times New Roman" pitchFamily="18" charset="0"/>
              </a:rPr>
              <a:t>1</a:t>
            </a:r>
          </a:p>
          <a:p>
            <a:pPr fontAlgn="auto">
              <a:lnSpc>
                <a:spcPts val="1000"/>
              </a:lnSpc>
              <a:spcBef>
                <a:spcPts val="0"/>
              </a:spcBef>
              <a:spcAft>
                <a:spcPts val="0"/>
              </a:spcAft>
              <a:defRPr/>
            </a:pPr>
            <a:endParaRPr lang="en-US" altLang="zh-CN" dirty="0">
              <a:latin typeface="+mn-lt"/>
              <a:ea typeface="+mn-ea"/>
            </a:endParaRPr>
          </a:p>
          <a:p>
            <a:pPr fontAlgn="auto">
              <a:lnSpc>
                <a:spcPts val="2900"/>
              </a:lnSpc>
              <a:spcBef>
                <a:spcPts val="0"/>
              </a:spcBef>
              <a:spcAft>
                <a:spcPts val="0"/>
              </a:spcAft>
              <a:tabLst>
                <a:tab pos="114300" algn="l"/>
              </a:tabLst>
              <a:defRPr/>
            </a:pPr>
            <a:r>
              <a:rPr lang="en-US" altLang="zh-CN" sz="2433" b="1" dirty="0">
                <a:latin typeface="Times New Roman" pitchFamily="18" charset="0"/>
                <a:ea typeface="+mn-ea"/>
                <a:cs typeface="Times New Roman" pitchFamily="18" charset="0"/>
              </a:rPr>
              <a:t>X</a:t>
            </a:r>
            <a:r>
              <a:rPr lang="en-US" altLang="zh-CN" sz="1419" dirty="0">
                <a:latin typeface="Times New Roman" pitchFamily="18" charset="0"/>
                <a:ea typeface="+mn-ea"/>
                <a:cs typeface="Times New Roman" pitchFamily="18" charset="0"/>
              </a:rPr>
              <a:t> </a:t>
            </a:r>
            <a:r>
              <a:rPr lang="en-US" altLang="zh-CN" sz="1419" b="1" dirty="0">
                <a:latin typeface="Times New Roman" pitchFamily="18" charset="0"/>
                <a:ea typeface="+mn-ea"/>
                <a:cs typeface="Times New Roman" pitchFamily="18" charset="0"/>
              </a:rPr>
              <a:t>n</a:t>
            </a:r>
          </a:p>
        </p:txBody>
      </p:sp>
      <p:sp>
        <p:nvSpPr>
          <p:cNvPr id="60" name="TextBox 1"/>
          <p:cNvSpPr txBox="1"/>
          <p:nvPr/>
        </p:nvSpPr>
        <p:spPr>
          <a:xfrm>
            <a:off x="1420813" y="5392738"/>
            <a:ext cx="1285875" cy="596900"/>
          </a:xfrm>
          <a:prstGeom prst="rect">
            <a:avLst/>
          </a:prstGeom>
          <a:noFill/>
        </p:spPr>
        <p:txBody>
          <a:bodyPr wrap="none" lIns="0" tIns="0" rIns="0">
            <a:spAutoFit/>
          </a:bodyPr>
          <a:lstStyle/>
          <a:p>
            <a:pPr fontAlgn="auto">
              <a:lnSpc>
                <a:spcPts val="4700"/>
              </a:lnSpc>
              <a:spcBef>
                <a:spcPts val="0"/>
              </a:spcBef>
              <a:spcAft>
                <a:spcPts val="0"/>
              </a:spcAft>
              <a:defRPr/>
            </a:pPr>
            <a:r>
              <a:rPr lang="en-US" altLang="zh-CN" sz="3555" dirty="0">
                <a:latin typeface="Symbol" pitchFamily="18" charset="0"/>
                <a:ea typeface="+mn-ea"/>
                <a:cs typeface="Symbol" pitchFamily="18" charset="0"/>
              </a:rPr>
              <a:t>(</a:t>
            </a:r>
            <a:r>
              <a:rPr lang="en-US" altLang="zh-CN" sz="2692" i="1" dirty="0">
                <a:latin typeface="Times New Roman" pitchFamily="18" charset="0"/>
                <a:ea typeface="+mn-ea"/>
                <a:cs typeface="Times New Roman" pitchFamily="18" charset="0"/>
              </a:rPr>
              <a:t>X</a:t>
            </a:r>
            <a:r>
              <a:rPr lang="en-US" altLang="zh-CN" sz="1570" dirty="0">
                <a:latin typeface="Times New Roman" pitchFamily="18" charset="0"/>
                <a:ea typeface="+mn-ea"/>
                <a:cs typeface="Times New Roman" pitchFamily="18" charset="0"/>
              </a:rPr>
              <a:t> </a:t>
            </a:r>
            <a:r>
              <a:rPr lang="en-US" altLang="zh-CN" sz="1570" i="1" dirty="0">
                <a:latin typeface="Times New Roman" pitchFamily="18" charset="0"/>
                <a:ea typeface="+mn-ea"/>
                <a:cs typeface="Times New Roman" pitchFamily="18" charset="0"/>
              </a:rPr>
              <a:t>n</a:t>
            </a:r>
            <a:r>
              <a:rPr lang="en-US" altLang="zh-CN" sz="3555" dirty="0">
                <a:latin typeface="Symbol" pitchFamily="18" charset="0"/>
                <a:ea typeface="+mn-ea"/>
                <a:cs typeface="Symbol" pitchFamily="18" charset="0"/>
              </a:rPr>
              <a:t>)</a:t>
            </a:r>
            <a:r>
              <a:rPr lang="en-US" altLang="zh-CN" sz="1570" dirty="0">
                <a:latin typeface="Times New Roman" pitchFamily="18" charset="0"/>
                <a:ea typeface="+mn-ea"/>
                <a:cs typeface="Times New Roman" pitchFamily="18" charset="0"/>
              </a:rPr>
              <a:t>0</a:t>
            </a:r>
            <a:r>
              <a:rPr lang="en-US" altLang="zh-CN" sz="2692" dirty="0">
                <a:latin typeface="Times New Roman" pitchFamily="18" charset="0"/>
                <a:ea typeface="+mn-ea"/>
                <a:cs typeface="Times New Roman" pitchFamily="18" charset="0"/>
              </a:rPr>
              <a:t> </a:t>
            </a:r>
            <a:r>
              <a:rPr lang="en-US" altLang="zh-CN" sz="2692" dirty="0">
                <a:latin typeface="Symbol" pitchFamily="18" charset="0"/>
                <a:ea typeface="+mn-ea"/>
                <a:cs typeface="Symbol" pitchFamily="18" charset="0"/>
              </a:rPr>
              <a:t>=</a:t>
            </a:r>
            <a:r>
              <a:rPr lang="en-US" altLang="zh-CN" sz="2692" dirty="0">
                <a:latin typeface="Times New Roman" pitchFamily="18" charset="0"/>
                <a:ea typeface="+mn-ea"/>
                <a:cs typeface="Times New Roman" pitchFamily="18" charset="0"/>
              </a:rPr>
              <a:t> </a:t>
            </a:r>
            <a:r>
              <a:rPr lang="en-US" altLang="zh-CN" sz="2692" i="1" dirty="0">
                <a:latin typeface="Times New Roman" pitchFamily="18" charset="0"/>
                <a:ea typeface="+mn-ea"/>
                <a:cs typeface="Times New Roman" pitchFamily="18" charset="0"/>
              </a:rPr>
              <a:t>v</a:t>
            </a:r>
          </a:p>
        </p:txBody>
      </p:sp>
      <p:sp>
        <p:nvSpPr>
          <p:cNvPr id="109585" name="TextBox 1"/>
          <p:cNvSpPr txBox="1">
            <a:spLocks noChangeArrowheads="1"/>
          </p:cNvSpPr>
          <p:nvPr/>
        </p:nvSpPr>
        <p:spPr bwMode="auto">
          <a:xfrm>
            <a:off x="7472362" y="3334544"/>
            <a:ext cx="275907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dirty="0" err="1">
                <a:latin typeface="楷体" panose="02010609060101010101" pitchFamily="49" charset="-122"/>
                <a:ea typeface="楷体" panose="02010609060101010101" pitchFamily="49" charset="-122"/>
                <a:cs typeface="楷体_GB2312"/>
              </a:rPr>
              <a:t>以歧化终止为例，链转移反应对平均聚合度影响的定量关系式</a:t>
            </a:r>
            <a:endParaRPr lang="en-US" altLang="zh-CN" sz="2800" dirty="0">
              <a:latin typeface="楷体" panose="02010609060101010101" pitchFamily="49" charset="-122"/>
              <a:ea typeface="楷体" panose="02010609060101010101" pitchFamily="49" charset="-122"/>
              <a:cs typeface="楷体_GB2312"/>
            </a:endParaRPr>
          </a:p>
        </p:txBody>
      </p:sp>
      <p:sp>
        <p:nvSpPr>
          <p:cNvPr id="109586" name="TextBox 1"/>
          <p:cNvSpPr txBox="1">
            <a:spLocks noChangeArrowheads="1"/>
          </p:cNvSpPr>
          <p:nvPr/>
        </p:nvSpPr>
        <p:spPr bwMode="auto">
          <a:xfrm>
            <a:off x="2984500" y="5537200"/>
            <a:ext cx="6103938"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a:latin typeface="楷体_GB2312"/>
                <a:ea typeface="楷体_GB2312"/>
                <a:cs typeface="楷体_GB2312"/>
              </a:rPr>
              <a:t>：无链转移反应的聚合度（歧化终止）</a:t>
            </a:r>
          </a:p>
        </p:txBody>
      </p:sp>
      <p:sp>
        <p:nvSpPr>
          <p:cNvPr id="12" name="Freeform 3"/>
          <p:cNvSpPr/>
          <p:nvPr/>
        </p:nvSpPr>
        <p:spPr>
          <a:xfrm>
            <a:off x="1323975" y="3321050"/>
            <a:ext cx="414338" cy="26988"/>
          </a:xfrm>
          <a:custGeom>
            <a:avLst/>
            <a:gdLst>
              <a:gd name="connsiteX0" fmla="*/ 6704 w 414977"/>
              <a:gd name="connsiteY0" fmla="*/ 6704 h 26816"/>
              <a:gd name="connsiteX1" fmla="*/ 408273 w 414977"/>
              <a:gd name="connsiteY1" fmla="*/ 6704 h 26816"/>
            </a:gdLst>
            <a:ahLst/>
            <a:cxnLst>
              <a:cxn ang="0">
                <a:pos x="connsiteX0" y="connsiteY0"/>
              </a:cxn>
              <a:cxn ang="1">
                <a:pos x="connsiteX1" y="connsiteY1"/>
              </a:cxn>
            </a:cxnLst>
            <a:rect l="l" t="t" r="r" b="b"/>
            <a:pathLst>
              <a:path w="414977" h="26816">
                <a:moveTo>
                  <a:pt x="6704" y="6704"/>
                </a:moveTo>
                <a:lnTo>
                  <a:pt x="408273" y="6704"/>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Freeform 3"/>
          <p:cNvSpPr/>
          <p:nvPr/>
        </p:nvSpPr>
        <p:spPr>
          <a:xfrm>
            <a:off x="1295400" y="3278188"/>
            <a:ext cx="471488" cy="26987"/>
          </a:xfrm>
          <a:custGeom>
            <a:avLst/>
            <a:gdLst>
              <a:gd name="connsiteX0" fmla="*/ 6704 w 472896"/>
              <a:gd name="connsiteY0" fmla="*/ 6704 h 26816"/>
              <a:gd name="connsiteX1" fmla="*/ 466192 w 472896"/>
              <a:gd name="connsiteY1" fmla="*/ 6704 h 26816"/>
            </a:gdLst>
            <a:ahLst/>
            <a:cxnLst>
              <a:cxn ang="0">
                <a:pos x="connsiteX0" y="connsiteY0"/>
              </a:cxn>
              <a:cxn ang="1">
                <a:pos x="connsiteX1" y="connsiteY1"/>
              </a:cxn>
            </a:cxnLst>
            <a:rect l="l" t="t" r="r" b="b"/>
            <a:pathLst>
              <a:path w="472896" h="26816">
                <a:moveTo>
                  <a:pt x="6704" y="6704"/>
                </a:moveTo>
                <a:lnTo>
                  <a:pt x="466192" y="6704"/>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4" name="Freeform 3"/>
          <p:cNvSpPr/>
          <p:nvPr/>
        </p:nvSpPr>
        <p:spPr>
          <a:xfrm>
            <a:off x="2122488" y="3278188"/>
            <a:ext cx="1098550" cy="26987"/>
          </a:xfrm>
          <a:custGeom>
            <a:avLst/>
            <a:gdLst>
              <a:gd name="connsiteX0" fmla="*/ 6704 w 1098491"/>
              <a:gd name="connsiteY0" fmla="*/ 6704 h 26816"/>
              <a:gd name="connsiteX1" fmla="*/ 1091786 w 1098491"/>
              <a:gd name="connsiteY1" fmla="*/ 6704 h 26816"/>
            </a:gdLst>
            <a:ahLst/>
            <a:cxnLst>
              <a:cxn ang="0">
                <a:pos x="connsiteX0" y="connsiteY0"/>
              </a:cxn>
              <a:cxn ang="1">
                <a:pos x="connsiteX1" y="connsiteY1"/>
              </a:cxn>
            </a:cxnLst>
            <a:rect l="l" t="t" r="r" b="b"/>
            <a:pathLst>
              <a:path w="1098491" h="26816">
                <a:moveTo>
                  <a:pt x="6704" y="6704"/>
                </a:moveTo>
                <a:lnTo>
                  <a:pt x="1091786" y="6704"/>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5" name="Freeform 3"/>
          <p:cNvSpPr/>
          <p:nvPr/>
        </p:nvSpPr>
        <p:spPr>
          <a:xfrm>
            <a:off x="4773613" y="3278188"/>
            <a:ext cx="581025" cy="26987"/>
          </a:xfrm>
          <a:custGeom>
            <a:avLst/>
            <a:gdLst>
              <a:gd name="connsiteX0" fmla="*/ 6704 w 581096"/>
              <a:gd name="connsiteY0" fmla="*/ 6704 h 26816"/>
              <a:gd name="connsiteX1" fmla="*/ 574392 w 581096"/>
              <a:gd name="connsiteY1" fmla="*/ 6704 h 26816"/>
            </a:gdLst>
            <a:ahLst/>
            <a:cxnLst>
              <a:cxn ang="0">
                <a:pos x="connsiteX0" y="connsiteY0"/>
              </a:cxn>
              <a:cxn ang="1">
                <a:pos x="connsiteX1" y="connsiteY1"/>
              </a:cxn>
            </a:cxnLst>
            <a:rect l="l" t="t" r="r" b="b"/>
            <a:pathLst>
              <a:path w="581096" h="26816">
                <a:moveTo>
                  <a:pt x="6704" y="6704"/>
                </a:moveTo>
                <a:lnTo>
                  <a:pt x="574392" y="6704"/>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6" name="Freeform 3"/>
          <p:cNvSpPr/>
          <p:nvPr/>
        </p:nvSpPr>
        <p:spPr>
          <a:xfrm>
            <a:off x="6365875" y="3278188"/>
            <a:ext cx="581025" cy="26987"/>
          </a:xfrm>
          <a:custGeom>
            <a:avLst/>
            <a:gdLst>
              <a:gd name="connsiteX0" fmla="*/ 6704 w 581096"/>
              <a:gd name="connsiteY0" fmla="*/ 6704 h 26816"/>
              <a:gd name="connsiteX1" fmla="*/ 574392 w 581096"/>
              <a:gd name="connsiteY1" fmla="*/ 6704 h 26816"/>
            </a:gdLst>
            <a:ahLst/>
            <a:cxnLst>
              <a:cxn ang="0">
                <a:pos x="connsiteX0" y="connsiteY0"/>
              </a:cxn>
              <a:cxn ang="1">
                <a:pos x="connsiteX1" y="connsiteY1"/>
              </a:cxn>
            </a:cxnLst>
            <a:rect l="l" t="t" r="r" b="b"/>
            <a:pathLst>
              <a:path w="581096" h="26816">
                <a:moveTo>
                  <a:pt x="6704" y="6704"/>
                </a:moveTo>
                <a:lnTo>
                  <a:pt x="574392" y="6704"/>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35" name="TextBox 1"/>
          <p:cNvSpPr txBox="1"/>
          <p:nvPr/>
        </p:nvSpPr>
        <p:spPr>
          <a:xfrm>
            <a:off x="2146300" y="3187700"/>
            <a:ext cx="928688" cy="536575"/>
          </a:xfrm>
          <a:prstGeom prst="rect">
            <a:avLst/>
          </a:prstGeom>
          <a:noFill/>
        </p:spPr>
        <p:txBody>
          <a:bodyPr wrap="none" lIns="0" tIns="0" rIns="0">
            <a:spAutoFit/>
          </a:bodyPr>
          <a:lstStyle/>
          <a:p>
            <a:pPr fontAlgn="auto">
              <a:lnSpc>
                <a:spcPts val="4100"/>
              </a:lnSpc>
              <a:spcBef>
                <a:spcPts val="0"/>
              </a:spcBef>
              <a:spcAft>
                <a:spcPts val="0"/>
              </a:spcAft>
              <a:defRPr/>
            </a:pPr>
            <a:r>
              <a:rPr lang="en-US" altLang="zh-CN" sz="2328" b="1" i="1" dirty="0">
                <a:latin typeface="Times New Roman" pitchFamily="18" charset="0"/>
                <a:ea typeface="+mn-ea"/>
                <a:cs typeface="Times New Roman" pitchFamily="18" charset="0"/>
              </a:rPr>
              <a:t>k</a:t>
            </a:r>
            <a:r>
              <a:rPr lang="en-US" altLang="zh-CN" sz="1358" dirty="0">
                <a:latin typeface="Times New Roman" pitchFamily="18" charset="0"/>
                <a:ea typeface="+mn-ea"/>
                <a:cs typeface="Times New Roman" pitchFamily="18" charset="0"/>
              </a:rPr>
              <a:t> </a:t>
            </a:r>
            <a:r>
              <a:rPr lang="en-US" altLang="zh-CN" sz="1358" b="1" i="1" dirty="0">
                <a:latin typeface="Times New Roman" pitchFamily="18" charset="0"/>
                <a:ea typeface="+mn-ea"/>
                <a:cs typeface="Times New Roman" pitchFamily="18" charset="0"/>
              </a:rPr>
              <a:t>p</a:t>
            </a:r>
            <a:r>
              <a:rPr lang="en-US" altLang="zh-CN" sz="3268" dirty="0">
                <a:latin typeface="Symbol" pitchFamily="18" charset="0"/>
                <a:ea typeface="+mn-ea"/>
                <a:cs typeface="Symbol" pitchFamily="18" charset="0"/>
              </a:rPr>
              <a:t>[</a:t>
            </a:r>
            <a:r>
              <a:rPr lang="en-US" altLang="zh-CN" sz="2328" b="1" i="1" dirty="0">
                <a:latin typeface="Times New Roman" pitchFamily="18" charset="0"/>
                <a:ea typeface="+mn-ea"/>
                <a:cs typeface="Times New Roman" pitchFamily="18" charset="0"/>
              </a:rPr>
              <a:t>M</a:t>
            </a:r>
            <a:r>
              <a:rPr lang="en-US" altLang="zh-CN" sz="3268" dirty="0">
                <a:latin typeface="Times New Roman" pitchFamily="18" charset="0"/>
                <a:ea typeface="+mn-ea"/>
                <a:cs typeface="Times New Roman" pitchFamily="18" charset="0"/>
              </a:rPr>
              <a:t> </a:t>
            </a:r>
            <a:r>
              <a:rPr lang="en-US" altLang="zh-CN" sz="3268" dirty="0">
                <a:latin typeface="Symbol" pitchFamily="18" charset="0"/>
                <a:ea typeface="+mn-ea"/>
                <a:cs typeface="Symbol" pitchFamily="18" charset="0"/>
              </a:rPr>
              <a:t>]</a:t>
            </a:r>
          </a:p>
        </p:txBody>
      </p:sp>
      <p:sp>
        <p:nvSpPr>
          <p:cNvPr id="36" name="TextBox 1"/>
          <p:cNvSpPr txBox="1"/>
          <p:nvPr/>
        </p:nvSpPr>
        <p:spPr>
          <a:xfrm>
            <a:off x="4862513" y="2636838"/>
            <a:ext cx="2046287" cy="712787"/>
          </a:xfrm>
          <a:prstGeom prst="rect">
            <a:avLst/>
          </a:prstGeom>
          <a:noFill/>
        </p:spPr>
        <p:txBody>
          <a:bodyPr wrap="none" lIns="0" tIns="0" rIns="0">
            <a:spAutoFit/>
          </a:bodyPr>
          <a:lstStyle/>
          <a:p>
            <a:pPr fontAlgn="auto">
              <a:lnSpc>
                <a:spcPts val="5200"/>
              </a:lnSpc>
              <a:spcBef>
                <a:spcPts val="0"/>
              </a:spcBef>
              <a:spcAft>
                <a:spcPts val="0"/>
              </a:spcAft>
              <a:defRPr/>
            </a:pPr>
            <a:r>
              <a:rPr lang="en-US" altLang="zh-CN" sz="3268" dirty="0">
                <a:latin typeface="Symbol" pitchFamily="18" charset="0"/>
                <a:ea typeface="+mn-ea"/>
                <a:cs typeface="Symbol" pitchFamily="18" charset="0"/>
              </a:rPr>
              <a:t>[</a:t>
            </a:r>
            <a:r>
              <a:rPr lang="en-US" altLang="zh-CN" sz="2328" b="1" i="1" dirty="0">
                <a:latin typeface="Times New Roman" pitchFamily="18" charset="0"/>
                <a:ea typeface="+mn-ea"/>
                <a:cs typeface="Times New Roman" pitchFamily="18" charset="0"/>
              </a:rPr>
              <a:t>I</a:t>
            </a:r>
            <a:r>
              <a:rPr lang="en-US" altLang="zh-CN" sz="3268" dirty="0">
                <a:latin typeface="Symbol" pitchFamily="18" charset="0"/>
                <a:ea typeface="+mn-ea"/>
                <a:cs typeface="Symbol" pitchFamily="18" charset="0"/>
              </a:rPr>
              <a:t>]</a:t>
            </a:r>
            <a:r>
              <a:rPr lang="en-US" altLang="zh-CN" sz="2328" dirty="0">
                <a:latin typeface="Times New Roman" pitchFamily="18" charset="0"/>
                <a:ea typeface="+mn-ea"/>
                <a:cs typeface="Times New Roman" pitchFamily="18" charset="0"/>
              </a:rPr>
              <a:t>               </a:t>
            </a:r>
            <a:r>
              <a:rPr lang="en-US" altLang="zh-CN" sz="3268" dirty="0">
                <a:latin typeface="Symbol" pitchFamily="18" charset="0"/>
                <a:ea typeface="+mn-ea"/>
                <a:cs typeface="Symbol" pitchFamily="18" charset="0"/>
              </a:rPr>
              <a:t>[</a:t>
            </a:r>
            <a:r>
              <a:rPr lang="en-US" altLang="zh-CN" sz="2328" b="1" i="1" dirty="0">
                <a:latin typeface="Times New Roman" pitchFamily="18" charset="0"/>
                <a:ea typeface="+mn-ea"/>
                <a:cs typeface="Times New Roman" pitchFamily="18" charset="0"/>
              </a:rPr>
              <a:t>S</a:t>
            </a:r>
            <a:r>
              <a:rPr lang="en-US" altLang="zh-CN" sz="3268" dirty="0">
                <a:latin typeface="Symbol" pitchFamily="18" charset="0"/>
                <a:ea typeface="+mn-ea"/>
                <a:cs typeface="Symbol" pitchFamily="18" charset="0"/>
              </a:rPr>
              <a:t>]</a:t>
            </a:r>
          </a:p>
        </p:txBody>
      </p:sp>
      <p:sp>
        <p:nvSpPr>
          <p:cNvPr id="37" name="TextBox 1"/>
          <p:cNvSpPr txBox="1"/>
          <p:nvPr/>
        </p:nvSpPr>
        <p:spPr>
          <a:xfrm>
            <a:off x="4773613" y="3246438"/>
            <a:ext cx="2236787" cy="527050"/>
          </a:xfrm>
          <a:prstGeom prst="rect">
            <a:avLst/>
          </a:prstGeom>
          <a:noFill/>
        </p:spPr>
        <p:txBody>
          <a:bodyPr wrap="none" lIns="0" tIns="0" rIns="0">
            <a:spAutoFit/>
          </a:bodyPr>
          <a:lstStyle/>
          <a:p>
            <a:pPr fontAlgn="auto">
              <a:lnSpc>
                <a:spcPts val="4000"/>
              </a:lnSpc>
              <a:spcBef>
                <a:spcPts val="0"/>
              </a:spcBef>
              <a:spcAft>
                <a:spcPts val="0"/>
              </a:spcAft>
              <a:defRPr/>
            </a:pPr>
            <a:r>
              <a:rPr lang="en-US" altLang="zh-CN" sz="3268" dirty="0">
                <a:latin typeface="Symbol" pitchFamily="18" charset="0"/>
                <a:ea typeface="+mn-ea"/>
                <a:cs typeface="Symbol" pitchFamily="18" charset="0"/>
              </a:rPr>
              <a:t>[</a:t>
            </a:r>
            <a:r>
              <a:rPr lang="en-US" altLang="zh-CN" sz="2328" b="1" i="1" dirty="0">
                <a:latin typeface="Times New Roman" pitchFamily="18" charset="0"/>
                <a:ea typeface="+mn-ea"/>
                <a:cs typeface="Times New Roman" pitchFamily="18" charset="0"/>
              </a:rPr>
              <a:t>M</a:t>
            </a:r>
            <a:r>
              <a:rPr lang="en-US" altLang="zh-CN" sz="3268" dirty="0">
                <a:latin typeface="Times New Roman" pitchFamily="18" charset="0"/>
                <a:ea typeface="+mn-ea"/>
                <a:cs typeface="Times New Roman" pitchFamily="18" charset="0"/>
              </a:rPr>
              <a:t> </a:t>
            </a:r>
            <a:r>
              <a:rPr lang="en-US" altLang="zh-CN" sz="3268" dirty="0">
                <a:latin typeface="Symbol" pitchFamily="18" charset="0"/>
                <a:ea typeface="+mn-ea"/>
                <a:cs typeface="Symbol" pitchFamily="18" charset="0"/>
              </a:rPr>
              <a:t>]</a:t>
            </a:r>
            <a:r>
              <a:rPr lang="en-US" altLang="zh-CN" sz="3268" dirty="0">
                <a:latin typeface="Times New Roman" pitchFamily="18" charset="0"/>
                <a:ea typeface="+mn-ea"/>
                <a:cs typeface="Times New Roman" pitchFamily="18" charset="0"/>
              </a:rPr>
              <a:t>         </a:t>
            </a:r>
            <a:r>
              <a:rPr lang="en-US" altLang="zh-CN" sz="3268" dirty="0">
                <a:latin typeface="Symbol" pitchFamily="18" charset="0"/>
                <a:ea typeface="+mn-ea"/>
                <a:cs typeface="Symbol" pitchFamily="18" charset="0"/>
              </a:rPr>
              <a:t>[</a:t>
            </a:r>
            <a:r>
              <a:rPr lang="en-US" altLang="zh-CN" sz="2328" b="1" i="1" dirty="0">
                <a:latin typeface="Times New Roman" pitchFamily="18" charset="0"/>
                <a:ea typeface="+mn-ea"/>
                <a:cs typeface="Times New Roman" pitchFamily="18" charset="0"/>
              </a:rPr>
              <a:t>M</a:t>
            </a:r>
            <a:r>
              <a:rPr lang="en-US" altLang="zh-CN" sz="3268" dirty="0">
                <a:latin typeface="Times New Roman" pitchFamily="18" charset="0"/>
                <a:ea typeface="+mn-ea"/>
                <a:cs typeface="Times New Roman" pitchFamily="18" charset="0"/>
              </a:rPr>
              <a:t> </a:t>
            </a:r>
            <a:r>
              <a:rPr lang="en-US" altLang="zh-CN" sz="3268" dirty="0">
                <a:latin typeface="Symbol" pitchFamily="18" charset="0"/>
                <a:ea typeface="+mn-ea"/>
                <a:cs typeface="Symbol" pitchFamily="18" charset="0"/>
              </a:rPr>
              <a:t>]</a:t>
            </a:r>
          </a:p>
        </p:txBody>
      </p:sp>
      <p:sp>
        <p:nvSpPr>
          <p:cNvPr id="46" name="TextBox 1"/>
          <p:cNvSpPr txBox="1"/>
          <p:nvPr/>
        </p:nvSpPr>
        <p:spPr>
          <a:xfrm>
            <a:off x="5918200" y="3314700"/>
            <a:ext cx="369888" cy="200025"/>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2328" b="1" i="1" dirty="0">
                <a:solidFill>
                  <a:prstClr val="black"/>
                </a:solidFill>
                <a:latin typeface="Times New Roman" pitchFamily="18" charset="0"/>
                <a:ea typeface="宋体"/>
                <a:cs typeface="Times New Roman" pitchFamily="18" charset="0"/>
              </a:rPr>
              <a:t>C </a:t>
            </a:r>
            <a:r>
              <a:rPr lang="en-US" altLang="zh-CN" sz="1358" b="1" i="1" dirty="0">
                <a:latin typeface="Times New Roman" pitchFamily="18" charset="0"/>
                <a:ea typeface="+mn-ea"/>
                <a:cs typeface="Times New Roman" pitchFamily="18" charset="0"/>
              </a:rPr>
              <a:t>S</a:t>
            </a:r>
          </a:p>
        </p:txBody>
      </p:sp>
      <p:sp>
        <p:nvSpPr>
          <p:cNvPr id="47" name="TextBox 1"/>
          <p:cNvSpPr txBox="1"/>
          <p:nvPr/>
        </p:nvSpPr>
        <p:spPr>
          <a:xfrm>
            <a:off x="3276600" y="3060700"/>
            <a:ext cx="1260475" cy="457200"/>
          </a:xfrm>
          <a:prstGeom prst="rect">
            <a:avLst/>
          </a:prstGeom>
          <a:noFill/>
        </p:spPr>
        <p:txBody>
          <a:bodyPr wrap="none" lIns="0" tIns="0" rIns="0">
            <a:spAutoFit/>
          </a:bodyPr>
          <a:lstStyle/>
          <a:p>
            <a:pPr fontAlgn="auto">
              <a:lnSpc>
                <a:spcPts val="3200"/>
              </a:lnSpc>
              <a:spcBef>
                <a:spcPts val="0"/>
              </a:spcBef>
              <a:spcAft>
                <a:spcPts val="0"/>
              </a:spcAft>
              <a:defRPr/>
            </a:pPr>
            <a:r>
              <a:rPr lang="en-US" altLang="zh-CN" sz="2328" dirty="0">
                <a:latin typeface="Symbol" pitchFamily="18" charset="0"/>
                <a:ea typeface="+mn-ea"/>
                <a:cs typeface="Symbol" pitchFamily="18" charset="0"/>
              </a:rPr>
              <a:t>+</a:t>
            </a:r>
            <a:r>
              <a:rPr lang="en-US" altLang="zh-CN" sz="2328" dirty="0">
                <a:latin typeface="Times New Roman" pitchFamily="18" charset="0"/>
                <a:ea typeface="+mn-ea"/>
                <a:cs typeface="Times New Roman" pitchFamily="18" charset="0"/>
              </a:rPr>
              <a:t> </a:t>
            </a:r>
            <a:r>
              <a:rPr lang="en-US" altLang="zh-CN" sz="2328" b="1" i="1" dirty="0">
                <a:latin typeface="Times New Roman" pitchFamily="18" charset="0"/>
                <a:ea typeface="+mn-ea"/>
                <a:cs typeface="Times New Roman" pitchFamily="18" charset="0"/>
              </a:rPr>
              <a:t>C</a:t>
            </a:r>
            <a:r>
              <a:rPr lang="en-US" altLang="zh-CN" sz="1358" dirty="0">
                <a:latin typeface="Times New Roman" pitchFamily="18" charset="0"/>
                <a:ea typeface="+mn-ea"/>
                <a:cs typeface="Times New Roman" pitchFamily="18" charset="0"/>
              </a:rPr>
              <a:t> </a:t>
            </a:r>
            <a:r>
              <a:rPr lang="en-US" altLang="zh-CN" sz="1358" b="1" i="1" dirty="0">
                <a:latin typeface="Times New Roman" pitchFamily="18" charset="0"/>
                <a:ea typeface="+mn-ea"/>
                <a:cs typeface="Times New Roman" pitchFamily="18" charset="0"/>
              </a:rPr>
              <a:t>M</a:t>
            </a:r>
            <a:r>
              <a:rPr lang="en-US" altLang="zh-CN" sz="2328" dirty="0">
                <a:latin typeface="Times New Roman" pitchFamily="18" charset="0"/>
                <a:ea typeface="+mn-ea"/>
                <a:cs typeface="Times New Roman" pitchFamily="18" charset="0"/>
              </a:rPr>
              <a:t> </a:t>
            </a:r>
            <a:r>
              <a:rPr lang="en-US" altLang="zh-CN" sz="2328" dirty="0">
                <a:latin typeface="Symbol" pitchFamily="18" charset="0"/>
                <a:cs typeface="Symbol" pitchFamily="18" charset="0"/>
              </a:rPr>
              <a:t>+</a:t>
            </a:r>
            <a:r>
              <a:rPr lang="en-US" altLang="zh-CN" sz="2328" dirty="0">
                <a:latin typeface="Times New Roman" pitchFamily="18" charset="0"/>
                <a:ea typeface="+mn-ea"/>
                <a:cs typeface="Times New Roman" pitchFamily="18" charset="0"/>
              </a:rPr>
              <a:t> </a:t>
            </a:r>
            <a:r>
              <a:rPr lang="en-US" altLang="zh-CN" sz="2328" b="1" i="1" dirty="0">
                <a:latin typeface="Times New Roman" pitchFamily="18" charset="0"/>
                <a:ea typeface="+mn-ea"/>
                <a:cs typeface="Times New Roman" pitchFamily="18" charset="0"/>
              </a:rPr>
              <a:t>C</a:t>
            </a:r>
            <a:r>
              <a:rPr lang="en-US" altLang="zh-CN" sz="1358" dirty="0">
                <a:latin typeface="Times New Roman" pitchFamily="18" charset="0"/>
                <a:ea typeface="+mn-ea"/>
                <a:cs typeface="Times New Roman" pitchFamily="18" charset="0"/>
              </a:rPr>
              <a:t> </a:t>
            </a:r>
            <a:r>
              <a:rPr lang="en-US" altLang="zh-CN" sz="1358" b="1" i="1" dirty="0">
                <a:latin typeface="Times New Roman" pitchFamily="18" charset="0"/>
                <a:ea typeface="+mn-ea"/>
                <a:cs typeface="Times New Roman" pitchFamily="18" charset="0"/>
              </a:rPr>
              <a:t>I</a:t>
            </a:r>
          </a:p>
        </p:txBody>
      </p:sp>
      <p:sp>
        <p:nvSpPr>
          <p:cNvPr id="48" name="TextBox 1"/>
          <p:cNvSpPr txBox="1"/>
          <p:nvPr/>
        </p:nvSpPr>
        <p:spPr>
          <a:xfrm>
            <a:off x="1841500" y="3060700"/>
            <a:ext cx="163513" cy="404813"/>
          </a:xfrm>
          <a:prstGeom prst="rect">
            <a:avLst/>
          </a:prstGeom>
          <a:noFill/>
        </p:spPr>
        <p:txBody>
          <a:bodyPr wrap="none" lIns="0" tIns="0" rIns="0">
            <a:spAutoFit/>
          </a:bodyPr>
          <a:lstStyle/>
          <a:p>
            <a:pPr fontAlgn="auto">
              <a:lnSpc>
                <a:spcPts val="2800"/>
              </a:lnSpc>
              <a:spcBef>
                <a:spcPts val="0"/>
              </a:spcBef>
              <a:spcAft>
                <a:spcPts val="0"/>
              </a:spcAft>
              <a:defRPr/>
            </a:pPr>
            <a:r>
              <a:rPr lang="en-US" altLang="zh-CN" sz="2328" dirty="0">
                <a:latin typeface="Symbol" pitchFamily="18" charset="0"/>
                <a:ea typeface="+mn-ea"/>
                <a:cs typeface="Symbol" pitchFamily="18" charset="0"/>
              </a:rPr>
              <a:t>=</a:t>
            </a:r>
          </a:p>
        </p:txBody>
      </p:sp>
      <p:sp>
        <p:nvSpPr>
          <p:cNvPr id="49" name="TextBox 1"/>
          <p:cNvSpPr txBox="1"/>
          <p:nvPr/>
        </p:nvSpPr>
        <p:spPr>
          <a:xfrm>
            <a:off x="2362200" y="3327400"/>
            <a:ext cx="909638" cy="225425"/>
          </a:xfrm>
          <a:prstGeom prst="rect">
            <a:avLst/>
          </a:prstGeom>
          <a:noFill/>
        </p:spPr>
        <p:txBody>
          <a:bodyPr wrap="none" lIns="0" tIns="0" rIns="0">
            <a:spAutoFit/>
          </a:bodyPr>
          <a:lstStyle/>
          <a:p>
            <a:pPr fontAlgn="auto">
              <a:lnSpc>
                <a:spcPts val="1400"/>
              </a:lnSpc>
              <a:spcBef>
                <a:spcPts val="0"/>
              </a:spcBef>
              <a:spcAft>
                <a:spcPts val="0"/>
              </a:spcAft>
              <a:defRPr/>
            </a:pPr>
            <a:r>
              <a:rPr lang="en-US" altLang="zh-CN" sz="1358" b="1" dirty="0">
                <a:latin typeface="Times New Roman" pitchFamily="18" charset="0"/>
                <a:ea typeface="+mn-ea"/>
                <a:cs typeface="Times New Roman" pitchFamily="18" charset="0"/>
              </a:rPr>
              <a:t>2</a:t>
            </a:r>
            <a:r>
              <a:rPr lang="en-US" altLang="zh-CN" sz="1358" dirty="0">
                <a:latin typeface="Times New Roman" pitchFamily="18" charset="0"/>
                <a:ea typeface="+mn-ea"/>
                <a:cs typeface="Times New Roman" pitchFamily="18" charset="0"/>
              </a:rPr>
              <a:t>                 </a:t>
            </a:r>
            <a:r>
              <a:rPr lang="en-US" altLang="zh-CN" sz="1358" b="1" dirty="0">
                <a:latin typeface="Times New Roman" pitchFamily="18" charset="0"/>
                <a:ea typeface="+mn-ea"/>
                <a:cs typeface="Times New Roman" pitchFamily="18" charset="0"/>
              </a:rPr>
              <a:t>2</a:t>
            </a:r>
          </a:p>
        </p:txBody>
      </p:sp>
      <p:sp>
        <p:nvSpPr>
          <p:cNvPr id="50" name="TextBox 1"/>
          <p:cNvSpPr txBox="1"/>
          <p:nvPr/>
        </p:nvSpPr>
        <p:spPr>
          <a:xfrm>
            <a:off x="2235200" y="2933700"/>
            <a:ext cx="717550" cy="354013"/>
          </a:xfrm>
          <a:prstGeom prst="rect">
            <a:avLst/>
          </a:prstGeom>
          <a:noFill/>
        </p:spPr>
        <p:txBody>
          <a:bodyPr wrap="none" lIns="0" tIns="0" rIns="0">
            <a:spAutoFit/>
          </a:bodyPr>
          <a:lstStyle/>
          <a:p>
            <a:pPr fontAlgn="auto">
              <a:lnSpc>
                <a:spcPts val="2400"/>
              </a:lnSpc>
              <a:spcBef>
                <a:spcPts val="0"/>
              </a:spcBef>
              <a:spcAft>
                <a:spcPts val="0"/>
              </a:spcAft>
              <a:defRPr/>
            </a:pPr>
            <a:r>
              <a:rPr lang="en-US" altLang="zh-CN" sz="2328" b="1" dirty="0">
                <a:latin typeface="Times New Roman" pitchFamily="18" charset="0"/>
                <a:ea typeface="+mn-ea"/>
                <a:cs typeface="Times New Roman" pitchFamily="18" charset="0"/>
              </a:rPr>
              <a:t>2</a:t>
            </a:r>
            <a:r>
              <a:rPr lang="en-US" altLang="zh-CN" sz="2328" b="1" i="1" dirty="0">
                <a:latin typeface="Times New Roman" pitchFamily="18" charset="0"/>
                <a:ea typeface="+mn-ea"/>
                <a:cs typeface="Times New Roman" pitchFamily="18" charset="0"/>
              </a:rPr>
              <a:t>k</a:t>
            </a:r>
            <a:r>
              <a:rPr lang="en-US" altLang="zh-CN" sz="1358" dirty="0">
                <a:latin typeface="Times New Roman" pitchFamily="18" charset="0"/>
                <a:ea typeface="+mn-ea"/>
                <a:cs typeface="Times New Roman" pitchFamily="18" charset="0"/>
              </a:rPr>
              <a:t> </a:t>
            </a:r>
            <a:r>
              <a:rPr lang="en-US" altLang="zh-CN" sz="1358" b="1" i="1" dirty="0">
                <a:latin typeface="Times New Roman" pitchFamily="18" charset="0"/>
                <a:ea typeface="+mn-ea"/>
                <a:cs typeface="Times New Roman" pitchFamily="18" charset="0"/>
              </a:rPr>
              <a:t>t</a:t>
            </a:r>
            <a:r>
              <a:rPr lang="en-US" altLang="zh-CN" sz="2328" b="1" i="1" dirty="0">
                <a:latin typeface="Times New Roman" pitchFamily="18" charset="0"/>
                <a:ea typeface="+mn-ea"/>
                <a:cs typeface="Times New Roman" pitchFamily="18" charset="0"/>
              </a:rPr>
              <a:t>R</a:t>
            </a:r>
            <a:r>
              <a:rPr lang="en-US" altLang="zh-CN" sz="1358" dirty="0">
                <a:latin typeface="Times New Roman" pitchFamily="18" charset="0"/>
                <a:ea typeface="+mn-ea"/>
                <a:cs typeface="Times New Roman" pitchFamily="18" charset="0"/>
              </a:rPr>
              <a:t> </a:t>
            </a:r>
            <a:r>
              <a:rPr lang="en-US" altLang="zh-CN" sz="1358" b="1" i="1" dirty="0">
                <a:latin typeface="Times New Roman" pitchFamily="18" charset="0"/>
                <a:ea typeface="+mn-ea"/>
                <a:cs typeface="Times New Roman" pitchFamily="18" charset="0"/>
              </a:rPr>
              <a:t>p</a:t>
            </a:r>
          </a:p>
        </p:txBody>
      </p:sp>
      <p:sp>
        <p:nvSpPr>
          <p:cNvPr id="51" name="TextBox 1"/>
          <p:cNvSpPr txBox="1"/>
          <p:nvPr/>
        </p:nvSpPr>
        <p:spPr>
          <a:xfrm>
            <a:off x="1320800" y="2959100"/>
            <a:ext cx="354013" cy="790575"/>
          </a:xfrm>
          <a:prstGeom prst="rect">
            <a:avLst/>
          </a:prstGeom>
          <a:noFill/>
        </p:spPr>
        <p:txBody>
          <a:bodyPr wrap="none" lIns="0" tIns="0" rIns="0">
            <a:spAutoFit/>
          </a:bodyPr>
          <a:lstStyle/>
          <a:p>
            <a:pPr fontAlgn="auto">
              <a:lnSpc>
                <a:spcPts val="2000"/>
              </a:lnSpc>
              <a:spcBef>
                <a:spcPts val="0"/>
              </a:spcBef>
              <a:spcAft>
                <a:spcPts val="0"/>
              </a:spcAft>
              <a:tabLst>
                <a:tab pos="114300" algn="l"/>
              </a:tabLst>
              <a:defRPr/>
            </a:pPr>
            <a:r>
              <a:rPr lang="en-US" altLang="zh-CN" dirty="0">
                <a:latin typeface="+mn-lt"/>
                <a:ea typeface="+mn-ea"/>
              </a:rPr>
              <a:t>	</a:t>
            </a:r>
            <a:r>
              <a:rPr lang="en-US" altLang="zh-CN" sz="2328" b="1" dirty="0">
                <a:latin typeface="Times New Roman" pitchFamily="18" charset="0"/>
                <a:ea typeface="+mn-ea"/>
                <a:cs typeface="Times New Roman" pitchFamily="18" charset="0"/>
              </a:rPr>
              <a:t>1</a:t>
            </a:r>
          </a:p>
          <a:p>
            <a:pPr fontAlgn="auto">
              <a:lnSpc>
                <a:spcPts val="1000"/>
              </a:lnSpc>
              <a:spcBef>
                <a:spcPts val="0"/>
              </a:spcBef>
              <a:spcAft>
                <a:spcPts val="0"/>
              </a:spcAft>
              <a:defRPr/>
            </a:pPr>
            <a:endParaRPr lang="en-US" altLang="zh-CN" dirty="0">
              <a:latin typeface="+mn-lt"/>
              <a:ea typeface="+mn-ea"/>
            </a:endParaRPr>
          </a:p>
          <a:p>
            <a:pPr fontAlgn="auto">
              <a:lnSpc>
                <a:spcPts val="2800"/>
              </a:lnSpc>
              <a:spcBef>
                <a:spcPts val="0"/>
              </a:spcBef>
              <a:spcAft>
                <a:spcPts val="0"/>
              </a:spcAft>
              <a:tabLst>
                <a:tab pos="114300" algn="l"/>
              </a:tabLst>
              <a:defRPr/>
            </a:pPr>
            <a:r>
              <a:rPr lang="en-US" altLang="zh-CN" sz="2328" b="1" dirty="0">
                <a:latin typeface="Times New Roman" pitchFamily="18" charset="0"/>
                <a:ea typeface="+mn-ea"/>
                <a:cs typeface="Times New Roman" pitchFamily="18" charset="0"/>
              </a:rPr>
              <a:t>X</a:t>
            </a:r>
            <a:r>
              <a:rPr lang="en-US" altLang="zh-CN" sz="1358" dirty="0">
                <a:latin typeface="Times New Roman" pitchFamily="18" charset="0"/>
                <a:ea typeface="+mn-ea"/>
                <a:cs typeface="Times New Roman" pitchFamily="18" charset="0"/>
              </a:rPr>
              <a:t> </a:t>
            </a:r>
            <a:r>
              <a:rPr lang="en-US" altLang="zh-CN" sz="1358" b="1" dirty="0">
                <a:latin typeface="Times New Roman" pitchFamily="18" charset="0"/>
                <a:ea typeface="+mn-ea"/>
                <a:cs typeface="Times New Roman" pitchFamily="18" charset="0"/>
              </a:rPr>
              <a:t>n</a:t>
            </a:r>
          </a:p>
        </p:txBody>
      </p:sp>
      <p:sp>
        <p:nvSpPr>
          <p:cNvPr id="43" name="矩形 42"/>
          <p:cNvSpPr/>
          <p:nvPr/>
        </p:nvSpPr>
        <p:spPr>
          <a:xfrm>
            <a:off x="5584825" y="3089275"/>
            <a:ext cx="347663" cy="450850"/>
          </a:xfrm>
          <a:prstGeom prst="rect">
            <a:avLst/>
          </a:prstGeom>
        </p:spPr>
        <p:txBody>
          <a:bodyPr wrap="none">
            <a:spAutoFit/>
          </a:bodyPr>
          <a:lstStyle/>
          <a:p>
            <a:pPr>
              <a:defRPr/>
            </a:pPr>
            <a:r>
              <a:rPr lang="en-US" altLang="zh-CN" sz="2328" dirty="0">
                <a:solidFill>
                  <a:prstClr val="black"/>
                </a:solidFill>
                <a:latin typeface="Symbol" pitchFamily="18" charset="0"/>
                <a:ea typeface="宋体"/>
                <a:cs typeface="Symbol" pitchFamily="18" charset="0"/>
              </a:rPr>
              <a:t>+</a:t>
            </a:r>
            <a:endParaRPr lang="zh-CN" altLang="en-US" dirty="0"/>
          </a:p>
        </p:txBody>
      </p:sp>
      <p:sp>
        <p:nvSpPr>
          <p:cNvPr id="72" name="Freeform 3"/>
          <p:cNvSpPr/>
          <p:nvPr/>
        </p:nvSpPr>
        <p:spPr>
          <a:xfrm>
            <a:off x="4537075" y="4675188"/>
            <a:ext cx="581025" cy="26987"/>
          </a:xfrm>
          <a:custGeom>
            <a:avLst/>
            <a:gdLst>
              <a:gd name="connsiteX0" fmla="*/ 6704 w 581096"/>
              <a:gd name="connsiteY0" fmla="*/ 6704 h 26816"/>
              <a:gd name="connsiteX1" fmla="*/ 574392 w 581096"/>
              <a:gd name="connsiteY1" fmla="*/ 6704 h 26816"/>
            </a:gdLst>
            <a:ahLst/>
            <a:cxnLst>
              <a:cxn ang="0">
                <a:pos x="connsiteX0" y="connsiteY0"/>
              </a:cxn>
              <a:cxn ang="1">
                <a:pos x="connsiteX1" y="connsiteY1"/>
              </a:cxn>
            </a:cxnLst>
            <a:rect l="l" t="t" r="r" b="b"/>
            <a:pathLst>
              <a:path w="581096" h="26816">
                <a:moveTo>
                  <a:pt x="6704" y="6704"/>
                </a:moveTo>
                <a:lnTo>
                  <a:pt x="574392" y="6704"/>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73" name="Freeform 3"/>
          <p:cNvSpPr/>
          <p:nvPr/>
        </p:nvSpPr>
        <p:spPr>
          <a:xfrm>
            <a:off x="6129338" y="4675188"/>
            <a:ext cx="581025" cy="26987"/>
          </a:xfrm>
          <a:custGeom>
            <a:avLst/>
            <a:gdLst>
              <a:gd name="connsiteX0" fmla="*/ 6704 w 581096"/>
              <a:gd name="connsiteY0" fmla="*/ 6704 h 26816"/>
              <a:gd name="connsiteX1" fmla="*/ 574392 w 581096"/>
              <a:gd name="connsiteY1" fmla="*/ 6704 h 26816"/>
            </a:gdLst>
            <a:ahLst/>
            <a:cxnLst>
              <a:cxn ang="0">
                <a:pos x="connsiteX0" y="connsiteY0"/>
              </a:cxn>
              <a:cxn ang="1">
                <a:pos x="connsiteX1" y="connsiteY1"/>
              </a:cxn>
            </a:cxnLst>
            <a:rect l="l" t="t" r="r" b="b"/>
            <a:pathLst>
              <a:path w="581096" h="26816">
                <a:moveTo>
                  <a:pt x="6704" y="6704"/>
                </a:moveTo>
                <a:lnTo>
                  <a:pt x="574392" y="6704"/>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74" name="TextBox 1"/>
          <p:cNvSpPr txBox="1"/>
          <p:nvPr/>
        </p:nvSpPr>
        <p:spPr>
          <a:xfrm>
            <a:off x="4625975" y="4033838"/>
            <a:ext cx="2044700" cy="712787"/>
          </a:xfrm>
          <a:prstGeom prst="rect">
            <a:avLst/>
          </a:prstGeom>
          <a:noFill/>
        </p:spPr>
        <p:txBody>
          <a:bodyPr wrap="none" lIns="0" tIns="0" rIns="0">
            <a:spAutoFit/>
          </a:bodyPr>
          <a:lstStyle/>
          <a:p>
            <a:pPr fontAlgn="auto">
              <a:lnSpc>
                <a:spcPts val="5200"/>
              </a:lnSpc>
              <a:spcBef>
                <a:spcPts val="0"/>
              </a:spcBef>
              <a:spcAft>
                <a:spcPts val="0"/>
              </a:spcAft>
              <a:defRPr/>
            </a:pPr>
            <a:r>
              <a:rPr lang="en-US" altLang="zh-CN" sz="3268" dirty="0">
                <a:latin typeface="Symbol" pitchFamily="18" charset="0"/>
                <a:ea typeface="+mn-ea"/>
                <a:cs typeface="Symbol" pitchFamily="18" charset="0"/>
              </a:rPr>
              <a:t>[</a:t>
            </a:r>
            <a:r>
              <a:rPr lang="en-US" altLang="zh-CN" sz="2328" b="1" i="1" dirty="0">
                <a:latin typeface="Times New Roman" pitchFamily="18" charset="0"/>
                <a:ea typeface="+mn-ea"/>
                <a:cs typeface="Times New Roman" pitchFamily="18" charset="0"/>
              </a:rPr>
              <a:t>I</a:t>
            </a:r>
            <a:r>
              <a:rPr lang="en-US" altLang="zh-CN" sz="3268" dirty="0">
                <a:latin typeface="Symbol" pitchFamily="18" charset="0"/>
                <a:ea typeface="+mn-ea"/>
                <a:cs typeface="Symbol" pitchFamily="18" charset="0"/>
              </a:rPr>
              <a:t>]</a:t>
            </a:r>
            <a:r>
              <a:rPr lang="en-US" altLang="zh-CN" sz="2328" dirty="0">
                <a:latin typeface="Times New Roman" pitchFamily="18" charset="0"/>
                <a:ea typeface="+mn-ea"/>
                <a:cs typeface="Times New Roman" pitchFamily="18" charset="0"/>
              </a:rPr>
              <a:t>               </a:t>
            </a:r>
            <a:r>
              <a:rPr lang="en-US" altLang="zh-CN" sz="3268" dirty="0">
                <a:latin typeface="Symbol" pitchFamily="18" charset="0"/>
                <a:ea typeface="+mn-ea"/>
                <a:cs typeface="Symbol" pitchFamily="18" charset="0"/>
              </a:rPr>
              <a:t>[</a:t>
            </a:r>
            <a:r>
              <a:rPr lang="en-US" altLang="zh-CN" sz="2328" b="1" i="1" dirty="0">
                <a:latin typeface="Times New Roman" pitchFamily="18" charset="0"/>
                <a:ea typeface="+mn-ea"/>
                <a:cs typeface="Times New Roman" pitchFamily="18" charset="0"/>
              </a:rPr>
              <a:t>S</a:t>
            </a:r>
            <a:r>
              <a:rPr lang="en-US" altLang="zh-CN" sz="3268" dirty="0">
                <a:latin typeface="Symbol" pitchFamily="18" charset="0"/>
                <a:ea typeface="+mn-ea"/>
                <a:cs typeface="Symbol" pitchFamily="18" charset="0"/>
              </a:rPr>
              <a:t>]</a:t>
            </a:r>
          </a:p>
        </p:txBody>
      </p:sp>
      <p:sp>
        <p:nvSpPr>
          <p:cNvPr id="75" name="TextBox 1"/>
          <p:cNvSpPr txBox="1"/>
          <p:nvPr/>
        </p:nvSpPr>
        <p:spPr>
          <a:xfrm>
            <a:off x="4537075" y="4643438"/>
            <a:ext cx="2236788" cy="527050"/>
          </a:xfrm>
          <a:prstGeom prst="rect">
            <a:avLst/>
          </a:prstGeom>
          <a:noFill/>
        </p:spPr>
        <p:txBody>
          <a:bodyPr wrap="none" lIns="0" tIns="0" rIns="0">
            <a:spAutoFit/>
          </a:bodyPr>
          <a:lstStyle/>
          <a:p>
            <a:pPr fontAlgn="auto">
              <a:lnSpc>
                <a:spcPts val="4000"/>
              </a:lnSpc>
              <a:spcBef>
                <a:spcPts val="0"/>
              </a:spcBef>
              <a:spcAft>
                <a:spcPts val="0"/>
              </a:spcAft>
              <a:defRPr/>
            </a:pPr>
            <a:r>
              <a:rPr lang="en-US" altLang="zh-CN" sz="3268" dirty="0">
                <a:latin typeface="Symbol" pitchFamily="18" charset="0"/>
                <a:ea typeface="+mn-ea"/>
                <a:cs typeface="Symbol" pitchFamily="18" charset="0"/>
              </a:rPr>
              <a:t>[</a:t>
            </a:r>
            <a:r>
              <a:rPr lang="en-US" altLang="zh-CN" sz="2328" b="1" i="1" dirty="0">
                <a:latin typeface="Times New Roman" pitchFamily="18" charset="0"/>
                <a:ea typeface="+mn-ea"/>
                <a:cs typeface="Times New Roman" pitchFamily="18" charset="0"/>
              </a:rPr>
              <a:t>M</a:t>
            </a:r>
            <a:r>
              <a:rPr lang="en-US" altLang="zh-CN" sz="3268" dirty="0">
                <a:latin typeface="Times New Roman" pitchFamily="18" charset="0"/>
                <a:ea typeface="+mn-ea"/>
                <a:cs typeface="Times New Roman" pitchFamily="18" charset="0"/>
              </a:rPr>
              <a:t> </a:t>
            </a:r>
            <a:r>
              <a:rPr lang="en-US" altLang="zh-CN" sz="3268" dirty="0">
                <a:latin typeface="Symbol" pitchFamily="18" charset="0"/>
                <a:ea typeface="+mn-ea"/>
                <a:cs typeface="Symbol" pitchFamily="18" charset="0"/>
              </a:rPr>
              <a:t>]</a:t>
            </a:r>
            <a:r>
              <a:rPr lang="en-US" altLang="zh-CN" sz="3268" dirty="0">
                <a:latin typeface="Times New Roman" pitchFamily="18" charset="0"/>
                <a:ea typeface="+mn-ea"/>
                <a:cs typeface="Times New Roman" pitchFamily="18" charset="0"/>
              </a:rPr>
              <a:t>         </a:t>
            </a:r>
            <a:r>
              <a:rPr lang="en-US" altLang="zh-CN" sz="3268" dirty="0">
                <a:latin typeface="Symbol" pitchFamily="18" charset="0"/>
                <a:ea typeface="+mn-ea"/>
                <a:cs typeface="Symbol" pitchFamily="18" charset="0"/>
              </a:rPr>
              <a:t>[</a:t>
            </a:r>
            <a:r>
              <a:rPr lang="en-US" altLang="zh-CN" sz="2328" b="1" i="1" dirty="0">
                <a:latin typeface="Times New Roman" pitchFamily="18" charset="0"/>
                <a:ea typeface="+mn-ea"/>
                <a:cs typeface="Times New Roman" pitchFamily="18" charset="0"/>
              </a:rPr>
              <a:t>M</a:t>
            </a:r>
            <a:r>
              <a:rPr lang="en-US" altLang="zh-CN" sz="3268" dirty="0">
                <a:latin typeface="Times New Roman" pitchFamily="18" charset="0"/>
                <a:ea typeface="+mn-ea"/>
                <a:cs typeface="Times New Roman" pitchFamily="18" charset="0"/>
              </a:rPr>
              <a:t> </a:t>
            </a:r>
            <a:r>
              <a:rPr lang="en-US" altLang="zh-CN" sz="3268" dirty="0">
                <a:latin typeface="Symbol" pitchFamily="18" charset="0"/>
                <a:ea typeface="+mn-ea"/>
                <a:cs typeface="Symbol" pitchFamily="18" charset="0"/>
              </a:rPr>
              <a:t>]</a:t>
            </a:r>
          </a:p>
        </p:txBody>
      </p:sp>
      <p:sp>
        <p:nvSpPr>
          <p:cNvPr id="76" name="TextBox 1"/>
          <p:cNvSpPr txBox="1"/>
          <p:nvPr/>
        </p:nvSpPr>
        <p:spPr>
          <a:xfrm>
            <a:off x="5681663" y="4711700"/>
            <a:ext cx="369887" cy="200025"/>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2328" b="1" i="1" dirty="0">
                <a:solidFill>
                  <a:prstClr val="black"/>
                </a:solidFill>
                <a:latin typeface="Times New Roman" pitchFamily="18" charset="0"/>
                <a:ea typeface="宋体"/>
                <a:cs typeface="Times New Roman" pitchFamily="18" charset="0"/>
              </a:rPr>
              <a:t>C </a:t>
            </a:r>
            <a:r>
              <a:rPr lang="en-US" altLang="zh-CN" sz="1358" b="1" i="1" dirty="0">
                <a:latin typeface="Times New Roman" pitchFamily="18" charset="0"/>
                <a:ea typeface="+mn-ea"/>
                <a:cs typeface="Times New Roman" pitchFamily="18" charset="0"/>
              </a:rPr>
              <a:t>S</a:t>
            </a:r>
          </a:p>
        </p:txBody>
      </p:sp>
      <p:sp>
        <p:nvSpPr>
          <p:cNvPr id="77" name="矩形 76"/>
          <p:cNvSpPr/>
          <p:nvPr/>
        </p:nvSpPr>
        <p:spPr>
          <a:xfrm>
            <a:off x="5348288" y="4486275"/>
            <a:ext cx="347662" cy="450850"/>
          </a:xfrm>
          <a:prstGeom prst="rect">
            <a:avLst/>
          </a:prstGeom>
        </p:spPr>
        <p:txBody>
          <a:bodyPr wrap="none">
            <a:spAutoFit/>
          </a:bodyPr>
          <a:lstStyle/>
          <a:p>
            <a:pPr>
              <a:defRPr/>
            </a:pPr>
            <a:r>
              <a:rPr lang="en-US" altLang="zh-CN" sz="2328" dirty="0">
                <a:solidFill>
                  <a:prstClr val="black"/>
                </a:solidFill>
                <a:latin typeface="Symbol" pitchFamily="18" charset="0"/>
                <a:ea typeface="宋体"/>
                <a:cs typeface="Symbol" pitchFamily="18" charset="0"/>
              </a:rPr>
              <a:t>+</a:t>
            </a:r>
            <a:endParaRPr lang="zh-CN" altLang="en-US" dirty="0"/>
          </a:p>
        </p:txBody>
      </p:sp>
      <p:cxnSp>
        <p:nvCxnSpPr>
          <p:cNvPr id="110656" name="直接箭头连接符 110655"/>
          <p:cNvCxnSpPr/>
          <p:nvPr/>
        </p:nvCxnSpPr>
        <p:spPr>
          <a:xfrm flipH="1">
            <a:off x="3906838" y="1725613"/>
            <a:ext cx="866775" cy="126841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0661" name="直接箭头连接符 110660"/>
          <p:cNvCxnSpPr/>
          <p:nvPr/>
        </p:nvCxnSpPr>
        <p:spPr>
          <a:xfrm>
            <a:off x="5118100" y="1811338"/>
            <a:ext cx="0" cy="965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0663" name="直接箭头连接符 110662"/>
          <p:cNvCxnSpPr/>
          <p:nvPr/>
        </p:nvCxnSpPr>
        <p:spPr>
          <a:xfrm>
            <a:off x="5648325" y="1811338"/>
            <a:ext cx="639763" cy="11223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4" name="TextBox 83"/>
          <p:cNvSpPr txBox="1">
            <a:spLocks noRot="1" noChangeAspect="1" noMove="1" noResize="1" noEditPoints="1" noAdjustHandles="1" noChangeArrowheads="1" noChangeShapeType="1" noTextEdit="1"/>
          </p:cNvSpPr>
          <p:nvPr/>
        </p:nvSpPr>
        <p:spPr>
          <a:xfrm>
            <a:off x="6535976" y="1370954"/>
            <a:ext cx="4011676" cy="880497"/>
          </a:xfrm>
          <a:prstGeom prst="rect">
            <a:avLst/>
          </a:prstGeom>
          <a:blipFill rotWithShape="1">
            <a:blip r:embed="rId2"/>
            <a:stretch>
              <a:fillRect/>
            </a:stretch>
          </a:blipFill>
          <a:ln w="28575">
            <a:solidFill>
              <a:srgbClr val="FF0000"/>
            </a:solidFill>
          </a:ln>
        </p:spPr>
        <p:txBody>
          <a:bodyPr/>
          <a:lstStyle/>
          <a:p>
            <a:r>
              <a:rPr lang="zh-CN" altLang="en-US">
                <a:noFill/>
              </a:rPr>
              <a:t> </a:t>
            </a:r>
          </a:p>
        </p:txBody>
      </p:sp>
      <p:sp>
        <p:nvSpPr>
          <p:cNvPr id="110664" name="TextBox 110663"/>
          <p:cNvSpPr txBox="1">
            <a:spLocks noRot="1" noChangeAspect="1" noMove="1" noResize="1" noEditPoints="1" noAdjustHandles="1" noChangeArrowheads="1" noChangeShapeType="1" noTextEdit="1"/>
          </p:cNvSpPr>
          <p:nvPr/>
        </p:nvSpPr>
        <p:spPr>
          <a:xfrm>
            <a:off x="2218959" y="6228553"/>
            <a:ext cx="4827925" cy="885755"/>
          </a:xfrm>
          <a:prstGeom prst="rect">
            <a:avLst/>
          </a:prstGeom>
          <a:blipFill rotWithShape="1">
            <a:blip r:embed="rId3"/>
            <a:stretch>
              <a:fillRect/>
            </a:stretch>
          </a:blipFill>
        </p:spPr>
        <p:txBody>
          <a:bodyPr/>
          <a:lstStyle/>
          <a:p>
            <a:r>
              <a:rPr lang="zh-CN" alt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heel(1)">
                                      <p:cBhvr>
                                        <p:cTn id="7"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p:nvPr/>
        </p:nvSpPr>
        <p:spPr>
          <a:xfrm>
            <a:off x="1836738" y="2879725"/>
            <a:ext cx="431800" cy="28575"/>
          </a:xfrm>
          <a:custGeom>
            <a:avLst/>
            <a:gdLst>
              <a:gd name="connsiteX0" fmla="*/ 7086 w 431749"/>
              <a:gd name="connsiteY0" fmla="*/ 7086 h 28346"/>
              <a:gd name="connsiteX1" fmla="*/ 424662 w 431749"/>
              <a:gd name="connsiteY1" fmla="*/ 7086 h 28346"/>
            </a:gdLst>
            <a:ahLst/>
            <a:cxnLst>
              <a:cxn ang="0">
                <a:pos x="connsiteX0" y="connsiteY0"/>
              </a:cxn>
              <a:cxn ang="1">
                <a:pos x="connsiteX1" y="connsiteY1"/>
              </a:cxn>
            </a:cxnLst>
            <a:rect l="l" t="t" r="r" b="b"/>
            <a:pathLst>
              <a:path w="431749" h="28346">
                <a:moveTo>
                  <a:pt x="7086" y="7086"/>
                </a:moveTo>
                <a:lnTo>
                  <a:pt x="424662" y="7086"/>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Freeform 3"/>
          <p:cNvSpPr/>
          <p:nvPr/>
        </p:nvSpPr>
        <p:spPr>
          <a:xfrm>
            <a:off x="1808163" y="2830513"/>
            <a:ext cx="488950" cy="28575"/>
          </a:xfrm>
          <a:custGeom>
            <a:avLst/>
            <a:gdLst>
              <a:gd name="connsiteX0" fmla="*/ 7086 w 488137"/>
              <a:gd name="connsiteY0" fmla="*/ 7086 h 28346"/>
              <a:gd name="connsiteX1" fmla="*/ 481050 w 488137"/>
              <a:gd name="connsiteY1" fmla="*/ 7086 h 28346"/>
            </a:gdLst>
            <a:ahLst/>
            <a:cxnLst>
              <a:cxn ang="0">
                <a:pos x="connsiteX0" y="connsiteY0"/>
              </a:cxn>
              <a:cxn ang="1">
                <a:pos x="connsiteX1" y="connsiteY1"/>
              </a:cxn>
            </a:cxnLst>
            <a:rect l="l" t="t" r="r" b="b"/>
            <a:pathLst>
              <a:path w="488137" h="28346">
                <a:moveTo>
                  <a:pt x="7086" y="7086"/>
                </a:moveTo>
                <a:lnTo>
                  <a:pt x="481050" y="7086"/>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4" name="Freeform 3"/>
          <p:cNvSpPr/>
          <p:nvPr/>
        </p:nvSpPr>
        <p:spPr>
          <a:xfrm>
            <a:off x="2643188" y="2830513"/>
            <a:ext cx="517525" cy="28575"/>
          </a:xfrm>
          <a:custGeom>
            <a:avLst/>
            <a:gdLst>
              <a:gd name="connsiteX0" fmla="*/ 7086 w 517093"/>
              <a:gd name="connsiteY0" fmla="*/ 7086 h 28346"/>
              <a:gd name="connsiteX1" fmla="*/ 510006 w 517093"/>
              <a:gd name="connsiteY1" fmla="*/ 7086 h 28346"/>
            </a:gdLst>
            <a:ahLst/>
            <a:cxnLst>
              <a:cxn ang="0">
                <a:pos x="connsiteX0" y="connsiteY0"/>
              </a:cxn>
              <a:cxn ang="1">
                <a:pos x="connsiteX1" y="connsiteY1"/>
              </a:cxn>
            </a:cxnLst>
            <a:rect l="l" t="t" r="r" b="b"/>
            <a:pathLst>
              <a:path w="517093" h="28346">
                <a:moveTo>
                  <a:pt x="7086" y="7086"/>
                </a:moveTo>
                <a:lnTo>
                  <a:pt x="510006" y="7086"/>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5" name="Freeform 3"/>
          <p:cNvSpPr/>
          <p:nvPr/>
        </p:nvSpPr>
        <p:spPr>
          <a:xfrm>
            <a:off x="3332163" y="2830513"/>
            <a:ext cx="720725" cy="28575"/>
          </a:xfrm>
          <a:custGeom>
            <a:avLst/>
            <a:gdLst>
              <a:gd name="connsiteX0" fmla="*/ 7086 w 720547"/>
              <a:gd name="connsiteY0" fmla="*/ 7086 h 28346"/>
              <a:gd name="connsiteX1" fmla="*/ 713460 w 720547"/>
              <a:gd name="connsiteY1" fmla="*/ 7086 h 28346"/>
            </a:gdLst>
            <a:ahLst/>
            <a:cxnLst>
              <a:cxn ang="0">
                <a:pos x="connsiteX0" y="connsiteY0"/>
              </a:cxn>
              <a:cxn ang="1">
                <a:pos x="connsiteX1" y="connsiteY1"/>
              </a:cxn>
            </a:cxnLst>
            <a:rect l="l" t="t" r="r" b="b"/>
            <a:pathLst>
              <a:path w="720547" h="28346">
                <a:moveTo>
                  <a:pt x="7086" y="7086"/>
                </a:moveTo>
                <a:lnTo>
                  <a:pt x="713460" y="7086"/>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6" name="Freeform 3"/>
          <p:cNvSpPr/>
          <p:nvPr/>
        </p:nvSpPr>
        <p:spPr>
          <a:xfrm>
            <a:off x="5803900" y="2847975"/>
            <a:ext cx="458788" cy="30163"/>
          </a:xfrm>
          <a:custGeom>
            <a:avLst/>
            <a:gdLst>
              <a:gd name="connsiteX0" fmla="*/ 7486 w 458444"/>
              <a:gd name="connsiteY0" fmla="*/ 7486 h 29946"/>
              <a:gd name="connsiteX1" fmla="*/ 450958 w 458444"/>
              <a:gd name="connsiteY1" fmla="*/ 7486 h 29946"/>
            </a:gdLst>
            <a:ahLst/>
            <a:cxnLst>
              <a:cxn ang="0">
                <a:pos x="connsiteX0" y="connsiteY0"/>
              </a:cxn>
              <a:cxn ang="1">
                <a:pos x="connsiteX1" y="connsiteY1"/>
              </a:cxn>
            </a:cxnLst>
            <a:rect l="l" t="t" r="r" b="b"/>
            <a:pathLst>
              <a:path w="458444" h="29946">
                <a:moveTo>
                  <a:pt x="7486" y="7486"/>
                </a:moveTo>
                <a:lnTo>
                  <a:pt x="450958" y="7486"/>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7" name="Freeform 3"/>
          <p:cNvSpPr/>
          <p:nvPr/>
        </p:nvSpPr>
        <p:spPr>
          <a:xfrm>
            <a:off x="5775325" y="2797175"/>
            <a:ext cx="517525" cy="30163"/>
          </a:xfrm>
          <a:custGeom>
            <a:avLst/>
            <a:gdLst>
              <a:gd name="connsiteX0" fmla="*/ 7486 w 518642"/>
              <a:gd name="connsiteY0" fmla="*/ 7486 h 29946"/>
              <a:gd name="connsiteX1" fmla="*/ 511156 w 518642"/>
              <a:gd name="connsiteY1" fmla="*/ 7486 h 29946"/>
            </a:gdLst>
            <a:ahLst/>
            <a:cxnLst>
              <a:cxn ang="0">
                <a:pos x="connsiteX0" y="connsiteY0"/>
              </a:cxn>
              <a:cxn ang="1">
                <a:pos x="connsiteX1" y="connsiteY1"/>
              </a:cxn>
            </a:cxnLst>
            <a:rect l="l" t="t" r="r" b="b"/>
            <a:pathLst>
              <a:path w="518642" h="29946">
                <a:moveTo>
                  <a:pt x="7486" y="7486"/>
                </a:moveTo>
                <a:lnTo>
                  <a:pt x="511156" y="7486"/>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8" name="Freeform 3"/>
          <p:cNvSpPr/>
          <p:nvPr/>
        </p:nvSpPr>
        <p:spPr>
          <a:xfrm>
            <a:off x="6691313" y="2847975"/>
            <a:ext cx="665162" cy="30163"/>
          </a:xfrm>
          <a:custGeom>
            <a:avLst/>
            <a:gdLst>
              <a:gd name="connsiteX0" fmla="*/ 7486 w 664959"/>
              <a:gd name="connsiteY0" fmla="*/ 7486 h 29946"/>
              <a:gd name="connsiteX1" fmla="*/ 657472 w 664959"/>
              <a:gd name="connsiteY1" fmla="*/ 7486 h 29946"/>
            </a:gdLst>
            <a:ahLst/>
            <a:cxnLst>
              <a:cxn ang="0">
                <a:pos x="connsiteX0" y="connsiteY0"/>
              </a:cxn>
              <a:cxn ang="1">
                <a:pos x="connsiteX1" y="connsiteY1"/>
              </a:cxn>
            </a:cxnLst>
            <a:rect l="l" t="t" r="r" b="b"/>
            <a:pathLst>
              <a:path w="664959" h="29946">
                <a:moveTo>
                  <a:pt x="7486" y="7486"/>
                </a:moveTo>
                <a:lnTo>
                  <a:pt x="657472" y="7486"/>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9" name="Freeform 3"/>
          <p:cNvSpPr/>
          <p:nvPr/>
        </p:nvSpPr>
        <p:spPr>
          <a:xfrm>
            <a:off x="6661150" y="2797175"/>
            <a:ext cx="881063" cy="30163"/>
          </a:xfrm>
          <a:custGeom>
            <a:avLst/>
            <a:gdLst>
              <a:gd name="connsiteX0" fmla="*/ 7486 w 881380"/>
              <a:gd name="connsiteY0" fmla="*/ 7486 h 29946"/>
              <a:gd name="connsiteX1" fmla="*/ 873893 w 881380"/>
              <a:gd name="connsiteY1" fmla="*/ 7486 h 29946"/>
            </a:gdLst>
            <a:ahLst/>
            <a:cxnLst>
              <a:cxn ang="0">
                <a:pos x="connsiteX0" y="connsiteY0"/>
              </a:cxn>
              <a:cxn ang="1">
                <a:pos x="connsiteX1" y="connsiteY1"/>
              </a:cxn>
            </a:cxnLst>
            <a:rect l="l" t="t" r="r" b="b"/>
            <a:pathLst>
              <a:path w="881380" h="29946">
                <a:moveTo>
                  <a:pt x="7486" y="7486"/>
                </a:moveTo>
                <a:lnTo>
                  <a:pt x="873893" y="7486"/>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1" name="TextBox 1"/>
          <p:cNvSpPr txBox="1"/>
          <p:nvPr/>
        </p:nvSpPr>
        <p:spPr>
          <a:xfrm>
            <a:off x="2727325" y="2759075"/>
            <a:ext cx="1271588" cy="600075"/>
          </a:xfrm>
          <a:prstGeom prst="rect">
            <a:avLst/>
          </a:prstGeom>
          <a:noFill/>
          <a:ln>
            <a:noFill/>
          </a:ln>
        </p:spPr>
        <p:txBody>
          <a:bodyPr wrap="none" lIns="0" tIns="0" rIns="0">
            <a:spAutoFit/>
          </a:bodyPr>
          <a:lstStyle/>
          <a:p>
            <a:pPr fontAlgn="auto">
              <a:lnSpc>
                <a:spcPts val="4600"/>
              </a:lnSpc>
              <a:spcBef>
                <a:spcPts val="0"/>
              </a:spcBef>
              <a:spcAft>
                <a:spcPts val="0"/>
              </a:spcAft>
              <a:defRPr/>
            </a:pPr>
            <a:r>
              <a:rPr lang="en-US" altLang="zh-CN" sz="2695" b="1" i="1" dirty="0">
                <a:latin typeface="Times New Roman" pitchFamily="18" charset="0"/>
                <a:ea typeface="+mn-ea"/>
                <a:cs typeface="Times New Roman" pitchFamily="18" charset="0"/>
              </a:rPr>
              <a:t>k</a:t>
            </a:r>
            <a:r>
              <a:rPr lang="en-US" altLang="zh-CN" sz="1572" b="1" i="1" dirty="0">
                <a:latin typeface="Times New Roman" pitchFamily="18" charset="0"/>
                <a:ea typeface="+mn-ea"/>
                <a:cs typeface="Times New Roman" pitchFamily="18" charset="0"/>
              </a:rPr>
              <a:t>p</a:t>
            </a:r>
            <a:r>
              <a:rPr lang="en-US" altLang="zh-CN" sz="3783" dirty="0">
                <a:latin typeface="Times New Roman" pitchFamily="18" charset="0"/>
                <a:ea typeface="+mn-ea"/>
                <a:cs typeface="Times New Roman" pitchFamily="18" charset="0"/>
              </a:rPr>
              <a:t>   </a:t>
            </a:r>
            <a:r>
              <a:rPr lang="en-US" altLang="zh-CN" sz="3783" dirty="0">
                <a:latin typeface="Symbol" pitchFamily="18" charset="0"/>
                <a:ea typeface="+mn-ea"/>
                <a:cs typeface="Symbol" pitchFamily="18" charset="0"/>
              </a:rPr>
              <a:t>[</a:t>
            </a:r>
            <a:r>
              <a:rPr lang="en-US" altLang="zh-CN" sz="2695" b="1" i="1" dirty="0">
                <a:latin typeface="Times New Roman" pitchFamily="18" charset="0"/>
                <a:ea typeface="+mn-ea"/>
                <a:cs typeface="Times New Roman" pitchFamily="18" charset="0"/>
              </a:rPr>
              <a:t>M</a:t>
            </a:r>
            <a:r>
              <a:rPr lang="en-US" altLang="zh-CN" sz="3783" dirty="0">
                <a:latin typeface="Symbol" pitchFamily="18" charset="0"/>
                <a:ea typeface="+mn-ea"/>
                <a:cs typeface="Symbol" pitchFamily="18" charset="0"/>
              </a:rPr>
              <a:t>]</a:t>
            </a:r>
          </a:p>
        </p:txBody>
      </p:sp>
      <p:sp>
        <p:nvSpPr>
          <p:cNvPr id="110603" name="TextBox 1"/>
          <p:cNvSpPr txBox="1">
            <a:spLocks noChangeArrowheads="1"/>
          </p:cNvSpPr>
          <p:nvPr/>
        </p:nvSpPr>
        <p:spPr bwMode="auto">
          <a:xfrm>
            <a:off x="1003300" y="808038"/>
            <a:ext cx="816927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4445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4445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4445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4445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4445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4445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4445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4445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4445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2800" b="1">
                <a:latin typeface="Times New Roman" panose="02020603050405020304" pitchFamily="18" charset="0"/>
                <a:cs typeface="Times New Roman" panose="02020603050405020304" pitchFamily="18" charset="0"/>
              </a:rPr>
              <a:t>3.9.2</a:t>
            </a:r>
            <a:r>
              <a:rPr lang="en-US" altLang="zh-CN" sz="2800">
                <a:latin typeface="Times New Roman" panose="02020603050405020304" pitchFamily="18" charset="0"/>
                <a:cs typeface="Times New Roman" panose="02020603050405020304" pitchFamily="18" charset="0"/>
              </a:rPr>
              <a:t> </a:t>
            </a:r>
            <a:r>
              <a:rPr lang="en-US" altLang="zh-CN" sz="2800">
                <a:latin typeface="楷体_GB2312"/>
                <a:ea typeface="楷体_GB2312"/>
                <a:cs typeface="楷体_GB2312"/>
              </a:rPr>
              <a:t>向单体的转移（</a:t>
            </a:r>
            <a:r>
              <a:rPr lang="en-US" altLang="zh-CN" sz="2800" b="1">
                <a:latin typeface="Times New Roman" panose="02020603050405020304" pitchFamily="18" charset="0"/>
                <a:cs typeface="Times New Roman" panose="02020603050405020304" pitchFamily="18" charset="0"/>
              </a:rPr>
              <a:t>Transfer</a:t>
            </a:r>
            <a:r>
              <a:rPr lang="en-US" altLang="zh-CN" sz="28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to</a:t>
            </a:r>
            <a:r>
              <a:rPr lang="en-US" altLang="zh-CN" sz="28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Monomer</a:t>
            </a:r>
            <a:r>
              <a:rPr lang="en-US" altLang="zh-CN" sz="2800">
                <a:latin typeface="楷体_GB2312"/>
                <a:ea typeface="楷体_GB2312"/>
                <a:cs typeface="楷体_GB2312"/>
              </a:rPr>
              <a:t>）：</a:t>
            </a:r>
          </a:p>
          <a:p>
            <a:pPr eaLnBrk="1" hangingPunct="1">
              <a:lnSpc>
                <a:spcPts val="1000"/>
              </a:lnSpc>
            </a:pPr>
            <a:endParaRPr lang="en-US" altLang="zh-CN"/>
          </a:p>
          <a:p>
            <a:pPr eaLnBrk="1" hangingPunct="1">
              <a:lnSpc>
                <a:spcPts val="1000"/>
              </a:lnSpc>
            </a:pPr>
            <a:endParaRPr lang="en-US" altLang="zh-CN"/>
          </a:p>
          <a:p>
            <a:pPr eaLnBrk="1" hangingPunct="1">
              <a:lnSpc>
                <a:spcPts val="1000"/>
              </a:lnSpc>
            </a:pPr>
            <a:endParaRPr lang="en-US" altLang="zh-CN"/>
          </a:p>
          <a:p>
            <a:pPr eaLnBrk="1" hangingPunct="1">
              <a:lnSpc>
                <a:spcPts val="3700"/>
              </a:lnSpc>
            </a:pPr>
            <a:r>
              <a:rPr lang="en-US" altLang="zh-CN"/>
              <a:t>	</a:t>
            </a:r>
            <a:r>
              <a:rPr lang="en-US" altLang="zh-CN" sz="2800">
                <a:latin typeface="楷体_GB2312"/>
                <a:ea typeface="楷体_GB2312"/>
                <a:cs typeface="楷体_GB2312"/>
              </a:rPr>
              <a:t>如：</a:t>
            </a:r>
            <a:r>
              <a:rPr lang="en-US" altLang="zh-CN" sz="2800" b="1">
                <a:latin typeface="Times New Roman" panose="02020603050405020304" pitchFamily="18" charset="0"/>
                <a:cs typeface="Times New Roman" panose="02020603050405020304" pitchFamily="18" charset="0"/>
              </a:rPr>
              <a:t>AIBN</a:t>
            </a:r>
            <a:r>
              <a:rPr lang="en-US" altLang="zh-CN" sz="2800">
                <a:latin typeface="楷体_GB2312"/>
                <a:ea typeface="楷体_GB2312"/>
                <a:cs typeface="楷体_GB2312"/>
              </a:rPr>
              <a:t>作引发剂进行本体聚合（无诱导分解）</a:t>
            </a:r>
          </a:p>
        </p:txBody>
      </p:sp>
      <p:sp>
        <p:nvSpPr>
          <p:cNvPr id="110604" name="TextBox 1"/>
          <p:cNvSpPr txBox="1">
            <a:spLocks noChangeArrowheads="1"/>
          </p:cNvSpPr>
          <p:nvPr/>
        </p:nvSpPr>
        <p:spPr bwMode="auto">
          <a:xfrm>
            <a:off x="1117600" y="4076700"/>
            <a:ext cx="8707438"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800100" algn="l"/>
                <a:tab pos="80772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800100" algn="l"/>
                <a:tab pos="80772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800100" algn="l"/>
                <a:tab pos="80772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800100" algn="l"/>
                <a:tab pos="80772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800100" algn="l"/>
                <a:tab pos="80772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800100" algn="l"/>
                <a:tab pos="80772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800100" algn="l"/>
                <a:tab pos="80772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800100" algn="l"/>
                <a:tab pos="80772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800100" algn="l"/>
                <a:tab pos="80772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dirty="0"/>
              <a:t>	</a:t>
            </a:r>
            <a:r>
              <a:rPr lang="en-US" altLang="zh-CN" sz="2800" dirty="0" err="1">
                <a:latin typeface="楷体_GB2312"/>
                <a:ea typeface="楷体_GB2312"/>
                <a:cs typeface="楷体_GB2312"/>
              </a:rPr>
              <a:t>向单体链转移能力与单体结构、温度等因素有关</a:t>
            </a:r>
            <a:r>
              <a:rPr lang="en-US" altLang="zh-CN" sz="2800" dirty="0">
                <a:latin typeface="楷体_GB2312"/>
                <a:ea typeface="楷体_GB2312"/>
                <a:cs typeface="楷体_GB2312"/>
              </a:rPr>
              <a:t>。</a:t>
            </a:r>
          </a:p>
          <a:p>
            <a:pPr eaLnBrk="1" hangingPunct="1">
              <a:lnSpc>
                <a:spcPts val="1000"/>
              </a:lnSpc>
            </a:pPr>
            <a:endParaRPr lang="en-US" altLang="zh-CN" dirty="0"/>
          </a:p>
          <a:p>
            <a:pPr eaLnBrk="1" hangingPunct="1">
              <a:lnSpc>
                <a:spcPts val="3600"/>
              </a:lnSpc>
            </a:pPr>
            <a:r>
              <a:rPr lang="en-US" altLang="zh-CN" sz="2800" dirty="0" err="1">
                <a:latin typeface="楷体_GB2312"/>
                <a:ea typeface="楷体_GB2312"/>
                <a:cs typeface="楷体_GB2312"/>
              </a:rPr>
              <a:t>叔氢原子、氯原子等容易被自由基所夺取而发生链转移</a:t>
            </a:r>
            <a:endParaRPr lang="en-US" altLang="zh-CN" sz="2800" dirty="0">
              <a:latin typeface="楷体_GB2312"/>
              <a:ea typeface="楷体_GB2312"/>
              <a:cs typeface="楷体_GB2312"/>
            </a:endParaRPr>
          </a:p>
          <a:p>
            <a:pPr eaLnBrk="1" hangingPunct="1">
              <a:lnSpc>
                <a:spcPts val="1000"/>
              </a:lnSpc>
            </a:pPr>
            <a:endParaRPr lang="en-US" altLang="zh-CN" dirty="0"/>
          </a:p>
          <a:p>
            <a:pPr eaLnBrk="1" hangingPunct="1">
              <a:lnSpc>
                <a:spcPts val="3300"/>
              </a:lnSpc>
            </a:pPr>
            <a:r>
              <a:rPr lang="en-US" altLang="zh-CN" sz="2800" dirty="0" err="1">
                <a:latin typeface="楷体_GB2312"/>
                <a:ea typeface="楷体_GB2312"/>
                <a:cs typeface="楷体_GB2312"/>
              </a:rPr>
              <a:t>反应</a:t>
            </a:r>
            <a:r>
              <a:rPr lang="en-US" altLang="zh-CN" sz="2800" dirty="0">
                <a:latin typeface="楷体_GB2312"/>
                <a:ea typeface="楷体_GB2312"/>
                <a:cs typeface="楷体_GB2312"/>
              </a:rPr>
              <a:t>。</a:t>
            </a:r>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2200"/>
              </a:lnSpc>
            </a:pPr>
            <a:r>
              <a:rPr lang="en-US" altLang="zh-CN" dirty="0"/>
              <a:t>		</a:t>
            </a:r>
            <a:endParaRPr lang="en-US" altLang="zh-CN" sz="1200" dirty="0">
              <a:latin typeface="Times New Roman" panose="02020603050405020304" pitchFamily="18" charset="0"/>
              <a:cs typeface="Times New Roman" panose="02020603050405020304" pitchFamily="18" charset="0"/>
            </a:endParaRPr>
          </a:p>
        </p:txBody>
      </p:sp>
      <p:sp>
        <p:nvSpPr>
          <p:cNvPr id="24" name="TextBox 1"/>
          <p:cNvSpPr txBox="1"/>
          <p:nvPr/>
        </p:nvSpPr>
        <p:spPr>
          <a:xfrm>
            <a:off x="4111625" y="2578100"/>
            <a:ext cx="600075" cy="481013"/>
          </a:xfrm>
          <a:prstGeom prst="rect">
            <a:avLst/>
          </a:prstGeom>
          <a:noFill/>
          <a:ln>
            <a:noFill/>
          </a:ln>
        </p:spPr>
        <p:txBody>
          <a:bodyPr wrap="none" lIns="0" tIns="0" rIns="0">
            <a:spAutoFit/>
          </a:bodyPr>
          <a:lstStyle/>
          <a:p>
            <a:pPr fontAlgn="auto">
              <a:lnSpc>
                <a:spcPts val="3700"/>
              </a:lnSpc>
              <a:spcBef>
                <a:spcPts val="0"/>
              </a:spcBef>
              <a:spcAft>
                <a:spcPts val="0"/>
              </a:spcAft>
              <a:defRPr/>
            </a:pPr>
            <a:r>
              <a:rPr lang="en-US" altLang="zh-CN" sz="2695" dirty="0">
                <a:latin typeface="Symbol" pitchFamily="18" charset="0"/>
                <a:ea typeface="+mn-ea"/>
                <a:cs typeface="Symbol" pitchFamily="18" charset="0"/>
              </a:rPr>
              <a:t>+</a:t>
            </a:r>
            <a:r>
              <a:rPr lang="en-US" altLang="zh-CN" sz="2695" b="1" i="1" dirty="0">
                <a:latin typeface="Times New Roman" pitchFamily="18" charset="0"/>
                <a:ea typeface="+mn-ea"/>
                <a:cs typeface="Times New Roman" pitchFamily="18" charset="0"/>
              </a:rPr>
              <a:t>C</a:t>
            </a:r>
            <a:r>
              <a:rPr lang="en-US" altLang="zh-CN" sz="1572" b="1" i="1" dirty="0">
                <a:latin typeface="Times New Roman" pitchFamily="18" charset="0"/>
                <a:ea typeface="+mn-ea"/>
                <a:cs typeface="Times New Roman" pitchFamily="18" charset="0"/>
              </a:rPr>
              <a:t>M</a:t>
            </a:r>
          </a:p>
        </p:txBody>
      </p:sp>
      <p:sp>
        <p:nvSpPr>
          <p:cNvPr id="25" name="TextBox 1"/>
          <p:cNvSpPr txBox="1"/>
          <p:nvPr/>
        </p:nvSpPr>
        <p:spPr>
          <a:xfrm>
            <a:off x="2371725" y="2578100"/>
            <a:ext cx="188913" cy="457200"/>
          </a:xfrm>
          <a:prstGeom prst="rect">
            <a:avLst/>
          </a:prstGeom>
          <a:noFill/>
          <a:ln>
            <a:noFill/>
          </a:ln>
        </p:spPr>
        <p:txBody>
          <a:bodyPr wrap="none" lIns="0" tIns="0" rIns="0">
            <a:spAutoFit/>
          </a:bodyPr>
          <a:lstStyle/>
          <a:p>
            <a:pPr fontAlgn="auto">
              <a:lnSpc>
                <a:spcPts val="3200"/>
              </a:lnSpc>
              <a:spcBef>
                <a:spcPts val="0"/>
              </a:spcBef>
              <a:spcAft>
                <a:spcPts val="0"/>
              </a:spcAft>
              <a:defRPr/>
            </a:pPr>
            <a:r>
              <a:rPr lang="en-US" altLang="zh-CN" sz="2695" dirty="0">
                <a:latin typeface="Symbol" pitchFamily="18" charset="0"/>
                <a:ea typeface="+mn-ea"/>
                <a:cs typeface="Symbol" pitchFamily="18" charset="0"/>
              </a:rPr>
              <a:t>=</a:t>
            </a:r>
          </a:p>
        </p:txBody>
      </p:sp>
      <p:sp>
        <p:nvSpPr>
          <p:cNvPr id="26" name="TextBox 1"/>
          <p:cNvSpPr txBox="1"/>
          <p:nvPr/>
        </p:nvSpPr>
        <p:spPr>
          <a:xfrm>
            <a:off x="2930525" y="2903538"/>
            <a:ext cx="1146175" cy="225425"/>
          </a:xfrm>
          <a:prstGeom prst="rect">
            <a:avLst/>
          </a:prstGeom>
          <a:noFill/>
          <a:ln>
            <a:noFill/>
          </a:ln>
        </p:spPr>
        <p:txBody>
          <a:bodyPr wrap="none" lIns="0" tIns="0" rIns="0">
            <a:spAutoFit/>
          </a:bodyPr>
          <a:lstStyle/>
          <a:p>
            <a:pPr fontAlgn="auto">
              <a:lnSpc>
                <a:spcPts val="1400"/>
              </a:lnSpc>
              <a:spcBef>
                <a:spcPts val="0"/>
              </a:spcBef>
              <a:spcAft>
                <a:spcPts val="0"/>
              </a:spcAft>
              <a:defRPr/>
            </a:pPr>
            <a:r>
              <a:rPr lang="en-US" altLang="zh-CN" sz="1572" b="1" dirty="0">
                <a:latin typeface="Times New Roman" pitchFamily="18" charset="0"/>
                <a:ea typeface="+mn-ea"/>
                <a:cs typeface="Times New Roman" pitchFamily="18" charset="0"/>
              </a:rPr>
              <a:t>2</a:t>
            </a:r>
            <a:r>
              <a:rPr lang="en-US" altLang="zh-CN" sz="1572" dirty="0">
                <a:latin typeface="Times New Roman" pitchFamily="18" charset="0"/>
                <a:ea typeface="+mn-ea"/>
                <a:cs typeface="Times New Roman" pitchFamily="18" charset="0"/>
              </a:rPr>
              <a:t>                   </a:t>
            </a:r>
            <a:r>
              <a:rPr lang="en-US" altLang="zh-CN" sz="1572" b="1" dirty="0">
                <a:latin typeface="Times New Roman" pitchFamily="18" charset="0"/>
                <a:ea typeface="+mn-ea"/>
                <a:cs typeface="Times New Roman" pitchFamily="18" charset="0"/>
              </a:rPr>
              <a:t>2</a:t>
            </a:r>
          </a:p>
        </p:txBody>
      </p:sp>
      <p:sp>
        <p:nvSpPr>
          <p:cNvPr id="27" name="TextBox 1"/>
          <p:cNvSpPr txBox="1"/>
          <p:nvPr/>
        </p:nvSpPr>
        <p:spPr>
          <a:xfrm>
            <a:off x="2643188" y="2378075"/>
            <a:ext cx="1254125" cy="444500"/>
          </a:xfrm>
          <a:prstGeom prst="rect">
            <a:avLst/>
          </a:prstGeom>
          <a:noFill/>
          <a:ln>
            <a:noFill/>
          </a:ln>
        </p:spPr>
        <p:txBody>
          <a:bodyPr wrap="none" lIns="0" tIns="0" rIns="0">
            <a:spAutoFit/>
          </a:bodyPr>
          <a:lstStyle/>
          <a:p>
            <a:pPr fontAlgn="auto">
              <a:lnSpc>
                <a:spcPts val="3100"/>
              </a:lnSpc>
              <a:spcBef>
                <a:spcPts val="0"/>
              </a:spcBef>
              <a:spcAft>
                <a:spcPts val="0"/>
              </a:spcAft>
              <a:defRPr/>
            </a:pPr>
            <a:r>
              <a:rPr lang="en-US" altLang="zh-CN" sz="2695" b="1" dirty="0">
                <a:latin typeface="Times New Roman" pitchFamily="18" charset="0"/>
                <a:ea typeface="+mn-ea"/>
                <a:cs typeface="Times New Roman" pitchFamily="18" charset="0"/>
              </a:rPr>
              <a:t>2</a:t>
            </a:r>
            <a:r>
              <a:rPr lang="en-US" altLang="zh-CN" sz="2695" b="1" i="1" dirty="0">
                <a:latin typeface="Times New Roman" pitchFamily="18" charset="0"/>
                <a:ea typeface="+mn-ea"/>
                <a:cs typeface="Times New Roman" pitchFamily="18" charset="0"/>
              </a:rPr>
              <a:t>k</a:t>
            </a:r>
            <a:r>
              <a:rPr lang="en-US" altLang="zh-CN" sz="1572" b="1" i="1" dirty="0">
                <a:latin typeface="Times New Roman" pitchFamily="18" charset="0"/>
                <a:ea typeface="+mn-ea"/>
                <a:cs typeface="Times New Roman" pitchFamily="18" charset="0"/>
              </a:rPr>
              <a:t>t</a:t>
            </a:r>
            <a:r>
              <a:rPr lang="en-US" altLang="zh-CN" sz="2695" dirty="0">
                <a:latin typeface="Times New Roman" pitchFamily="18" charset="0"/>
                <a:ea typeface="+mn-ea"/>
                <a:cs typeface="Times New Roman" pitchFamily="18" charset="0"/>
              </a:rPr>
              <a:t>      </a:t>
            </a:r>
            <a:r>
              <a:rPr lang="en-US" altLang="zh-CN" sz="2695" b="1" i="1" dirty="0">
                <a:latin typeface="Times New Roman" pitchFamily="18" charset="0"/>
                <a:ea typeface="+mn-ea"/>
                <a:cs typeface="Times New Roman" pitchFamily="18" charset="0"/>
              </a:rPr>
              <a:t>R</a:t>
            </a:r>
            <a:r>
              <a:rPr lang="en-US" altLang="zh-CN" sz="1572" b="1" i="1" dirty="0">
                <a:latin typeface="Times New Roman" pitchFamily="18" charset="0"/>
                <a:ea typeface="+mn-ea"/>
                <a:cs typeface="Times New Roman" pitchFamily="18" charset="0"/>
              </a:rPr>
              <a:t>p</a:t>
            </a:r>
          </a:p>
        </p:txBody>
      </p:sp>
      <p:sp>
        <p:nvSpPr>
          <p:cNvPr id="28" name="TextBox 1"/>
          <p:cNvSpPr txBox="1"/>
          <p:nvPr/>
        </p:nvSpPr>
        <p:spPr>
          <a:xfrm>
            <a:off x="1863725" y="2463800"/>
            <a:ext cx="342900" cy="917575"/>
          </a:xfrm>
          <a:prstGeom prst="rect">
            <a:avLst/>
          </a:prstGeom>
          <a:noFill/>
          <a:ln>
            <a:noFill/>
          </a:ln>
        </p:spPr>
        <p:txBody>
          <a:bodyPr wrap="none" lIns="0" tIns="0" rIns="0">
            <a:spAutoFit/>
          </a:bodyPr>
          <a:lstStyle/>
          <a:p>
            <a:pPr fontAlgn="auto">
              <a:lnSpc>
                <a:spcPts val="2400"/>
              </a:lnSpc>
              <a:spcBef>
                <a:spcPts val="0"/>
              </a:spcBef>
              <a:spcAft>
                <a:spcPts val="0"/>
              </a:spcAft>
              <a:tabLst>
                <a:tab pos="101600" algn="l"/>
              </a:tabLst>
              <a:defRPr/>
            </a:pPr>
            <a:r>
              <a:rPr lang="en-US" altLang="zh-CN" dirty="0">
                <a:latin typeface="+mn-lt"/>
                <a:ea typeface="+mn-ea"/>
              </a:rPr>
              <a:t>	</a:t>
            </a:r>
            <a:r>
              <a:rPr lang="en-US" altLang="zh-CN" sz="2695" b="1" dirty="0">
                <a:latin typeface="Times New Roman" pitchFamily="18" charset="0"/>
                <a:ea typeface="+mn-ea"/>
                <a:cs typeface="Times New Roman" pitchFamily="18" charset="0"/>
              </a:rPr>
              <a:t>1</a:t>
            </a:r>
          </a:p>
          <a:p>
            <a:pPr fontAlgn="auto">
              <a:lnSpc>
                <a:spcPts val="1000"/>
              </a:lnSpc>
              <a:spcBef>
                <a:spcPts val="0"/>
              </a:spcBef>
              <a:spcAft>
                <a:spcPts val="0"/>
              </a:spcAft>
              <a:defRPr/>
            </a:pPr>
            <a:endParaRPr lang="en-US" altLang="zh-CN" dirty="0">
              <a:latin typeface="+mn-lt"/>
              <a:ea typeface="+mn-ea"/>
            </a:endParaRPr>
          </a:p>
          <a:p>
            <a:pPr fontAlgn="auto">
              <a:lnSpc>
                <a:spcPts val="3400"/>
              </a:lnSpc>
              <a:spcBef>
                <a:spcPts val="0"/>
              </a:spcBef>
              <a:spcAft>
                <a:spcPts val="0"/>
              </a:spcAft>
              <a:tabLst>
                <a:tab pos="101600" algn="l"/>
              </a:tabLst>
              <a:defRPr/>
            </a:pPr>
            <a:r>
              <a:rPr lang="en-US" altLang="zh-CN" sz="2695" b="1" i="1" dirty="0">
                <a:latin typeface="Times New Roman" pitchFamily="18" charset="0"/>
                <a:ea typeface="+mn-ea"/>
                <a:cs typeface="Times New Roman" pitchFamily="18" charset="0"/>
              </a:rPr>
              <a:t>X</a:t>
            </a:r>
            <a:r>
              <a:rPr lang="en-US" altLang="zh-CN" sz="1572" b="1" i="1" dirty="0">
                <a:latin typeface="Times New Roman" pitchFamily="18" charset="0"/>
                <a:ea typeface="+mn-ea"/>
                <a:cs typeface="Times New Roman" pitchFamily="18" charset="0"/>
              </a:rPr>
              <a:t>n</a:t>
            </a:r>
          </a:p>
        </p:txBody>
      </p:sp>
      <p:sp>
        <p:nvSpPr>
          <p:cNvPr id="29" name="TextBox 1"/>
          <p:cNvSpPr txBox="1"/>
          <p:nvPr/>
        </p:nvSpPr>
        <p:spPr>
          <a:xfrm>
            <a:off x="7604125" y="2527300"/>
            <a:ext cx="630238" cy="504825"/>
          </a:xfrm>
          <a:prstGeom prst="rect">
            <a:avLst/>
          </a:prstGeom>
          <a:noFill/>
          <a:ln>
            <a:noFill/>
          </a:ln>
        </p:spPr>
        <p:txBody>
          <a:bodyPr wrap="none" lIns="0" tIns="0" rIns="0">
            <a:spAutoFit/>
          </a:bodyPr>
          <a:lstStyle/>
          <a:p>
            <a:pPr fontAlgn="auto">
              <a:lnSpc>
                <a:spcPts val="3900"/>
              </a:lnSpc>
              <a:spcBef>
                <a:spcPts val="0"/>
              </a:spcBef>
              <a:spcAft>
                <a:spcPts val="0"/>
              </a:spcAft>
              <a:defRPr/>
            </a:pPr>
            <a:r>
              <a:rPr lang="en-US" altLang="zh-CN" sz="2832" dirty="0">
                <a:latin typeface="Symbol" pitchFamily="18" charset="0"/>
                <a:ea typeface="+mn-ea"/>
                <a:cs typeface="Symbol" pitchFamily="18" charset="0"/>
              </a:rPr>
              <a:t>+</a:t>
            </a:r>
            <a:r>
              <a:rPr lang="en-US" altLang="zh-CN" sz="2832" b="1" i="1" dirty="0">
                <a:latin typeface="Times New Roman" pitchFamily="18" charset="0"/>
                <a:ea typeface="+mn-ea"/>
                <a:cs typeface="Times New Roman" pitchFamily="18" charset="0"/>
              </a:rPr>
              <a:t>C</a:t>
            </a:r>
            <a:r>
              <a:rPr lang="en-US" altLang="zh-CN" sz="1652" b="1" i="1" dirty="0">
                <a:latin typeface="Times New Roman" pitchFamily="18" charset="0"/>
                <a:ea typeface="+mn-ea"/>
                <a:cs typeface="Times New Roman" pitchFamily="18" charset="0"/>
              </a:rPr>
              <a:t>M</a:t>
            </a:r>
          </a:p>
        </p:txBody>
      </p:sp>
      <p:sp>
        <p:nvSpPr>
          <p:cNvPr id="30" name="TextBox 1"/>
          <p:cNvSpPr txBox="1"/>
          <p:nvPr/>
        </p:nvSpPr>
        <p:spPr>
          <a:xfrm>
            <a:off x="6372225" y="2527300"/>
            <a:ext cx="198438" cy="482600"/>
          </a:xfrm>
          <a:prstGeom prst="rect">
            <a:avLst/>
          </a:prstGeom>
          <a:noFill/>
          <a:ln>
            <a:noFill/>
          </a:ln>
        </p:spPr>
        <p:txBody>
          <a:bodyPr wrap="none" lIns="0" tIns="0" rIns="0">
            <a:spAutoFit/>
          </a:bodyPr>
          <a:lstStyle/>
          <a:p>
            <a:pPr fontAlgn="auto">
              <a:lnSpc>
                <a:spcPts val="3400"/>
              </a:lnSpc>
              <a:spcBef>
                <a:spcPts val="0"/>
              </a:spcBef>
              <a:spcAft>
                <a:spcPts val="0"/>
              </a:spcAft>
              <a:defRPr/>
            </a:pPr>
            <a:r>
              <a:rPr lang="en-US" altLang="zh-CN" sz="2832" dirty="0">
                <a:latin typeface="Symbol" pitchFamily="18" charset="0"/>
                <a:ea typeface="+mn-ea"/>
                <a:cs typeface="Symbol" pitchFamily="18" charset="0"/>
              </a:rPr>
              <a:t>=</a:t>
            </a:r>
          </a:p>
        </p:txBody>
      </p:sp>
      <p:sp>
        <p:nvSpPr>
          <p:cNvPr id="31" name="TextBox 1"/>
          <p:cNvSpPr txBox="1"/>
          <p:nvPr/>
        </p:nvSpPr>
        <p:spPr>
          <a:xfrm>
            <a:off x="6677025" y="2413000"/>
            <a:ext cx="793750" cy="969963"/>
          </a:xfrm>
          <a:prstGeom prst="rect">
            <a:avLst/>
          </a:prstGeom>
          <a:noFill/>
          <a:ln>
            <a:noFill/>
          </a:ln>
        </p:spPr>
        <p:txBody>
          <a:bodyPr wrap="none" lIns="0" tIns="0" rIns="0">
            <a:spAutoFit/>
          </a:bodyPr>
          <a:lstStyle/>
          <a:p>
            <a:pPr fontAlgn="auto">
              <a:lnSpc>
                <a:spcPts val="2500"/>
              </a:lnSpc>
              <a:spcBef>
                <a:spcPts val="0"/>
              </a:spcBef>
              <a:spcAft>
                <a:spcPts val="0"/>
              </a:spcAft>
              <a:tabLst>
                <a:tab pos="330200" algn="l"/>
              </a:tabLst>
              <a:defRPr/>
            </a:pPr>
            <a:r>
              <a:rPr lang="en-US" altLang="zh-CN" dirty="0">
                <a:latin typeface="+mn-lt"/>
                <a:ea typeface="+mn-ea"/>
              </a:rPr>
              <a:t>	</a:t>
            </a:r>
            <a:r>
              <a:rPr lang="en-US" altLang="zh-CN" sz="2832" b="1" dirty="0">
                <a:latin typeface="Times New Roman" pitchFamily="18" charset="0"/>
                <a:ea typeface="+mn-ea"/>
                <a:cs typeface="Times New Roman" pitchFamily="18" charset="0"/>
              </a:rPr>
              <a:t>1</a:t>
            </a:r>
          </a:p>
          <a:p>
            <a:pPr fontAlgn="auto">
              <a:lnSpc>
                <a:spcPts val="4700"/>
              </a:lnSpc>
              <a:spcBef>
                <a:spcPts val="0"/>
              </a:spcBef>
              <a:spcAft>
                <a:spcPts val="0"/>
              </a:spcAft>
              <a:tabLst>
                <a:tab pos="330200" algn="l"/>
              </a:tabLst>
              <a:defRPr/>
            </a:pPr>
            <a:r>
              <a:rPr lang="en-US" altLang="zh-CN" sz="3835" dirty="0">
                <a:latin typeface="Symbol" pitchFamily="18" charset="0"/>
                <a:ea typeface="+mn-ea"/>
                <a:cs typeface="Symbol" pitchFamily="18" charset="0"/>
              </a:rPr>
              <a:t>(</a:t>
            </a:r>
            <a:r>
              <a:rPr lang="en-US" altLang="zh-CN" sz="2832" b="1" i="1" dirty="0">
                <a:latin typeface="Times New Roman" pitchFamily="18" charset="0"/>
                <a:ea typeface="+mn-ea"/>
                <a:cs typeface="Times New Roman" pitchFamily="18" charset="0"/>
              </a:rPr>
              <a:t>X</a:t>
            </a:r>
            <a:r>
              <a:rPr lang="en-US" altLang="zh-CN" sz="1652" b="1" i="1" dirty="0">
                <a:latin typeface="Times New Roman" pitchFamily="18" charset="0"/>
                <a:ea typeface="+mn-ea"/>
                <a:cs typeface="Times New Roman" pitchFamily="18" charset="0"/>
              </a:rPr>
              <a:t>n</a:t>
            </a:r>
            <a:r>
              <a:rPr lang="en-US" altLang="zh-CN" sz="3835" dirty="0">
                <a:latin typeface="Symbol" pitchFamily="18" charset="0"/>
                <a:ea typeface="+mn-ea"/>
                <a:cs typeface="Symbol" pitchFamily="18" charset="0"/>
              </a:rPr>
              <a:t>)</a:t>
            </a:r>
            <a:r>
              <a:rPr lang="en-US" altLang="zh-CN" sz="1652" b="1" dirty="0">
                <a:latin typeface="Times New Roman" pitchFamily="18" charset="0"/>
                <a:ea typeface="+mn-ea"/>
                <a:cs typeface="Times New Roman" pitchFamily="18" charset="0"/>
              </a:rPr>
              <a:t>0</a:t>
            </a:r>
          </a:p>
        </p:txBody>
      </p:sp>
      <p:sp>
        <p:nvSpPr>
          <p:cNvPr id="32" name="TextBox 1"/>
          <p:cNvSpPr txBox="1"/>
          <p:nvPr/>
        </p:nvSpPr>
        <p:spPr>
          <a:xfrm>
            <a:off x="5826125" y="2413000"/>
            <a:ext cx="360363" cy="957263"/>
          </a:xfrm>
          <a:prstGeom prst="rect">
            <a:avLst/>
          </a:prstGeom>
          <a:noFill/>
          <a:ln>
            <a:noFill/>
          </a:ln>
        </p:spPr>
        <p:txBody>
          <a:bodyPr wrap="none" lIns="0" tIns="0" rIns="0">
            <a:spAutoFit/>
          </a:bodyPr>
          <a:lstStyle/>
          <a:p>
            <a:pPr fontAlgn="auto">
              <a:lnSpc>
                <a:spcPts val="2500"/>
              </a:lnSpc>
              <a:spcBef>
                <a:spcPts val="0"/>
              </a:spcBef>
              <a:spcAft>
                <a:spcPts val="0"/>
              </a:spcAft>
              <a:tabLst>
                <a:tab pos="114300" algn="l"/>
              </a:tabLst>
              <a:defRPr/>
            </a:pPr>
            <a:r>
              <a:rPr lang="en-US" altLang="zh-CN" dirty="0">
                <a:latin typeface="+mn-lt"/>
                <a:ea typeface="+mn-ea"/>
              </a:rPr>
              <a:t>	</a:t>
            </a:r>
            <a:r>
              <a:rPr lang="en-US" altLang="zh-CN" sz="2832" b="1" dirty="0">
                <a:latin typeface="Times New Roman" pitchFamily="18" charset="0"/>
                <a:ea typeface="+mn-ea"/>
                <a:cs typeface="Times New Roman" pitchFamily="18" charset="0"/>
              </a:rPr>
              <a:t>1</a:t>
            </a:r>
          </a:p>
          <a:p>
            <a:pPr fontAlgn="auto">
              <a:lnSpc>
                <a:spcPts val="1000"/>
              </a:lnSpc>
              <a:spcBef>
                <a:spcPts val="0"/>
              </a:spcBef>
              <a:spcAft>
                <a:spcPts val="0"/>
              </a:spcAft>
              <a:defRPr/>
            </a:pPr>
            <a:endParaRPr lang="en-US" altLang="zh-CN" dirty="0">
              <a:latin typeface="+mn-lt"/>
              <a:ea typeface="+mn-ea"/>
            </a:endParaRPr>
          </a:p>
          <a:p>
            <a:pPr fontAlgn="auto">
              <a:lnSpc>
                <a:spcPts val="3600"/>
              </a:lnSpc>
              <a:spcBef>
                <a:spcPts val="0"/>
              </a:spcBef>
              <a:spcAft>
                <a:spcPts val="0"/>
              </a:spcAft>
              <a:tabLst>
                <a:tab pos="114300" algn="l"/>
              </a:tabLst>
              <a:defRPr/>
            </a:pPr>
            <a:r>
              <a:rPr lang="en-US" altLang="zh-CN" sz="2832" b="1" i="1" dirty="0">
                <a:latin typeface="Times New Roman" pitchFamily="18" charset="0"/>
                <a:ea typeface="+mn-ea"/>
                <a:cs typeface="Times New Roman" pitchFamily="18" charset="0"/>
              </a:rPr>
              <a:t>X</a:t>
            </a:r>
            <a:r>
              <a:rPr lang="en-US" altLang="zh-CN" sz="1652" b="1" i="1" dirty="0">
                <a:latin typeface="Times New Roman" pitchFamily="18" charset="0"/>
                <a:ea typeface="+mn-ea"/>
                <a:cs typeface="Times New Roman" pitchFamily="18" charset="0"/>
              </a:rPr>
              <a:t>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861" y="286987"/>
            <a:ext cx="7461679" cy="694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Line 5"/>
          <p:cNvSpPr>
            <a:spLocks noChangeShapeType="1"/>
          </p:cNvSpPr>
          <p:nvPr/>
        </p:nvSpPr>
        <p:spPr bwMode="auto">
          <a:xfrm>
            <a:off x="7252369" y="7034697"/>
            <a:ext cx="713969" cy="0"/>
          </a:xfrm>
          <a:prstGeom prst="line">
            <a:avLst/>
          </a:prstGeom>
          <a:noFill/>
          <a:ln w="508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8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DD8ACC72-7075-4663-94E6-5ADD92BB8FD1}" type="slidenum">
              <a:rPr lang="en-US" altLang="zh-CN" sz="1543">
                <a:solidFill>
                  <a:srgbClr val="FFFFFF"/>
                </a:solidFill>
                <a:latin typeface="Times New Roman" panose="02020603050405020304" pitchFamily="18" charset="0"/>
              </a:rPr>
              <a:pPr>
                <a:spcBef>
                  <a:spcPct val="0"/>
                </a:spcBef>
                <a:buClrTx/>
                <a:buSzTx/>
                <a:buFontTx/>
                <a:buNone/>
              </a:pPr>
              <a:t>16</a:t>
            </a:fld>
            <a:endParaRPr lang="en-US" altLang="zh-CN" sz="1543">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2033218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p:nvPr/>
        </p:nvSpPr>
        <p:spPr>
          <a:xfrm>
            <a:off x="9283700" y="5608955"/>
            <a:ext cx="439738" cy="28575"/>
          </a:xfrm>
          <a:custGeom>
            <a:avLst/>
            <a:gdLst>
              <a:gd name="connsiteX0" fmla="*/ 7207 w 439623"/>
              <a:gd name="connsiteY0" fmla="*/ 7207 h 28828"/>
              <a:gd name="connsiteX1" fmla="*/ 432416 w 439623"/>
              <a:gd name="connsiteY1" fmla="*/ 7207 h 28828"/>
            </a:gdLst>
            <a:ahLst/>
            <a:cxnLst>
              <a:cxn ang="0">
                <a:pos x="connsiteX0" y="connsiteY0"/>
              </a:cxn>
              <a:cxn ang="1">
                <a:pos x="connsiteX1" y="connsiteY1"/>
              </a:cxn>
            </a:cxnLst>
            <a:rect l="l" t="t" r="r" b="b"/>
            <a:pathLst>
              <a:path w="439623" h="28828">
                <a:moveTo>
                  <a:pt x="7207" y="7207"/>
                </a:moveTo>
                <a:lnTo>
                  <a:pt x="432416" y="7207"/>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Freeform 3"/>
          <p:cNvSpPr/>
          <p:nvPr/>
        </p:nvSpPr>
        <p:spPr>
          <a:xfrm>
            <a:off x="9255125" y="5558155"/>
            <a:ext cx="496888" cy="30162"/>
          </a:xfrm>
          <a:custGeom>
            <a:avLst/>
            <a:gdLst>
              <a:gd name="connsiteX0" fmla="*/ 7207 w 496747"/>
              <a:gd name="connsiteY0" fmla="*/ 7207 h 28828"/>
              <a:gd name="connsiteX1" fmla="*/ 489540 w 496747"/>
              <a:gd name="connsiteY1" fmla="*/ 7207 h 28828"/>
            </a:gdLst>
            <a:ahLst/>
            <a:cxnLst>
              <a:cxn ang="0">
                <a:pos x="connsiteX0" y="connsiteY0"/>
              </a:cxn>
              <a:cxn ang="1">
                <a:pos x="connsiteX1" y="connsiteY1"/>
              </a:cxn>
            </a:cxnLst>
            <a:rect l="l" t="t" r="r" b="b"/>
            <a:pathLst>
              <a:path w="496747" h="28828">
                <a:moveTo>
                  <a:pt x="7207" y="7207"/>
                </a:moveTo>
                <a:lnTo>
                  <a:pt x="489540" y="7207"/>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11620" name="TextBox 1"/>
          <p:cNvSpPr txBox="1">
            <a:spLocks noChangeArrowheads="1"/>
          </p:cNvSpPr>
          <p:nvPr/>
        </p:nvSpPr>
        <p:spPr bwMode="auto">
          <a:xfrm>
            <a:off x="393700" y="5601422"/>
            <a:ext cx="8656216"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500" dirty="0" err="1">
                <a:latin typeface="楷体_GB2312"/>
                <a:ea typeface="楷体_GB2312"/>
                <a:cs typeface="楷体_GB2312"/>
              </a:rPr>
              <a:t>聚氯乙烯的平均聚合度主要取决于向氯乙烯转移的速率常数</a:t>
            </a:r>
            <a:r>
              <a:rPr lang="en-US" altLang="zh-CN" sz="2500" dirty="0">
                <a:latin typeface="楷体_GB2312"/>
                <a:ea typeface="楷体_GB2312"/>
                <a:cs typeface="楷体_GB2312"/>
              </a:rPr>
              <a:t>。</a:t>
            </a:r>
          </a:p>
        </p:txBody>
      </p:sp>
      <p:sp>
        <p:nvSpPr>
          <p:cNvPr id="111621" name="TextBox 1"/>
          <p:cNvSpPr txBox="1">
            <a:spLocks noChangeArrowheads="1"/>
          </p:cNvSpPr>
          <p:nvPr/>
        </p:nvSpPr>
        <p:spPr bwMode="auto">
          <a:xfrm>
            <a:off x="393700" y="6142037"/>
            <a:ext cx="10134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60400" algn="l"/>
                <a:tab pos="78613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60400" algn="l"/>
                <a:tab pos="78613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60400" algn="l"/>
                <a:tab pos="78613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60400" algn="l"/>
                <a:tab pos="78613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60400" algn="l"/>
                <a:tab pos="786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60400" algn="l"/>
                <a:tab pos="786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60400" algn="l"/>
                <a:tab pos="786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60400" algn="l"/>
                <a:tab pos="786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60400" algn="l"/>
                <a:tab pos="7861300" algn="l"/>
              </a:tabLs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500" dirty="0">
                <a:latin typeface="楷体_GB2312"/>
                <a:ea typeface="楷体_GB2312"/>
                <a:cs typeface="楷体_GB2312"/>
              </a:rPr>
              <a:t>链转移活化能比链增长活化能大</a:t>
            </a:r>
            <a:r>
              <a:rPr lang="en-US" altLang="zh-CN" sz="2500" b="1" dirty="0">
                <a:latin typeface="Times New Roman" panose="02020603050405020304" pitchFamily="18" charset="0"/>
                <a:cs typeface="Times New Roman" panose="02020603050405020304" pitchFamily="18" charset="0"/>
              </a:rPr>
              <a:t>17</a:t>
            </a:r>
            <a:r>
              <a:rPr lang="en-US" altLang="zh-CN" sz="2500" dirty="0">
                <a:latin typeface="楷体_GB2312"/>
                <a:ea typeface="楷体_GB2312"/>
                <a:cs typeface="楷体_GB2312"/>
              </a:rPr>
              <a:t>～</a:t>
            </a:r>
            <a:r>
              <a:rPr lang="en-US" altLang="zh-CN" sz="2500" b="1" dirty="0">
                <a:latin typeface="Times New Roman" panose="02020603050405020304" pitchFamily="18" charset="0"/>
                <a:cs typeface="Times New Roman" panose="02020603050405020304" pitchFamily="18" charset="0"/>
              </a:rPr>
              <a:t>63kJ/mol</a:t>
            </a:r>
            <a:r>
              <a:rPr lang="zh-CN" altLang="en-US" sz="2500" dirty="0">
                <a:latin typeface="楷体_GB2312"/>
                <a:ea typeface="楷体_GB2312"/>
                <a:cs typeface="楷体_GB2312"/>
              </a:rPr>
              <a:t>，</a:t>
            </a:r>
            <a:r>
              <a:rPr lang="en-US" altLang="zh-CN" sz="2500" b="1" dirty="0" err="1">
                <a:latin typeface="Times New Roman" panose="02020603050405020304" pitchFamily="18" charset="0"/>
                <a:cs typeface="Times New Roman" panose="02020603050405020304" pitchFamily="18" charset="0"/>
              </a:rPr>
              <a:t>T</a:t>
            </a:r>
            <a:r>
              <a:rPr lang="en-US" altLang="zh-CN" sz="2500" dirty="0" err="1">
                <a:latin typeface="楷体_GB2312"/>
                <a:ea typeface="楷体_GB2312"/>
                <a:cs typeface="楷体_GB2312"/>
              </a:rPr>
              <a:t>升高</a:t>
            </a:r>
            <a:r>
              <a:rPr lang="zh-CN" altLang="en-US" sz="2500" dirty="0">
                <a:latin typeface="楷体_GB2312"/>
                <a:ea typeface="楷体_GB2312"/>
                <a:cs typeface="楷体_GB2312"/>
              </a:rPr>
              <a:t>，</a:t>
            </a:r>
            <a:r>
              <a:rPr lang="en-US" altLang="zh-CN" sz="2500" dirty="0" err="1">
                <a:latin typeface="楷体_GB2312"/>
                <a:ea typeface="楷体_GB2312"/>
                <a:cs typeface="楷体_GB2312"/>
              </a:rPr>
              <a:t>链转移速率常数比链增长速率常数增加快</a:t>
            </a:r>
            <a:r>
              <a:rPr lang="zh-CN" altLang="en-US" sz="2500" dirty="0">
                <a:latin typeface="楷体_GB2312"/>
                <a:ea typeface="楷体_GB2312"/>
                <a:cs typeface="楷体_GB2312"/>
              </a:rPr>
              <a:t>，</a:t>
            </a:r>
            <a:r>
              <a:rPr lang="en-US" altLang="zh-CN" sz="2500" b="1" dirty="0" err="1">
                <a:latin typeface="Times New Roman" panose="02020603050405020304" pitchFamily="18" charset="0"/>
                <a:cs typeface="Times New Roman" panose="02020603050405020304" pitchFamily="18" charset="0"/>
              </a:rPr>
              <a:t>C</a:t>
            </a:r>
            <a:r>
              <a:rPr lang="en-US" altLang="zh-CN" sz="1600" b="1" baseline="-25000" dirty="0" err="1">
                <a:latin typeface="Times New Roman" panose="02020603050405020304" pitchFamily="18" charset="0"/>
                <a:cs typeface="Times New Roman" panose="02020603050405020304" pitchFamily="18" charset="0"/>
              </a:rPr>
              <a:t>M</a:t>
            </a:r>
            <a:r>
              <a:rPr lang="en-US" altLang="zh-CN" sz="2500" dirty="0" err="1">
                <a:latin typeface="楷体_GB2312"/>
                <a:ea typeface="楷体_GB2312"/>
                <a:cs typeface="楷体_GB2312"/>
              </a:rPr>
              <a:t>也将随温度而增加</a:t>
            </a:r>
            <a:r>
              <a:rPr lang="zh-CN" altLang="en-US" sz="2500" dirty="0">
                <a:latin typeface="楷体_GB2312"/>
                <a:ea typeface="楷体_GB2312"/>
                <a:cs typeface="楷体_GB2312"/>
              </a:rPr>
              <a:t>，</a:t>
            </a:r>
            <a:r>
              <a:rPr lang="en-US" altLang="zh-CN" sz="2500" dirty="0" err="1">
                <a:latin typeface="楷体_GB2312"/>
                <a:ea typeface="楷体_GB2312"/>
                <a:cs typeface="楷体_GB2312"/>
              </a:rPr>
              <a:t>故分子量降低。</a:t>
            </a:r>
            <a:r>
              <a:rPr lang="en-US" altLang="zh-CN" sz="2500" b="1" dirty="0" err="1">
                <a:latin typeface="Times New Roman" panose="02020603050405020304" pitchFamily="18" charset="0"/>
                <a:cs typeface="Times New Roman" panose="02020603050405020304" pitchFamily="18" charset="0"/>
              </a:rPr>
              <a:t>PVC</a:t>
            </a:r>
            <a:r>
              <a:rPr lang="en-US" altLang="zh-CN" sz="2500" dirty="0" err="1">
                <a:latin typeface="楷体_GB2312"/>
                <a:ea typeface="楷体_GB2312"/>
                <a:cs typeface="楷体_GB2312"/>
              </a:rPr>
              <a:t>工业中</a:t>
            </a:r>
            <a:r>
              <a:rPr lang="zh-CN" altLang="en-US" sz="2500" dirty="0">
                <a:latin typeface="楷体_GB2312"/>
                <a:ea typeface="楷体_GB2312"/>
                <a:cs typeface="楷体_GB2312"/>
              </a:rPr>
              <a:t>，</a:t>
            </a:r>
            <a:r>
              <a:rPr lang="en-US" altLang="zh-CN" sz="2500" dirty="0" err="1">
                <a:latin typeface="楷体_GB2312"/>
                <a:ea typeface="楷体_GB2312"/>
                <a:cs typeface="楷体_GB2312"/>
              </a:rPr>
              <a:t>常用温度来控制聚合度</a:t>
            </a:r>
            <a:r>
              <a:rPr lang="en-US" altLang="zh-CN" sz="2500" dirty="0">
                <a:latin typeface="楷体_GB2312"/>
                <a:ea typeface="楷体_GB2312"/>
                <a:cs typeface="楷体_GB2312"/>
              </a:rPr>
              <a:t>。</a:t>
            </a:r>
            <a:endParaRPr lang="en-US" altLang="zh-CN" sz="1200" dirty="0">
              <a:latin typeface="Times New Roman" panose="02020603050405020304" pitchFamily="18" charset="0"/>
              <a:cs typeface="Times New Roman" panose="02020603050405020304" pitchFamily="18" charset="0"/>
            </a:endParaRPr>
          </a:p>
        </p:txBody>
      </p:sp>
      <p:sp>
        <p:nvSpPr>
          <p:cNvPr id="16" name="TextBox 1"/>
          <p:cNvSpPr txBox="1"/>
          <p:nvPr/>
        </p:nvSpPr>
        <p:spPr>
          <a:xfrm>
            <a:off x="9829800" y="5293042"/>
            <a:ext cx="625475" cy="482600"/>
          </a:xfrm>
          <a:prstGeom prst="rect">
            <a:avLst/>
          </a:prstGeom>
          <a:noFill/>
        </p:spPr>
        <p:txBody>
          <a:bodyPr wrap="none" lIns="0" tIns="0" rIns="0">
            <a:spAutoFit/>
          </a:bodyPr>
          <a:lstStyle/>
          <a:p>
            <a:pPr fontAlgn="auto">
              <a:lnSpc>
                <a:spcPts val="3700"/>
              </a:lnSpc>
              <a:spcBef>
                <a:spcPts val="0"/>
              </a:spcBef>
              <a:spcAft>
                <a:spcPts val="0"/>
              </a:spcAft>
              <a:defRPr/>
            </a:pPr>
            <a:r>
              <a:rPr lang="en-US" altLang="zh-CN" sz="2729" dirty="0">
                <a:latin typeface="Symbol" pitchFamily="18" charset="0"/>
                <a:ea typeface="+mn-ea"/>
                <a:cs typeface="Symbol" pitchFamily="18" charset="0"/>
                <a:sym typeface="Symbol"/>
              </a:rPr>
              <a:t></a:t>
            </a:r>
            <a:r>
              <a:rPr lang="en-US" altLang="zh-CN" sz="2729" b="1" i="1" dirty="0">
                <a:latin typeface="Times New Roman" pitchFamily="18" charset="0"/>
                <a:ea typeface="+mn-ea"/>
                <a:cs typeface="Times New Roman" pitchFamily="18" charset="0"/>
              </a:rPr>
              <a:t>C</a:t>
            </a:r>
            <a:r>
              <a:rPr lang="en-US" altLang="zh-CN" sz="1592" b="1" i="1" dirty="0">
                <a:latin typeface="Times New Roman" pitchFamily="18" charset="0"/>
                <a:ea typeface="+mn-ea"/>
                <a:cs typeface="Times New Roman" pitchFamily="18" charset="0"/>
              </a:rPr>
              <a:t>M</a:t>
            </a:r>
          </a:p>
        </p:txBody>
      </p:sp>
      <p:sp>
        <p:nvSpPr>
          <p:cNvPr id="17" name="TextBox 1"/>
          <p:cNvSpPr txBox="1"/>
          <p:nvPr/>
        </p:nvSpPr>
        <p:spPr>
          <a:xfrm>
            <a:off x="9309100" y="5191442"/>
            <a:ext cx="347663" cy="917575"/>
          </a:xfrm>
          <a:prstGeom prst="rect">
            <a:avLst/>
          </a:prstGeom>
          <a:noFill/>
        </p:spPr>
        <p:txBody>
          <a:bodyPr wrap="none" lIns="0" tIns="0" rIns="0">
            <a:spAutoFit/>
          </a:bodyPr>
          <a:lstStyle/>
          <a:p>
            <a:pPr fontAlgn="auto">
              <a:lnSpc>
                <a:spcPts val="2400"/>
              </a:lnSpc>
              <a:spcBef>
                <a:spcPts val="0"/>
              </a:spcBef>
              <a:spcAft>
                <a:spcPts val="0"/>
              </a:spcAft>
              <a:tabLst>
                <a:tab pos="101600" algn="l"/>
              </a:tabLst>
              <a:defRPr/>
            </a:pPr>
            <a:r>
              <a:rPr lang="en-US" altLang="zh-CN" dirty="0">
                <a:latin typeface="+mn-lt"/>
                <a:ea typeface="+mn-ea"/>
              </a:rPr>
              <a:t>	</a:t>
            </a:r>
            <a:r>
              <a:rPr lang="en-US" altLang="zh-CN" sz="2729" b="1" dirty="0">
                <a:latin typeface="Times New Roman" pitchFamily="18" charset="0"/>
                <a:ea typeface="+mn-ea"/>
                <a:cs typeface="Times New Roman" pitchFamily="18" charset="0"/>
              </a:rPr>
              <a:t>1</a:t>
            </a:r>
          </a:p>
          <a:p>
            <a:pPr fontAlgn="auto">
              <a:lnSpc>
                <a:spcPts val="1000"/>
              </a:lnSpc>
              <a:spcBef>
                <a:spcPts val="0"/>
              </a:spcBef>
              <a:spcAft>
                <a:spcPts val="0"/>
              </a:spcAft>
              <a:defRPr/>
            </a:pPr>
            <a:endParaRPr lang="en-US" altLang="zh-CN" dirty="0">
              <a:latin typeface="+mn-lt"/>
              <a:ea typeface="+mn-ea"/>
            </a:endParaRPr>
          </a:p>
          <a:p>
            <a:pPr fontAlgn="auto">
              <a:lnSpc>
                <a:spcPts val="3400"/>
              </a:lnSpc>
              <a:spcBef>
                <a:spcPts val="0"/>
              </a:spcBef>
              <a:spcAft>
                <a:spcPts val="0"/>
              </a:spcAft>
              <a:tabLst>
                <a:tab pos="101600" algn="l"/>
              </a:tabLst>
              <a:defRPr/>
            </a:pPr>
            <a:r>
              <a:rPr lang="en-US" altLang="zh-CN" sz="2729" b="1" i="1" dirty="0">
                <a:latin typeface="Times New Roman" pitchFamily="18" charset="0"/>
                <a:ea typeface="+mn-ea"/>
                <a:cs typeface="Times New Roman" pitchFamily="18" charset="0"/>
              </a:rPr>
              <a:t>X</a:t>
            </a:r>
            <a:r>
              <a:rPr lang="en-US" altLang="zh-CN" sz="1592" b="1" i="1" dirty="0">
                <a:latin typeface="Times New Roman" pitchFamily="18" charset="0"/>
                <a:ea typeface="+mn-ea"/>
                <a:cs typeface="Times New Roman" pitchFamily="18" charset="0"/>
              </a:rPr>
              <a:t>n</a:t>
            </a:r>
          </a:p>
        </p:txBody>
      </p:sp>
      <p:sp>
        <p:nvSpPr>
          <p:cNvPr id="111624" name="TextBox 1"/>
          <p:cNvSpPr txBox="1">
            <a:spLocks noChangeArrowheads="1"/>
          </p:cNvSpPr>
          <p:nvPr/>
        </p:nvSpPr>
        <p:spPr bwMode="auto">
          <a:xfrm>
            <a:off x="393700" y="4490294"/>
            <a:ext cx="9661028"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604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604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604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604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604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500" b="1" dirty="0">
                <a:latin typeface="Times New Roman" panose="02020603050405020304" pitchFamily="18" charset="0"/>
                <a:cs typeface="Times New Roman" panose="02020603050405020304" pitchFamily="18" charset="0"/>
              </a:rPr>
              <a:t>PVC</a:t>
            </a:r>
            <a:r>
              <a:rPr lang="en-US" altLang="zh-CN" sz="2500" dirty="0">
                <a:latin typeface="楷体_GB2312"/>
                <a:ea typeface="楷体_GB2312"/>
                <a:cs typeface="楷体_GB2312"/>
              </a:rPr>
              <a:t>向单体链转移的</a:t>
            </a:r>
            <a:r>
              <a:rPr lang="en-US" altLang="zh-CN" sz="2500" b="1" dirty="0">
                <a:latin typeface="Times New Roman" panose="02020603050405020304" pitchFamily="18" charset="0"/>
                <a:cs typeface="Times New Roman" panose="02020603050405020304" pitchFamily="18" charset="0"/>
              </a:rPr>
              <a:t>C</a:t>
            </a:r>
            <a:r>
              <a:rPr lang="en-US" altLang="zh-CN" sz="2500" b="1" baseline="-25000" dirty="0">
                <a:latin typeface="Times New Roman" panose="02020603050405020304" pitchFamily="18" charset="0"/>
                <a:cs typeface="Times New Roman" panose="02020603050405020304" pitchFamily="18" charset="0"/>
              </a:rPr>
              <a:t>M</a:t>
            </a:r>
            <a:r>
              <a:rPr lang="en-US" altLang="zh-CN" sz="2500" dirty="0">
                <a:latin typeface="楷体_GB2312"/>
                <a:ea typeface="楷体_GB2312"/>
                <a:cs typeface="楷体_GB2312"/>
              </a:rPr>
              <a:t>是单体中最高的一种，约</a:t>
            </a:r>
            <a:r>
              <a:rPr lang="en-US" altLang="zh-CN" sz="2500" b="1" dirty="0">
                <a:latin typeface="Times New Roman" panose="02020603050405020304" pitchFamily="18" charset="0"/>
                <a:cs typeface="Times New Roman" panose="02020603050405020304" pitchFamily="18" charset="0"/>
              </a:rPr>
              <a:t>10</a:t>
            </a:r>
            <a:r>
              <a:rPr lang="en-US" altLang="zh-CN" sz="2600" b="1" baseline="30000" dirty="0">
                <a:latin typeface="Times New Roman" panose="02020603050405020304" pitchFamily="18" charset="0"/>
                <a:cs typeface="Times New Roman" panose="02020603050405020304" pitchFamily="18" charset="0"/>
              </a:rPr>
              <a:t>-3</a:t>
            </a:r>
            <a:r>
              <a:rPr lang="en-US" altLang="zh-CN" sz="2500" dirty="0">
                <a:latin typeface="楷体_GB2312"/>
                <a:ea typeface="楷体_GB2312"/>
                <a:cs typeface="楷体_GB2312"/>
              </a:rPr>
              <a:t>，其转移速率远远超出正常的终止速率</a:t>
            </a:r>
            <a:r>
              <a:rPr lang="zh-CN" altLang="en-US" sz="2500" b="1" dirty="0">
                <a:latin typeface="Times New Roman" panose="02020603050405020304" pitchFamily="18" charset="0"/>
                <a:cs typeface="Times New Roman" panose="02020603050405020304" pitchFamily="18" charset="0"/>
              </a:rPr>
              <a:t>。</a:t>
            </a:r>
            <a:endParaRPr lang="en-US" altLang="zh-CN" sz="25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79CA8228-1C2E-4385-B8EB-F5C5DFBC9D54}"/>
              </a:ext>
            </a:extLst>
          </p:cNvPr>
          <p:cNvPicPr>
            <a:picLocks noChangeAspect="1"/>
          </p:cNvPicPr>
          <p:nvPr/>
        </p:nvPicPr>
        <p:blipFill>
          <a:blip r:embed="rId2"/>
          <a:stretch>
            <a:fillRect/>
          </a:stretch>
        </p:blipFill>
        <p:spPr>
          <a:xfrm>
            <a:off x="364934" y="138781"/>
            <a:ext cx="9817100" cy="425472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3"/>
          <p:cNvSpPr/>
          <p:nvPr/>
        </p:nvSpPr>
        <p:spPr>
          <a:xfrm>
            <a:off x="2821851" y="4398285"/>
            <a:ext cx="395288" cy="25400"/>
          </a:xfrm>
          <a:custGeom>
            <a:avLst/>
            <a:gdLst>
              <a:gd name="connsiteX0" fmla="*/ 6502 w 395528"/>
              <a:gd name="connsiteY0" fmla="*/ 6502 h 26009"/>
              <a:gd name="connsiteX1" fmla="*/ 389026 w 395528"/>
              <a:gd name="connsiteY1" fmla="*/ 6502 h 26009"/>
            </a:gdLst>
            <a:ahLst/>
            <a:cxnLst>
              <a:cxn ang="0">
                <a:pos x="connsiteX0" y="connsiteY0"/>
              </a:cxn>
              <a:cxn ang="1">
                <a:pos x="connsiteX1" y="connsiteY1"/>
              </a:cxn>
            </a:cxnLst>
            <a:rect l="l" t="t" r="r" b="b"/>
            <a:pathLst>
              <a:path w="395528" h="26009">
                <a:moveTo>
                  <a:pt x="6502" y="6502"/>
                </a:moveTo>
                <a:lnTo>
                  <a:pt x="389026" y="6502"/>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8" name="Freeform 3"/>
          <p:cNvSpPr/>
          <p:nvPr/>
        </p:nvSpPr>
        <p:spPr>
          <a:xfrm>
            <a:off x="2796451" y="4352248"/>
            <a:ext cx="447675" cy="25400"/>
          </a:xfrm>
          <a:custGeom>
            <a:avLst/>
            <a:gdLst>
              <a:gd name="connsiteX0" fmla="*/ 6502 w 447344"/>
              <a:gd name="connsiteY0" fmla="*/ 6502 h 26009"/>
              <a:gd name="connsiteX1" fmla="*/ 440842 w 447344"/>
              <a:gd name="connsiteY1" fmla="*/ 6502 h 26009"/>
            </a:gdLst>
            <a:ahLst/>
            <a:cxnLst>
              <a:cxn ang="0">
                <a:pos x="connsiteX0" y="connsiteY0"/>
              </a:cxn>
              <a:cxn ang="1">
                <a:pos x="connsiteX1" y="connsiteY1"/>
              </a:cxn>
            </a:cxnLst>
            <a:rect l="l" t="t" r="r" b="b"/>
            <a:pathLst>
              <a:path w="447344" h="26009">
                <a:moveTo>
                  <a:pt x="6502" y="6502"/>
                </a:moveTo>
                <a:lnTo>
                  <a:pt x="440842" y="6502"/>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9" name="Freeform 3"/>
          <p:cNvSpPr/>
          <p:nvPr/>
        </p:nvSpPr>
        <p:spPr>
          <a:xfrm>
            <a:off x="3523526" y="4352248"/>
            <a:ext cx="473075" cy="25400"/>
          </a:xfrm>
          <a:custGeom>
            <a:avLst/>
            <a:gdLst>
              <a:gd name="connsiteX0" fmla="*/ 6502 w 474014"/>
              <a:gd name="connsiteY0" fmla="*/ 6502 h 26009"/>
              <a:gd name="connsiteX1" fmla="*/ 467512 w 474014"/>
              <a:gd name="connsiteY1" fmla="*/ 6502 h 26009"/>
            </a:gdLst>
            <a:ahLst/>
            <a:cxnLst>
              <a:cxn ang="0">
                <a:pos x="connsiteX0" y="connsiteY0"/>
              </a:cxn>
              <a:cxn ang="1">
                <a:pos x="connsiteX1" y="connsiteY1"/>
              </a:cxn>
            </a:cxnLst>
            <a:rect l="l" t="t" r="r" b="b"/>
            <a:pathLst>
              <a:path w="474014" h="26009">
                <a:moveTo>
                  <a:pt x="6502" y="6502"/>
                </a:moveTo>
                <a:lnTo>
                  <a:pt x="467512" y="6502"/>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0" name="Freeform 3"/>
          <p:cNvSpPr/>
          <p:nvPr/>
        </p:nvSpPr>
        <p:spPr>
          <a:xfrm>
            <a:off x="4153764" y="4352248"/>
            <a:ext cx="661987" cy="25400"/>
          </a:xfrm>
          <a:custGeom>
            <a:avLst/>
            <a:gdLst>
              <a:gd name="connsiteX0" fmla="*/ 6502 w 661466"/>
              <a:gd name="connsiteY0" fmla="*/ 6502 h 26009"/>
              <a:gd name="connsiteX1" fmla="*/ 654964 w 661466"/>
              <a:gd name="connsiteY1" fmla="*/ 6502 h 26009"/>
            </a:gdLst>
            <a:ahLst/>
            <a:cxnLst>
              <a:cxn ang="0">
                <a:pos x="connsiteX0" y="connsiteY0"/>
              </a:cxn>
              <a:cxn ang="1">
                <a:pos x="connsiteX1" y="connsiteY1"/>
              </a:cxn>
            </a:cxnLst>
            <a:rect l="l" t="t" r="r" b="b"/>
            <a:pathLst>
              <a:path w="661466" h="26009">
                <a:moveTo>
                  <a:pt x="6502" y="6502"/>
                </a:moveTo>
                <a:lnTo>
                  <a:pt x="654964" y="6502"/>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1" name="Freeform 3"/>
          <p:cNvSpPr/>
          <p:nvPr/>
        </p:nvSpPr>
        <p:spPr>
          <a:xfrm>
            <a:off x="6046064" y="4313354"/>
            <a:ext cx="522288" cy="25400"/>
          </a:xfrm>
          <a:custGeom>
            <a:avLst/>
            <a:gdLst>
              <a:gd name="connsiteX0" fmla="*/ 6502 w 522782"/>
              <a:gd name="connsiteY0" fmla="*/ 6502 h 26009"/>
              <a:gd name="connsiteX1" fmla="*/ 516280 w 522782"/>
              <a:gd name="connsiteY1" fmla="*/ 6502 h 26009"/>
            </a:gdLst>
            <a:ahLst/>
            <a:cxnLst>
              <a:cxn ang="0">
                <a:pos x="connsiteX0" y="connsiteY0"/>
              </a:cxn>
              <a:cxn ang="1">
                <a:pos x="connsiteX1" y="connsiteY1"/>
              </a:cxn>
            </a:cxnLst>
            <a:rect l="l" t="t" r="r" b="b"/>
            <a:pathLst>
              <a:path w="522782" h="26009">
                <a:moveTo>
                  <a:pt x="6502" y="6502"/>
                </a:moveTo>
                <a:lnTo>
                  <a:pt x="516280" y="6502"/>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5" name="TextBox 1"/>
          <p:cNvSpPr txBox="1"/>
          <p:nvPr/>
        </p:nvSpPr>
        <p:spPr>
          <a:xfrm>
            <a:off x="3593376" y="4288748"/>
            <a:ext cx="1206500" cy="552450"/>
          </a:xfrm>
          <a:prstGeom prst="rect">
            <a:avLst/>
          </a:prstGeom>
          <a:noFill/>
        </p:spPr>
        <p:txBody>
          <a:bodyPr wrap="none" lIns="0" tIns="0" rIns="0">
            <a:spAutoFit/>
          </a:bodyPr>
          <a:lstStyle/>
          <a:p>
            <a:pPr fontAlgn="auto">
              <a:lnSpc>
                <a:spcPts val="4200"/>
              </a:lnSpc>
              <a:spcBef>
                <a:spcPts val="0"/>
              </a:spcBef>
              <a:spcAft>
                <a:spcPts val="0"/>
              </a:spcAft>
              <a:defRPr/>
            </a:pPr>
            <a:r>
              <a:rPr lang="en-US" altLang="zh-CN" sz="2469" b="1" i="1" dirty="0">
                <a:latin typeface="Times New Roman" pitchFamily="18" charset="0"/>
                <a:ea typeface="+mn-ea"/>
                <a:cs typeface="Times New Roman" pitchFamily="18" charset="0"/>
              </a:rPr>
              <a:t>k</a:t>
            </a:r>
            <a:r>
              <a:rPr lang="en-US" altLang="zh-CN" sz="1440" dirty="0">
                <a:latin typeface="Times New Roman" pitchFamily="18" charset="0"/>
                <a:ea typeface="+mn-ea"/>
                <a:cs typeface="Times New Roman" pitchFamily="18" charset="0"/>
              </a:rPr>
              <a:t> </a:t>
            </a:r>
            <a:r>
              <a:rPr lang="en-US" altLang="zh-CN" sz="1440" b="1" i="1" dirty="0">
                <a:latin typeface="Times New Roman" pitchFamily="18" charset="0"/>
                <a:ea typeface="+mn-ea"/>
                <a:cs typeface="Times New Roman" pitchFamily="18" charset="0"/>
              </a:rPr>
              <a:t>p</a:t>
            </a:r>
            <a:r>
              <a:rPr lang="en-US" altLang="zh-CN" sz="3466" dirty="0">
                <a:latin typeface="Times New Roman" pitchFamily="18" charset="0"/>
                <a:ea typeface="+mn-ea"/>
                <a:cs typeface="Times New Roman" pitchFamily="18" charset="0"/>
              </a:rPr>
              <a:t>   </a:t>
            </a:r>
            <a:r>
              <a:rPr lang="en-US" altLang="zh-CN" sz="3466" dirty="0">
                <a:latin typeface="Symbol" pitchFamily="18" charset="0"/>
                <a:ea typeface="+mn-ea"/>
                <a:cs typeface="Symbol" pitchFamily="18" charset="0"/>
              </a:rPr>
              <a:t>[</a:t>
            </a:r>
            <a:r>
              <a:rPr lang="en-US" altLang="zh-CN" sz="2469" b="1" i="1" dirty="0">
                <a:latin typeface="Times New Roman" pitchFamily="18" charset="0"/>
                <a:ea typeface="+mn-ea"/>
                <a:cs typeface="Times New Roman" pitchFamily="18" charset="0"/>
              </a:rPr>
              <a:t>M</a:t>
            </a:r>
            <a:r>
              <a:rPr lang="en-US" altLang="zh-CN" sz="3466" dirty="0">
                <a:latin typeface="Symbol" pitchFamily="18" charset="0"/>
                <a:ea typeface="+mn-ea"/>
                <a:cs typeface="Symbol" pitchFamily="18" charset="0"/>
              </a:rPr>
              <a:t>]</a:t>
            </a:r>
          </a:p>
        </p:txBody>
      </p:sp>
      <p:sp>
        <p:nvSpPr>
          <p:cNvPr id="112654" name="TextBox 1"/>
          <p:cNvSpPr txBox="1">
            <a:spLocks noChangeArrowheads="1"/>
          </p:cNvSpPr>
          <p:nvPr/>
        </p:nvSpPr>
        <p:spPr bwMode="auto">
          <a:xfrm>
            <a:off x="688554" y="453567"/>
            <a:ext cx="94587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604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604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604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604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604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2800" b="1" dirty="0">
                <a:latin typeface="Times New Roman" panose="02020603050405020304" pitchFamily="18" charset="0"/>
                <a:cs typeface="Times New Roman" panose="02020603050405020304" pitchFamily="18" charset="0"/>
              </a:rPr>
              <a:t>3.9.3</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楷体_GB2312"/>
                <a:ea typeface="楷体_GB2312"/>
                <a:cs typeface="楷体_GB2312"/>
              </a:rPr>
              <a:t>向引发剂的转移（</a:t>
            </a:r>
            <a:r>
              <a:rPr lang="en-US" altLang="zh-CN" sz="2800" b="1" dirty="0" err="1">
                <a:latin typeface="Times New Roman" panose="02020603050405020304" pitchFamily="18" charset="0"/>
                <a:cs typeface="Times New Roman" panose="02020603050405020304" pitchFamily="18" charset="0"/>
              </a:rPr>
              <a:t>Transfer</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to</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Initiator</a:t>
            </a:r>
            <a:r>
              <a:rPr lang="en-US" altLang="zh-CN" sz="2800" dirty="0">
                <a:latin typeface="楷体_GB2312"/>
                <a:ea typeface="楷体_GB2312"/>
                <a:cs typeface="楷体_GB2312"/>
              </a:rPr>
              <a:t>）</a:t>
            </a:r>
            <a:endParaRPr lang="en-US" altLang="zh-CN" dirty="0"/>
          </a:p>
        </p:txBody>
      </p:sp>
      <p:sp>
        <p:nvSpPr>
          <p:cNvPr id="112655" name="TextBox 1"/>
          <p:cNvSpPr txBox="1">
            <a:spLocks noChangeArrowheads="1"/>
          </p:cNvSpPr>
          <p:nvPr/>
        </p:nvSpPr>
        <p:spPr bwMode="auto">
          <a:xfrm>
            <a:off x="586766" y="3743808"/>
            <a:ext cx="2244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500" dirty="0" err="1">
                <a:latin typeface="楷体_GB2312"/>
                <a:ea typeface="楷体_GB2312"/>
                <a:cs typeface="楷体_GB2312"/>
              </a:rPr>
              <a:t>将上式改写为</a:t>
            </a:r>
            <a:r>
              <a:rPr lang="en-US" altLang="zh-CN" sz="2500" dirty="0">
                <a:latin typeface="楷体_GB2312"/>
                <a:ea typeface="楷体_GB2312"/>
                <a:cs typeface="楷体_GB2312"/>
              </a:rPr>
              <a:t>：</a:t>
            </a:r>
          </a:p>
        </p:txBody>
      </p:sp>
      <p:grpSp>
        <p:nvGrpSpPr>
          <p:cNvPr id="2" name="组合 1"/>
          <p:cNvGrpSpPr/>
          <p:nvPr/>
        </p:nvGrpSpPr>
        <p:grpSpPr>
          <a:xfrm>
            <a:off x="2654485" y="2210768"/>
            <a:ext cx="4481512" cy="1257300"/>
            <a:chOff x="2624138" y="2590800"/>
            <a:chExt cx="4481512" cy="1257300"/>
          </a:xfrm>
        </p:grpSpPr>
        <p:sp>
          <p:nvSpPr>
            <p:cNvPr id="12" name="Freeform 3"/>
            <p:cNvSpPr/>
            <p:nvPr/>
          </p:nvSpPr>
          <p:spPr>
            <a:xfrm>
              <a:off x="2654300" y="3311525"/>
              <a:ext cx="465138" cy="30163"/>
            </a:xfrm>
            <a:custGeom>
              <a:avLst/>
              <a:gdLst>
                <a:gd name="connsiteX0" fmla="*/ 7645 w 465632"/>
                <a:gd name="connsiteY0" fmla="*/ 7645 h 30581"/>
                <a:gd name="connsiteX1" fmla="*/ 457987 w 465632"/>
                <a:gd name="connsiteY1" fmla="*/ 7645 h 30581"/>
              </a:gdLst>
              <a:ahLst/>
              <a:cxnLst>
                <a:cxn ang="0">
                  <a:pos x="connsiteX0" y="connsiteY0"/>
                </a:cxn>
                <a:cxn ang="1">
                  <a:pos x="connsiteX1" y="connsiteY1"/>
                </a:cxn>
              </a:cxnLst>
              <a:rect l="l" t="t" r="r" b="b"/>
              <a:pathLst>
                <a:path w="465632" h="30581">
                  <a:moveTo>
                    <a:pt x="7645" y="7645"/>
                  </a:moveTo>
                  <a:lnTo>
                    <a:pt x="457987" y="7645"/>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Freeform 3"/>
            <p:cNvSpPr/>
            <p:nvPr/>
          </p:nvSpPr>
          <p:spPr>
            <a:xfrm>
              <a:off x="2624138" y="3257550"/>
              <a:ext cx="525462" cy="31750"/>
            </a:xfrm>
            <a:custGeom>
              <a:avLst/>
              <a:gdLst>
                <a:gd name="connsiteX0" fmla="*/ 7645 w 526592"/>
                <a:gd name="connsiteY0" fmla="*/ 7645 h 30581"/>
                <a:gd name="connsiteX1" fmla="*/ 518947 w 526592"/>
                <a:gd name="connsiteY1" fmla="*/ 7645 h 30581"/>
              </a:gdLst>
              <a:ahLst/>
              <a:cxnLst>
                <a:cxn ang="0">
                  <a:pos x="connsiteX0" y="connsiteY0"/>
                </a:cxn>
                <a:cxn ang="1">
                  <a:pos x="connsiteX1" y="connsiteY1"/>
                </a:cxn>
              </a:cxnLst>
              <a:rect l="l" t="t" r="r" b="b"/>
              <a:pathLst>
                <a:path w="526592" h="30581">
                  <a:moveTo>
                    <a:pt x="7645" y="7645"/>
                  </a:moveTo>
                  <a:lnTo>
                    <a:pt x="518947" y="7645"/>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4" name="Freeform 3"/>
            <p:cNvSpPr/>
            <p:nvPr/>
          </p:nvSpPr>
          <p:spPr>
            <a:xfrm>
              <a:off x="3524250" y="3257550"/>
              <a:ext cx="557213" cy="31750"/>
            </a:xfrm>
            <a:custGeom>
              <a:avLst/>
              <a:gdLst>
                <a:gd name="connsiteX0" fmla="*/ 7645 w 557834"/>
                <a:gd name="connsiteY0" fmla="*/ 7645 h 30581"/>
                <a:gd name="connsiteX1" fmla="*/ 550189 w 557834"/>
                <a:gd name="connsiteY1" fmla="*/ 7645 h 30581"/>
              </a:gdLst>
              <a:ahLst/>
              <a:cxnLst>
                <a:cxn ang="0">
                  <a:pos x="connsiteX0" y="connsiteY0"/>
                </a:cxn>
                <a:cxn ang="1">
                  <a:pos x="connsiteX1" y="connsiteY1"/>
                </a:cxn>
              </a:cxnLst>
              <a:rect l="l" t="t" r="r" b="b"/>
              <a:pathLst>
                <a:path w="557834" h="30581">
                  <a:moveTo>
                    <a:pt x="7645" y="7645"/>
                  </a:moveTo>
                  <a:lnTo>
                    <a:pt x="550189" y="7645"/>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5" name="Freeform 3"/>
            <p:cNvSpPr/>
            <p:nvPr/>
          </p:nvSpPr>
          <p:spPr>
            <a:xfrm>
              <a:off x="4267200" y="3257550"/>
              <a:ext cx="777875" cy="31750"/>
            </a:xfrm>
            <a:custGeom>
              <a:avLst/>
              <a:gdLst>
                <a:gd name="connsiteX0" fmla="*/ 7645 w 778052"/>
                <a:gd name="connsiteY0" fmla="*/ 7645 h 30581"/>
                <a:gd name="connsiteX1" fmla="*/ 770407 w 778052"/>
                <a:gd name="connsiteY1" fmla="*/ 7645 h 30581"/>
              </a:gdLst>
              <a:ahLst/>
              <a:cxnLst>
                <a:cxn ang="0">
                  <a:pos x="connsiteX0" y="connsiteY0"/>
                </a:cxn>
                <a:cxn ang="1">
                  <a:pos x="connsiteX1" y="connsiteY1"/>
                </a:cxn>
              </a:cxnLst>
              <a:rect l="l" t="t" r="r" b="b"/>
              <a:pathLst>
                <a:path w="778052" h="30581">
                  <a:moveTo>
                    <a:pt x="7645" y="7645"/>
                  </a:moveTo>
                  <a:lnTo>
                    <a:pt x="770407" y="7645"/>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6" name="Freeform 3"/>
            <p:cNvSpPr/>
            <p:nvPr/>
          </p:nvSpPr>
          <p:spPr>
            <a:xfrm>
              <a:off x="6489700" y="3214688"/>
              <a:ext cx="615950" cy="31750"/>
            </a:xfrm>
            <a:custGeom>
              <a:avLst/>
              <a:gdLst>
                <a:gd name="connsiteX0" fmla="*/ 7645 w 615734"/>
                <a:gd name="connsiteY0" fmla="*/ 7645 h 30581"/>
                <a:gd name="connsiteX1" fmla="*/ 608088 w 615734"/>
                <a:gd name="connsiteY1" fmla="*/ 7645 h 30581"/>
              </a:gdLst>
              <a:ahLst/>
              <a:cxnLst>
                <a:cxn ang="0">
                  <a:pos x="connsiteX0" y="connsiteY0"/>
                </a:cxn>
                <a:cxn ang="1">
                  <a:pos x="connsiteX1" y="connsiteY1"/>
                </a:cxn>
              </a:cxnLst>
              <a:rect l="l" t="t" r="r" b="b"/>
              <a:pathLst>
                <a:path w="615734" h="30581">
                  <a:moveTo>
                    <a:pt x="7645" y="7645"/>
                  </a:moveTo>
                  <a:lnTo>
                    <a:pt x="608088" y="7645"/>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3" name="TextBox 1"/>
            <p:cNvSpPr txBox="1"/>
            <p:nvPr/>
          </p:nvSpPr>
          <p:spPr>
            <a:xfrm>
              <a:off x="3606800" y="3170238"/>
              <a:ext cx="1368425" cy="638175"/>
            </a:xfrm>
            <a:prstGeom prst="rect">
              <a:avLst/>
            </a:prstGeom>
            <a:noFill/>
          </p:spPr>
          <p:txBody>
            <a:bodyPr wrap="none" lIns="0" tIns="0" rIns="0">
              <a:spAutoFit/>
            </a:bodyPr>
            <a:lstStyle/>
            <a:p>
              <a:pPr fontAlgn="auto">
                <a:lnSpc>
                  <a:spcPts val="4900"/>
                </a:lnSpc>
                <a:spcBef>
                  <a:spcPts val="0"/>
                </a:spcBef>
                <a:spcAft>
                  <a:spcPts val="0"/>
                </a:spcAft>
                <a:defRPr/>
              </a:pPr>
              <a:r>
                <a:rPr lang="en-US" altLang="zh-CN" sz="2903" b="1" i="1" dirty="0">
                  <a:latin typeface="Times New Roman" pitchFamily="18" charset="0"/>
                  <a:ea typeface="+mn-ea"/>
                  <a:cs typeface="Times New Roman" pitchFamily="18" charset="0"/>
                </a:rPr>
                <a:t>k</a:t>
              </a:r>
              <a:r>
                <a:rPr lang="en-US" altLang="zh-CN" sz="1693" b="1" i="1" dirty="0">
                  <a:latin typeface="Times New Roman" pitchFamily="18" charset="0"/>
                  <a:ea typeface="+mn-ea"/>
                  <a:cs typeface="Times New Roman" pitchFamily="18" charset="0"/>
                </a:rPr>
                <a:t>p</a:t>
              </a:r>
              <a:r>
                <a:rPr lang="en-US" altLang="zh-CN" sz="4075" dirty="0">
                  <a:latin typeface="Times New Roman" pitchFamily="18" charset="0"/>
                  <a:ea typeface="+mn-ea"/>
                  <a:cs typeface="Times New Roman" pitchFamily="18" charset="0"/>
                </a:rPr>
                <a:t>   </a:t>
              </a:r>
              <a:r>
                <a:rPr lang="en-US" altLang="zh-CN" sz="4075" dirty="0">
                  <a:latin typeface="Symbol" pitchFamily="18" charset="0"/>
                  <a:ea typeface="+mn-ea"/>
                  <a:cs typeface="Symbol" pitchFamily="18" charset="0"/>
                </a:rPr>
                <a:t>[</a:t>
              </a:r>
              <a:r>
                <a:rPr lang="en-US" altLang="zh-CN" sz="2903" b="1" i="1" dirty="0">
                  <a:latin typeface="Times New Roman" pitchFamily="18" charset="0"/>
                  <a:ea typeface="+mn-ea"/>
                  <a:cs typeface="Times New Roman" pitchFamily="18" charset="0"/>
                </a:rPr>
                <a:t>M</a:t>
              </a:r>
              <a:r>
                <a:rPr lang="en-US" altLang="zh-CN" sz="4075" dirty="0">
                  <a:latin typeface="Symbol" pitchFamily="18" charset="0"/>
                  <a:ea typeface="+mn-ea"/>
                  <a:cs typeface="Symbol" pitchFamily="18" charset="0"/>
                </a:rPr>
                <a:t>]</a:t>
              </a:r>
            </a:p>
          </p:txBody>
        </p:sp>
        <p:sp>
          <p:nvSpPr>
            <p:cNvPr id="28" name="TextBox 1"/>
            <p:cNvSpPr txBox="1"/>
            <p:nvPr/>
          </p:nvSpPr>
          <p:spPr>
            <a:xfrm>
              <a:off x="6413500" y="2590800"/>
              <a:ext cx="679450" cy="1187450"/>
            </a:xfrm>
            <a:prstGeom prst="rect">
              <a:avLst/>
            </a:prstGeom>
            <a:noFill/>
          </p:spPr>
          <p:txBody>
            <a:bodyPr wrap="none" lIns="0" tIns="0" rIns="0">
              <a:spAutoFit/>
            </a:bodyPr>
            <a:lstStyle/>
            <a:p>
              <a:pPr fontAlgn="auto">
                <a:lnSpc>
                  <a:spcPts val="4900"/>
                </a:lnSpc>
                <a:spcBef>
                  <a:spcPts val="0"/>
                </a:spcBef>
                <a:spcAft>
                  <a:spcPts val="0"/>
                </a:spcAft>
                <a:tabLst>
                  <a:tab pos="101600" algn="l"/>
                </a:tabLst>
                <a:defRPr/>
              </a:pPr>
              <a:r>
                <a:rPr lang="en-US" altLang="zh-CN" dirty="0">
                  <a:latin typeface="+mn-lt"/>
                  <a:ea typeface="+mn-ea"/>
                </a:rPr>
                <a:t>	</a:t>
              </a:r>
              <a:r>
                <a:rPr lang="en-US" altLang="zh-CN" sz="4075" dirty="0">
                  <a:latin typeface="Symbol" pitchFamily="18" charset="0"/>
                  <a:ea typeface="+mn-ea"/>
                  <a:cs typeface="Symbol" pitchFamily="18" charset="0"/>
                </a:rPr>
                <a:t>[</a:t>
              </a:r>
              <a:r>
                <a:rPr lang="en-US" altLang="zh-CN" sz="2903" b="1" i="1" dirty="0">
                  <a:latin typeface="Times New Roman" pitchFamily="18" charset="0"/>
                  <a:ea typeface="+mn-ea"/>
                  <a:cs typeface="Times New Roman" pitchFamily="18" charset="0"/>
                </a:rPr>
                <a:t>I</a:t>
              </a:r>
              <a:r>
                <a:rPr lang="en-US" altLang="zh-CN" sz="4075" dirty="0">
                  <a:latin typeface="Symbol" pitchFamily="18" charset="0"/>
                  <a:ea typeface="+mn-ea"/>
                  <a:cs typeface="Symbol" pitchFamily="18" charset="0"/>
                </a:rPr>
                <a:t>]</a:t>
              </a:r>
            </a:p>
            <a:p>
              <a:pPr fontAlgn="auto">
                <a:lnSpc>
                  <a:spcPts val="4000"/>
                </a:lnSpc>
                <a:spcBef>
                  <a:spcPts val="0"/>
                </a:spcBef>
                <a:spcAft>
                  <a:spcPts val="0"/>
                </a:spcAft>
                <a:tabLst>
                  <a:tab pos="101600" algn="l"/>
                </a:tabLst>
                <a:defRPr/>
              </a:pPr>
              <a:r>
                <a:rPr lang="en-US" altLang="zh-CN" sz="4075" dirty="0">
                  <a:latin typeface="Symbol" pitchFamily="18" charset="0"/>
                  <a:ea typeface="+mn-ea"/>
                  <a:cs typeface="Symbol" pitchFamily="18" charset="0"/>
                </a:rPr>
                <a:t>[</a:t>
              </a:r>
              <a:r>
                <a:rPr lang="en-US" altLang="zh-CN" sz="2903" b="1" i="1" dirty="0">
                  <a:latin typeface="Times New Roman" pitchFamily="18" charset="0"/>
                  <a:ea typeface="+mn-ea"/>
                  <a:cs typeface="Times New Roman" pitchFamily="18" charset="0"/>
                </a:rPr>
                <a:t>M</a:t>
              </a:r>
              <a:r>
                <a:rPr lang="en-US" altLang="zh-CN" sz="4075" dirty="0">
                  <a:latin typeface="Symbol" pitchFamily="18" charset="0"/>
                  <a:ea typeface="+mn-ea"/>
                  <a:cs typeface="Symbol" pitchFamily="18" charset="0"/>
                </a:rPr>
                <a:t>]</a:t>
              </a:r>
            </a:p>
          </p:txBody>
        </p:sp>
        <p:sp>
          <p:nvSpPr>
            <p:cNvPr id="29" name="TextBox 1"/>
            <p:cNvSpPr txBox="1"/>
            <p:nvPr/>
          </p:nvSpPr>
          <p:spPr>
            <a:xfrm>
              <a:off x="5105400" y="2984500"/>
              <a:ext cx="1274763" cy="517525"/>
            </a:xfrm>
            <a:prstGeom prst="rect">
              <a:avLst/>
            </a:prstGeom>
            <a:noFill/>
          </p:spPr>
          <p:txBody>
            <a:bodyPr wrap="none" lIns="0" tIns="0" rIns="0">
              <a:spAutoFit/>
            </a:bodyPr>
            <a:lstStyle/>
            <a:p>
              <a:pPr fontAlgn="auto">
                <a:lnSpc>
                  <a:spcPts val="4000"/>
                </a:lnSpc>
                <a:spcBef>
                  <a:spcPts val="0"/>
                </a:spcBef>
                <a:spcAft>
                  <a:spcPts val="0"/>
                </a:spcAft>
                <a:defRPr/>
              </a:pPr>
              <a:r>
                <a:rPr lang="en-US" altLang="zh-CN" sz="2903" dirty="0">
                  <a:latin typeface="Symbol" pitchFamily="18" charset="0"/>
                  <a:ea typeface="+mn-ea"/>
                  <a:cs typeface="Symbol" pitchFamily="18" charset="0"/>
                </a:rPr>
                <a:t>+</a:t>
              </a:r>
              <a:r>
                <a:rPr lang="en-US" altLang="zh-CN" sz="2903" b="1" i="1" dirty="0">
                  <a:latin typeface="Times New Roman" pitchFamily="18" charset="0"/>
                  <a:ea typeface="+mn-ea"/>
                  <a:cs typeface="Times New Roman" pitchFamily="18" charset="0"/>
                </a:rPr>
                <a:t>C</a:t>
              </a:r>
              <a:r>
                <a:rPr lang="en-US" altLang="zh-CN" sz="1693" b="1" i="1" dirty="0">
                  <a:latin typeface="Times New Roman" pitchFamily="18" charset="0"/>
                  <a:ea typeface="+mn-ea"/>
                  <a:cs typeface="Times New Roman" pitchFamily="18" charset="0"/>
                </a:rPr>
                <a:t>M</a:t>
              </a:r>
              <a:r>
                <a:rPr lang="en-US" altLang="zh-CN" sz="2903" dirty="0">
                  <a:latin typeface="Times New Roman" pitchFamily="18" charset="0"/>
                  <a:ea typeface="+mn-ea"/>
                  <a:cs typeface="Times New Roman" pitchFamily="18" charset="0"/>
                </a:rPr>
                <a:t> </a:t>
              </a:r>
              <a:r>
                <a:rPr lang="en-US" altLang="zh-CN" sz="2903" dirty="0">
                  <a:latin typeface="Symbol" pitchFamily="18" charset="0"/>
                  <a:ea typeface="+mn-ea"/>
                  <a:cs typeface="Symbol" pitchFamily="18" charset="0"/>
                </a:rPr>
                <a:t>+</a:t>
              </a:r>
              <a:r>
                <a:rPr lang="en-US" altLang="zh-CN" sz="2903" b="1" i="1" dirty="0">
                  <a:latin typeface="Times New Roman" pitchFamily="18" charset="0"/>
                  <a:ea typeface="+mn-ea"/>
                  <a:cs typeface="Times New Roman" pitchFamily="18" charset="0"/>
                </a:rPr>
                <a:t>C</a:t>
              </a:r>
              <a:r>
                <a:rPr lang="en-US" altLang="zh-CN" sz="1693" b="1" i="1" dirty="0">
                  <a:latin typeface="Times New Roman" pitchFamily="18" charset="0"/>
                  <a:ea typeface="+mn-ea"/>
                  <a:cs typeface="Times New Roman" pitchFamily="18" charset="0"/>
                </a:rPr>
                <a:t>I</a:t>
              </a:r>
            </a:p>
          </p:txBody>
        </p:sp>
        <p:sp>
          <p:nvSpPr>
            <p:cNvPr id="30" name="TextBox 1"/>
            <p:cNvSpPr txBox="1"/>
            <p:nvPr/>
          </p:nvSpPr>
          <p:spPr>
            <a:xfrm>
              <a:off x="3238500" y="2984500"/>
              <a:ext cx="203200" cy="495300"/>
            </a:xfrm>
            <a:prstGeom prst="rect">
              <a:avLst/>
            </a:prstGeom>
            <a:noFill/>
          </p:spPr>
          <p:txBody>
            <a:bodyPr wrap="none" lIns="0" tIns="0" rIns="0">
              <a:spAutoFit/>
            </a:bodyPr>
            <a:lstStyle/>
            <a:p>
              <a:pPr fontAlgn="auto">
                <a:lnSpc>
                  <a:spcPts val="3500"/>
                </a:lnSpc>
                <a:spcBef>
                  <a:spcPts val="0"/>
                </a:spcBef>
                <a:spcAft>
                  <a:spcPts val="0"/>
                </a:spcAft>
                <a:defRPr/>
              </a:pPr>
              <a:r>
                <a:rPr lang="en-US" altLang="zh-CN" sz="2903" dirty="0">
                  <a:latin typeface="Symbol" pitchFamily="18" charset="0"/>
                  <a:ea typeface="+mn-ea"/>
                  <a:cs typeface="Symbol" pitchFamily="18" charset="0"/>
                </a:rPr>
                <a:t>=</a:t>
              </a:r>
            </a:p>
          </p:txBody>
        </p:sp>
        <p:sp>
          <p:nvSpPr>
            <p:cNvPr id="31" name="TextBox 1"/>
            <p:cNvSpPr txBox="1"/>
            <p:nvPr/>
          </p:nvSpPr>
          <p:spPr>
            <a:xfrm>
              <a:off x="3835400" y="3327400"/>
              <a:ext cx="1254125" cy="238125"/>
            </a:xfrm>
            <a:prstGeom prst="rect">
              <a:avLst/>
            </a:prstGeom>
            <a:noFill/>
          </p:spPr>
          <p:txBody>
            <a:bodyPr wrap="none" lIns="0" tIns="0" rIns="0">
              <a:spAutoFit/>
            </a:bodyPr>
            <a:lstStyle/>
            <a:p>
              <a:pPr fontAlgn="auto">
                <a:lnSpc>
                  <a:spcPts val="1500"/>
                </a:lnSpc>
                <a:spcBef>
                  <a:spcPts val="0"/>
                </a:spcBef>
                <a:spcAft>
                  <a:spcPts val="0"/>
                </a:spcAft>
                <a:defRPr/>
              </a:pPr>
              <a:r>
                <a:rPr lang="en-US" altLang="zh-CN" sz="1693" b="1" dirty="0">
                  <a:latin typeface="Times New Roman" pitchFamily="18" charset="0"/>
                  <a:ea typeface="+mn-ea"/>
                  <a:cs typeface="Times New Roman" pitchFamily="18" charset="0"/>
                </a:rPr>
                <a:t>2</a:t>
              </a:r>
              <a:r>
                <a:rPr lang="en-US" altLang="zh-CN" sz="1693" dirty="0">
                  <a:latin typeface="Times New Roman" pitchFamily="18" charset="0"/>
                  <a:ea typeface="+mn-ea"/>
                  <a:cs typeface="Times New Roman" pitchFamily="18" charset="0"/>
                </a:rPr>
                <a:t>                   </a:t>
              </a:r>
              <a:r>
                <a:rPr lang="en-US" altLang="zh-CN" sz="1693" b="1" dirty="0">
                  <a:latin typeface="Times New Roman" pitchFamily="18" charset="0"/>
                  <a:ea typeface="+mn-ea"/>
                  <a:cs typeface="Times New Roman" pitchFamily="18" charset="0"/>
                </a:rPr>
                <a:t>2</a:t>
              </a:r>
            </a:p>
          </p:txBody>
        </p:sp>
        <p:sp>
          <p:nvSpPr>
            <p:cNvPr id="32" name="TextBox 1"/>
            <p:cNvSpPr txBox="1"/>
            <p:nvPr/>
          </p:nvSpPr>
          <p:spPr>
            <a:xfrm>
              <a:off x="3556000" y="2840038"/>
              <a:ext cx="1347788" cy="482600"/>
            </a:xfrm>
            <a:prstGeom prst="rect">
              <a:avLst/>
            </a:prstGeom>
            <a:noFill/>
          </p:spPr>
          <p:txBody>
            <a:bodyPr wrap="none" lIns="0" tIns="0" rIns="0">
              <a:spAutoFit/>
            </a:bodyPr>
            <a:lstStyle/>
            <a:p>
              <a:pPr fontAlgn="auto">
                <a:lnSpc>
                  <a:spcPts val="3400"/>
                </a:lnSpc>
                <a:spcBef>
                  <a:spcPts val="0"/>
                </a:spcBef>
                <a:spcAft>
                  <a:spcPts val="0"/>
                </a:spcAft>
                <a:defRPr/>
              </a:pPr>
              <a:r>
                <a:rPr lang="en-US" altLang="zh-CN" sz="2903" b="1" dirty="0">
                  <a:latin typeface="Times New Roman" pitchFamily="18" charset="0"/>
                  <a:ea typeface="+mn-ea"/>
                  <a:cs typeface="Times New Roman" pitchFamily="18" charset="0"/>
                </a:rPr>
                <a:t>2</a:t>
              </a:r>
              <a:r>
                <a:rPr lang="en-US" altLang="zh-CN" sz="2903" b="1" i="1" dirty="0">
                  <a:latin typeface="Times New Roman" pitchFamily="18" charset="0"/>
                  <a:ea typeface="+mn-ea"/>
                  <a:cs typeface="Times New Roman" pitchFamily="18" charset="0"/>
                </a:rPr>
                <a:t>k</a:t>
              </a:r>
              <a:r>
                <a:rPr lang="en-US" altLang="zh-CN" sz="1693" b="1" i="1" dirty="0">
                  <a:latin typeface="Times New Roman" pitchFamily="18" charset="0"/>
                  <a:ea typeface="+mn-ea"/>
                  <a:cs typeface="Times New Roman" pitchFamily="18" charset="0"/>
                </a:rPr>
                <a:t>t</a:t>
              </a:r>
              <a:r>
                <a:rPr lang="en-US" altLang="zh-CN" sz="2903" dirty="0">
                  <a:latin typeface="Times New Roman" pitchFamily="18" charset="0"/>
                  <a:ea typeface="+mn-ea"/>
                  <a:cs typeface="Times New Roman" pitchFamily="18" charset="0"/>
                </a:rPr>
                <a:t>      </a:t>
              </a:r>
              <a:r>
                <a:rPr lang="en-US" altLang="zh-CN" sz="2903" b="1" i="1" dirty="0">
                  <a:latin typeface="Times New Roman" pitchFamily="18" charset="0"/>
                  <a:ea typeface="+mn-ea"/>
                  <a:cs typeface="Times New Roman" pitchFamily="18" charset="0"/>
                </a:rPr>
                <a:t>R</a:t>
              </a:r>
              <a:r>
                <a:rPr lang="en-US" altLang="zh-CN" sz="1693" b="1" i="1" dirty="0">
                  <a:latin typeface="Times New Roman" pitchFamily="18" charset="0"/>
                  <a:ea typeface="+mn-ea"/>
                  <a:cs typeface="Times New Roman" pitchFamily="18" charset="0"/>
                </a:rPr>
                <a:t>p</a:t>
              </a:r>
            </a:p>
          </p:txBody>
        </p:sp>
        <p:sp>
          <p:nvSpPr>
            <p:cNvPr id="33" name="TextBox 1"/>
            <p:cNvSpPr txBox="1"/>
            <p:nvPr/>
          </p:nvSpPr>
          <p:spPr>
            <a:xfrm>
              <a:off x="2692400" y="2865438"/>
              <a:ext cx="368300" cy="982662"/>
            </a:xfrm>
            <a:prstGeom prst="rect">
              <a:avLst/>
            </a:prstGeom>
            <a:noFill/>
          </p:spPr>
          <p:txBody>
            <a:bodyPr wrap="none" lIns="0" tIns="0" rIns="0">
              <a:spAutoFit/>
            </a:bodyPr>
            <a:lstStyle/>
            <a:p>
              <a:pPr fontAlgn="auto">
                <a:lnSpc>
                  <a:spcPts val="2600"/>
                </a:lnSpc>
                <a:spcBef>
                  <a:spcPts val="0"/>
                </a:spcBef>
                <a:spcAft>
                  <a:spcPts val="0"/>
                </a:spcAft>
                <a:tabLst>
                  <a:tab pos="114300" algn="l"/>
                </a:tabLst>
                <a:defRPr/>
              </a:pPr>
              <a:r>
                <a:rPr lang="en-US" altLang="zh-CN" dirty="0">
                  <a:latin typeface="+mn-lt"/>
                  <a:ea typeface="+mn-ea"/>
                </a:rPr>
                <a:t>	</a:t>
              </a:r>
              <a:r>
                <a:rPr lang="en-US" altLang="zh-CN" sz="2903" b="1" dirty="0">
                  <a:latin typeface="Times New Roman" pitchFamily="18" charset="0"/>
                  <a:ea typeface="+mn-ea"/>
                  <a:cs typeface="Times New Roman" pitchFamily="18" charset="0"/>
                </a:rPr>
                <a:t>1</a:t>
              </a:r>
            </a:p>
            <a:p>
              <a:pPr fontAlgn="auto">
                <a:lnSpc>
                  <a:spcPts val="1000"/>
                </a:lnSpc>
                <a:spcBef>
                  <a:spcPts val="0"/>
                </a:spcBef>
                <a:spcAft>
                  <a:spcPts val="0"/>
                </a:spcAft>
                <a:defRPr/>
              </a:pPr>
              <a:endParaRPr lang="en-US" altLang="zh-CN" dirty="0">
                <a:latin typeface="+mn-lt"/>
                <a:ea typeface="+mn-ea"/>
              </a:endParaRPr>
            </a:p>
            <a:p>
              <a:pPr fontAlgn="auto">
                <a:lnSpc>
                  <a:spcPts val="3700"/>
                </a:lnSpc>
                <a:spcBef>
                  <a:spcPts val="0"/>
                </a:spcBef>
                <a:spcAft>
                  <a:spcPts val="0"/>
                </a:spcAft>
                <a:tabLst>
                  <a:tab pos="114300" algn="l"/>
                </a:tabLst>
                <a:defRPr/>
              </a:pPr>
              <a:r>
                <a:rPr lang="en-US" altLang="zh-CN" sz="2903" b="1" i="1" dirty="0">
                  <a:latin typeface="Times New Roman" pitchFamily="18" charset="0"/>
                  <a:ea typeface="+mn-ea"/>
                  <a:cs typeface="Times New Roman" pitchFamily="18" charset="0"/>
                </a:rPr>
                <a:t>X</a:t>
              </a:r>
              <a:r>
                <a:rPr lang="en-US" altLang="zh-CN" sz="1693" b="1" i="1" dirty="0">
                  <a:latin typeface="Times New Roman" pitchFamily="18" charset="0"/>
                  <a:ea typeface="+mn-ea"/>
                  <a:cs typeface="Times New Roman" pitchFamily="18" charset="0"/>
                </a:rPr>
                <a:t>n</a:t>
              </a:r>
            </a:p>
          </p:txBody>
        </p:sp>
      </p:grpSp>
      <p:sp>
        <p:nvSpPr>
          <p:cNvPr id="34" name="TextBox 1"/>
          <p:cNvSpPr txBox="1"/>
          <p:nvPr/>
        </p:nvSpPr>
        <p:spPr>
          <a:xfrm>
            <a:off x="6031776" y="3785510"/>
            <a:ext cx="577850" cy="1020763"/>
          </a:xfrm>
          <a:prstGeom prst="rect">
            <a:avLst/>
          </a:prstGeom>
          <a:noFill/>
        </p:spPr>
        <p:txBody>
          <a:bodyPr wrap="none" lIns="0" tIns="0" rIns="0">
            <a:spAutoFit/>
          </a:bodyPr>
          <a:lstStyle/>
          <a:p>
            <a:pPr fontAlgn="auto">
              <a:lnSpc>
                <a:spcPts val="4200"/>
              </a:lnSpc>
              <a:spcBef>
                <a:spcPts val="0"/>
              </a:spcBef>
              <a:spcAft>
                <a:spcPts val="0"/>
              </a:spcAft>
              <a:tabLst>
                <a:tab pos="88900" algn="l"/>
              </a:tabLst>
              <a:defRPr/>
            </a:pPr>
            <a:r>
              <a:rPr lang="en-US" altLang="zh-CN" dirty="0">
                <a:latin typeface="+mn-lt"/>
                <a:ea typeface="+mn-ea"/>
              </a:rPr>
              <a:t>	</a:t>
            </a:r>
            <a:r>
              <a:rPr lang="en-US" altLang="zh-CN" sz="3466" dirty="0">
                <a:latin typeface="Symbol" pitchFamily="18" charset="0"/>
                <a:ea typeface="+mn-ea"/>
                <a:cs typeface="Symbol" pitchFamily="18" charset="0"/>
              </a:rPr>
              <a:t>[</a:t>
            </a:r>
            <a:r>
              <a:rPr lang="en-US" altLang="zh-CN" sz="2469" b="1" i="1" dirty="0">
                <a:latin typeface="Times New Roman" pitchFamily="18" charset="0"/>
                <a:ea typeface="+mn-ea"/>
                <a:cs typeface="Times New Roman" pitchFamily="18" charset="0"/>
              </a:rPr>
              <a:t>I</a:t>
            </a:r>
            <a:r>
              <a:rPr lang="en-US" altLang="zh-CN" sz="3466" dirty="0">
                <a:latin typeface="Symbol" pitchFamily="18" charset="0"/>
                <a:ea typeface="+mn-ea"/>
                <a:cs typeface="Symbol" pitchFamily="18" charset="0"/>
              </a:rPr>
              <a:t>]</a:t>
            </a:r>
          </a:p>
          <a:p>
            <a:pPr fontAlgn="auto">
              <a:lnSpc>
                <a:spcPts val="3400"/>
              </a:lnSpc>
              <a:spcBef>
                <a:spcPts val="0"/>
              </a:spcBef>
              <a:spcAft>
                <a:spcPts val="0"/>
              </a:spcAft>
              <a:tabLst>
                <a:tab pos="88900" algn="l"/>
              </a:tabLst>
              <a:defRPr/>
            </a:pPr>
            <a:r>
              <a:rPr lang="en-US" altLang="zh-CN" sz="3466" dirty="0">
                <a:latin typeface="Symbol" pitchFamily="18" charset="0"/>
                <a:ea typeface="+mn-ea"/>
                <a:cs typeface="Symbol" pitchFamily="18" charset="0"/>
              </a:rPr>
              <a:t>[</a:t>
            </a:r>
            <a:r>
              <a:rPr lang="en-US" altLang="zh-CN" sz="2469" b="1" i="1" dirty="0">
                <a:latin typeface="Times New Roman" pitchFamily="18" charset="0"/>
                <a:ea typeface="+mn-ea"/>
                <a:cs typeface="Times New Roman" pitchFamily="18" charset="0"/>
              </a:rPr>
              <a:t>M</a:t>
            </a:r>
            <a:r>
              <a:rPr lang="en-US" altLang="zh-CN" sz="3466" dirty="0">
                <a:latin typeface="Symbol" pitchFamily="18" charset="0"/>
                <a:ea typeface="+mn-ea"/>
                <a:cs typeface="Symbol" pitchFamily="18" charset="0"/>
              </a:rPr>
              <a:t>]</a:t>
            </a:r>
          </a:p>
        </p:txBody>
      </p:sp>
      <p:sp>
        <p:nvSpPr>
          <p:cNvPr id="35" name="TextBox 1"/>
          <p:cNvSpPr txBox="1"/>
          <p:nvPr/>
        </p:nvSpPr>
        <p:spPr>
          <a:xfrm>
            <a:off x="4888776" y="4115710"/>
            <a:ext cx="1084263" cy="446088"/>
          </a:xfrm>
          <a:prstGeom prst="rect">
            <a:avLst/>
          </a:prstGeom>
          <a:noFill/>
        </p:spPr>
        <p:txBody>
          <a:bodyPr wrap="none" lIns="0" tIns="0" rIns="0">
            <a:spAutoFit/>
          </a:bodyPr>
          <a:lstStyle/>
          <a:p>
            <a:pPr fontAlgn="auto">
              <a:lnSpc>
                <a:spcPts val="3400"/>
              </a:lnSpc>
              <a:spcBef>
                <a:spcPts val="0"/>
              </a:spcBef>
              <a:spcAft>
                <a:spcPts val="0"/>
              </a:spcAft>
              <a:defRPr/>
            </a:pPr>
            <a:r>
              <a:rPr lang="en-US" altLang="zh-CN" sz="2469" dirty="0">
                <a:latin typeface="Symbol" pitchFamily="18" charset="0"/>
                <a:ea typeface="+mn-ea"/>
                <a:cs typeface="Symbol" pitchFamily="18" charset="0"/>
              </a:rPr>
              <a:t>=</a:t>
            </a:r>
            <a:r>
              <a:rPr lang="en-US" altLang="zh-CN" sz="2469" b="1" i="1" dirty="0">
                <a:latin typeface="Times New Roman" pitchFamily="18" charset="0"/>
                <a:ea typeface="+mn-ea"/>
                <a:cs typeface="Times New Roman" pitchFamily="18" charset="0"/>
              </a:rPr>
              <a:t>C</a:t>
            </a:r>
            <a:r>
              <a:rPr lang="en-US" altLang="zh-CN" sz="1440" b="1" i="1" dirty="0">
                <a:latin typeface="Times New Roman" pitchFamily="18" charset="0"/>
                <a:ea typeface="+mn-ea"/>
                <a:cs typeface="Times New Roman" pitchFamily="18" charset="0"/>
              </a:rPr>
              <a:t>M</a:t>
            </a:r>
            <a:r>
              <a:rPr lang="en-US" altLang="zh-CN" sz="2469" dirty="0">
                <a:latin typeface="Times New Roman" pitchFamily="18" charset="0"/>
                <a:ea typeface="+mn-ea"/>
                <a:cs typeface="Times New Roman" pitchFamily="18" charset="0"/>
              </a:rPr>
              <a:t> </a:t>
            </a:r>
            <a:r>
              <a:rPr lang="en-US" altLang="zh-CN" sz="2469" dirty="0">
                <a:latin typeface="Symbol" pitchFamily="18" charset="0"/>
                <a:ea typeface="+mn-ea"/>
                <a:cs typeface="Symbol" pitchFamily="18" charset="0"/>
              </a:rPr>
              <a:t>+</a:t>
            </a:r>
            <a:r>
              <a:rPr lang="en-US" altLang="zh-CN" sz="2469" b="1" i="1" dirty="0">
                <a:latin typeface="Times New Roman" pitchFamily="18" charset="0"/>
                <a:ea typeface="+mn-ea"/>
                <a:cs typeface="Times New Roman" pitchFamily="18" charset="0"/>
              </a:rPr>
              <a:t>C</a:t>
            </a:r>
            <a:r>
              <a:rPr lang="en-US" altLang="zh-CN" sz="1440" b="1" i="1" dirty="0">
                <a:latin typeface="Times New Roman" pitchFamily="18" charset="0"/>
                <a:ea typeface="+mn-ea"/>
                <a:cs typeface="Times New Roman" pitchFamily="18" charset="0"/>
              </a:rPr>
              <a:t>I</a:t>
            </a:r>
          </a:p>
        </p:txBody>
      </p:sp>
      <p:sp>
        <p:nvSpPr>
          <p:cNvPr id="36" name="TextBox 1"/>
          <p:cNvSpPr txBox="1"/>
          <p:nvPr/>
        </p:nvSpPr>
        <p:spPr>
          <a:xfrm>
            <a:off x="3288576" y="4190323"/>
            <a:ext cx="173038" cy="403225"/>
          </a:xfrm>
          <a:prstGeom prst="rect">
            <a:avLst/>
          </a:prstGeom>
          <a:noFill/>
        </p:spPr>
        <p:txBody>
          <a:bodyPr wrap="none" lIns="0" tIns="0" rIns="0">
            <a:spAutoFit/>
          </a:bodyPr>
          <a:lstStyle/>
          <a:p>
            <a:pPr fontAlgn="auto">
              <a:lnSpc>
                <a:spcPts val="3000"/>
              </a:lnSpc>
              <a:spcBef>
                <a:spcPts val="0"/>
              </a:spcBef>
              <a:spcAft>
                <a:spcPts val="0"/>
              </a:spcAft>
              <a:defRPr/>
            </a:pPr>
            <a:r>
              <a:rPr lang="en-US" altLang="zh-CN" sz="2469" dirty="0">
                <a:latin typeface="Symbol" pitchFamily="18" charset="0"/>
                <a:ea typeface="+mn-ea"/>
                <a:cs typeface="Symbol" pitchFamily="18" charset="0"/>
              </a:rPr>
              <a:t>-</a:t>
            </a:r>
          </a:p>
        </p:txBody>
      </p:sp>
      <p:sp>
        <p:nvSpPr>
          <p:cNvPr id="37" name="TextBox 1"/>
          <p:cNvSpPr txBox="1"/>
          <p:nvPr/>
        </p:nvSpPr>
        <p:spPr>
          <a:xfrm>
            <a:off x="3783876" y="4407810"/>
            <a:ext cx="1162050" cy="212725"/>
          </a:xfrm>
          <a:prstGeom prst="rect">
            <a:avLst/>
          </a:prstGeom>
          <a:noFill/>
        </p:spPr>
        <p:txBody>
          <a:bodyPr wrap="none" lIns="0" tIns="0" rIns="0">
            <a:spAutoFit/>
          </a:bodyPr>
          <a:lstStyle/>
          <a:p>
            <a:pPr fontAlgn="auto">
              <a:lnSpc>
                <a:spcPts val="1300"/>
              </a:lnSpc>
              <a:spcBef>
                <a:spcPts val="0"/>
              </a:spcBef>
              <a:spcAft>
                <a:spcPts val="0"/>
              </a:spcAft>
              <a:defRPr/>
            </a:pPr>
            <a:r>
              <a:rPr lang="en-US" altLang="zh-CN" sz="1440" b="1" dirty="0">
                <a:latin typeface="Times New Roman" pitchFamily="18" charset="0"/>
                <a:ea typeface="+mn-ea"/>
                <a:cs typeface="Times New Roman" pitchFamily="18" charset="0"/>
              </a:rPr>
              <a:t>2</a:t>
            </a:r>
            <a:r>
              <a:rPr lang="en-US" altLang="zh-CN" sz="1440" dirty="0">
                <a:latin typeface="Times New Roman" pitchFamily="18" charset="0"/>
                <a:ea typeface="+mn-ea"/>
                <a:cs typeface="Times New Roman" pitchFamily="18" charset="0"/>
              </a:rPr>
              <a:t>                     </a:t>
            </a:r>
            <a:r>
              <a:rPr lang="en-US" altLang="zh-CN" sz="1440" b="1" dirty="0">
                <a:latin typeface="Times New Roman" pitchFamily="18" charset="0"/>
                <a:ea typeface="+mn-ea"/>
                <a:cs typeface="Times New Roman" pitchFamily="18" charset="0"/>
              </a:rPr>
              <a:t>2</a:t>
            </a:r>
          </a:p>
        </p:txBody>
      </p:sp>
      <p:sp>
        <p:nvSpPr>
          <p:cNvPr id="38" name="TextBox 1"/>
          <p:cNvSpPr txBox="1"/>
          <p:nvPr/>
        </p:nvSpPr>
        <p:spPr>
          <a:xfrm>
            <a:off x="3542576" y="3947435"/>
            <a:ext cx="1144588" cy="417513"/>
          </a:xfrm>
          <a:prstGeom prst="rect">
            <a:avLst/>
          </a:prstGeom>
          <a:noFill/>
        </p:spPr>
        <p:txBody>
          <a:bodyPr wrap="none" lIns="0" tIns="0" rIns="0">
            <a:spAutoFit/>
          </a:bodyPr>
          <a:lstStyle/>
          <a:p>
            <a:pPr fontAlgn="auto">
              <a:lnSpc>
                <a:spcPts val="2900"/>
              </a:lnSpc>
              <a:spcBef>
                <a:spcPts val="0"/>
              </a:spcBef>
              <a:spcAft>
                <a:spcPts val="0"/>
              </a:spcAft>
              <a:defRPr/>
            </a:pPr>
            <a:r>
              <a:rPr lang="en-US" altLang="zh-CN" sz="2469" b="1" dirty="0">
                <a:latin typeface="Times New Roman" pitchFamily="18" charset="0"/>
                <a:ea typeface="+mn-ea"/>
                <a:cs typeface="Times New Roman" pitchFamily="18" charset="0"/>
              </a:rPr>
              <a:t>2</a:t>
            </a:r>
            <a:r>
              <a:rPr lang="en-US" altLang="zh-CN" sz="2469" b="1" i="1" dirty="0">
                <a:latin typeface="Times New Roman" pitchFamily="18" charset="0"/>
                <a:ea typeface="+mn-ea"/>
                <a:cs typeface="Times New Roman" pitchFamily="18" charset="0"/>
              </a:rPr>
              <a:t>k</a:t>
            </a:r>
            <a:r>
              <a:rPr lang="en-US" altLang="zh-CN" sz="1440" b="1" i="1" dirty="0">
                <a:latin typeface="Times New Roman" pitchFamily="18" charset="0"/>
                <a:ea typeface="+mn-ea"/>
                <a:cs typeface="Times New Roman" pitchFamily="18" charset="0"/>
              </a:rPr>
              <a:t>t</a:t>
            </a:r>
            <a:r>
              <a:rPr lang="en-US" altLang="zh-CN" sz="2469" dirty="0">
                <a:latin typeface="Times New Roman" pitchFamily="18" charset="0"/>
                <a:ea typeface="+mn-ea"/>
                <a:cs typeface="Times New Roman" pitchFamily="18" charset="0"/>
              </a:rPr>
              <a:t>      </a:t>
            </a:r>
            <a:r>
              <a:rPr lang="en-US" altLang="zh-CN" sz="2469" b="1" i="1" dirty="0">
                <a:latin typeface="Times New Roman" pitchFamily="18" charset="0"/>
                <a:ea typeface="+mn-ea"/>
                <a:cs typeface="Times New Roman" pitchFamily="18" charset="0"/>
              </a:rPr>
              <a:t>R</a:t>
            </a:r>
            <a:r>
              <a:rPr lang="en-US" altLang="zh-CN" sz="1440" b="1" i="1" dirty="0">
                <a:latin typeface="Times New Roman" pitchFamily="18" charset="0"/>
                <a:ea typeface="+mn-ea"/>
                <a:cs typeface="Times New Roman" pitchFamily="18" charset="0"/>
              </a:rPr>
              <a:t>p</a:t>
            </a:r>
          </a:p>
        </p:txBody>
      </p:sp>
      <p:sp>
        <p:nvSpPr>
          <p:cNvPr id="39" name="TextBox 1"/>
          <p:cNvSpPr txBox="1"/>
          <p:nvPr/>
        </p:nvSpPr>
        <p:spPr>
          <a:xfrm>
            <a:off x="2821851" y="4056973"/>
            <a:ext cx="314325" cy="841375"/>
          </a:xfrm>
          <a:prstGeom prst="rect">
            <a:avLst/>
          </a:prstGeom>
          <a:noFill/>
        </p:spPr>
        <p:txBody>
          <a:bodyPr wrap="none" lIns="0" tIns="0" rIns="0">
            <a:spAutoFit/>
          </a:bodyPr>
          <a:lstStyle/>
          <a:p>
            <a:pPr fontAlgn="auto">
              <a:lnSpc>
                <a:spcPts val="2200"/>
              </a:lnSpc>
              <a:spcBef>
                <a:spcPts val="0"/>
              </a:spcBef>
              <a:spcAft>
                <a:spcPts val="0"/>
              </a:spcAft>
              <a:tabLst>
                <a:tab pos="88900" algn="l"/>
              </a:tabLst>
              <a:defRPr/>
            </a:pPr>
            <a:r>
              <a:rPr lang="en-US" altLang="zh-CN" dirty="0">
                <a:latin typeface="+mn-lt"/>
                <a:ea typeface="+mn-ea"/>
              </a:rPr>
              <a:t>	</a:t>
            </a:r>
            <a:r>
              <a:rPr lang="en-US" altLang="zh-CN" sz="2469" b="1" dirty="0">
                <a:latin typeface="Times New Roman" pitchFamily="18" charset="0"/>
                <a:ea typeface="+mn-ea"/>
                <a:cs typeface="Times New Roman" pitchFamily="18" charset="0"/>
              </a:rPr>
              <a:t>1</a:t>
            </a:r>
          </a:p>
          <a:p>
            <a:pPr fontAlgn="auto">
              <a:lnSpc>
                <a:spcPts val="1000"/>
              </a:lnSpc>
              <a:spcBef>
                <a:spcPts val="0"/>
              </a:spcBef>
              <a:spcAft>
                <a:spcPts val="0"/>
              </a:spcAft>
              <a:defRPr/>
            </a:pPr>
            <a:endParaRPr lang="en-US" altLang="zh-CN" dirty="0">
              <a:latin typeface="+mn-lt"/>
              <a:ea typeface="+mn-ea"/>
            </a:endParaRPr>
          </a:p>
          <a:p>
            <a:pPr fontAlgn="auto">
              <a:lnSpc>
                <a:spcPts val="3000"/>
              </a:lnSpc>
              <a:spcBef>
                <a:spcPts val="0"/>
              </a:spcBef>
              <a:spcAft>
                <a:spcPts val="0"/>
              </a:spcAft>
              <a:tabLst>
                <a:tab pos="88900" algn="l"/>
              </a:tabLst>
              <a:defRPr/>
            </a:pPr>
            <a:r>
              <a:rPr lang="en-US" altLang="zh-CN" sz="2469" b="1" i="1" dirty="0">
                <a:latin typeface="Times New Roman" pitchFamily="18" charset="0"/>
                <a:ea typeface="+mn-ea"/>
                <a:cs typeface="Times New Roman" pitchFamily="18" charset="0"/>
              </a:rPr>
              <a:t>X</a:t>
            </a:r>
            <a:r>
              <a:rPr lang="en-US" altLang="zh-CN" sz="1440" b="1" i="1" dirty="0">
                <a:latin typeface="Times New Roman" pitchFamily="18" charset="0"/>
                <a:ea typeface="+mn-ea"/>
                <a:cs typeface="Times New Roman" pitchFamily="18" charset="0"/>
              </a:rPr>
              <a:t>n</a:t>
            </a:r>
          </a:p>
        </p:txBody>
      </p:sp>
      <p:sp>
        <p:nvSpPr>
          <p:cNvPr id="112668" name="TextBox 1"/>
          <p:cNvSpPr txBox="1">
            <a:spLocks noChangeArrowheads="1"/>
          </p:cNvSpPr>
          <p:nvPr/>
        </p:nvSpPr>
        <p:spPr bwMode="auto">
          <a:xfrm>
            <a:off x="6568352" y="5437278"/>
            <a:ext cx="3886200" cy="158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60400" algn="l"/>
                <a:tab pos="77978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60400" algn="l"/>
                <a:tab pos="77978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60400" algn="l"/>
                <a:tab pos="77978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60400" algn="l"/>
                <a:tab pos="77978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60400" algn="l"/>
                <a:tab pos="77978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60400" algn="l"/>
                <a:tab pos="77978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60400" algn="l"/>
                <a:tab pos="77978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60400" algn="l"/>
                <a:tab pos="77978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60400" algn="l"/>
                <a:tab pos="7797800" algn="l"/>
              </a:tabLs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2500" dirty="0" err="1">
                <a:latin typeface="楷体_GB2312"/>
                <a:ea typeface="楷体_GB2312"/>
                <a:cs typeface="楷体_GB2312"/>
              </a:rPr>
              <a:t>进行不同引发剂浓度下的本体聚合反应，由上式的左边对</a:t>
            </a:r>
            <a:r>
              <a:rPr lang="en-US" altLang="zh-CN" sz="2500" b="1" dirty="0">
                <a:latin typeface="Times New Roman" panose="02020603050405020304" pitchFamily="18" charset="0"/>
                <a:cs typeface="Times New Roman" panose="02020603050405020304" pitchFamily="18" charset="0"/>
              </a:rPr>
              <a:t>[I]/[M]</a:t>
            </a:r>
            <a:r>
              <a:rPr lang="en-US" altLang="zh-CN" sz="2500" dirty="0" err="1">
                <a:latin typeface="楷体_GB2312"/>
                <a:ea typeface="楷体_GB2312"/>
                <a:cs typeface="楷体_GB2312"/>
              </a:rPr>
              <a:t>作图，即可由斜率和截距分别求出</a:t>
            </a:r>
            <a:r>
              <a:rPr lang="en-US" altLang="zh-CN" sz="2500" b="1" dirty="0" err="1">
                <a:latin typeface="Times New Roman" panose="02020603050405020304" pitchFamily="18" charset="0"/>
                <a:cs typeface="Times New Roman" panose="02020603050405020304" pitchFamily="18" charset="0"/>
              </a:rPr>
              <a:t>C</a:t>
            </a:r>
            <a:r>
              <a:rPr lang="en-US" altLang="zh-CN" sz="1600" b="1" dirty="0" err="1">
                <a:latin typeface="Times New Roman" panose="02020603050405020304" pitchFamily="18" charset="0"/>
                <a:cs typeface="Times New Roman" panose="02020603050405020304" pitchFamily="18" charset="0"/>
              </a:rPr>
              <a:t>I</a:t>
            </a:r>
            <a:r>
              <a:rPr lang="en-US" altLang="zh-CN" sz="2500" dirty="0" err="1">
                <a:latin typeface="楷体_GB2312"/>
                <a:ea typeface="楷体_GB2312"/>
                <a:cs typeface="楷体_GB2312"/>
              </a:rPr>
              <a:t>和</a:t>
            </a:r>
            <a:r>
              <a:rPr lang="en-US" altLang="zh-CN" sz="2500" b="1" dirty="0" err="1">
                <a:latin typeface="Times New Roman" panose="02020603050405020304" pitchFamily="18" charset="0"/>
                <a:cs typeface="Times New Roman" panose="02020603050405020304" pitchFamily="18" charset="0"/>
              </a:rPr>
              <a:t>C</a:t>
            </a:r>
            <a:r>
              <a:rPr lang="en-US" altLang="zh-CN" sz="1600" b="1" dirty="0" err="1">
                <a:latin typeface="Times New Roman" panose="02020603050405020304" pitchFamily="18" charset="0"/>
                <a:cs typeface="Times New Roman" panose="02020603050405020304" pitchFamily="18" charset="0"/>
              </a:rPr>
              <a:t>M</a:t>
            </a:r>
            <a:endParaRPr lang="en-US" altLang="zh-CN" sz="12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7614137" y="2583486"/>
            <a:ext cx="2850966" cy="2634312"/>
          </a:xfrm>
          <a:prstGeom prst="rect">
            <a:avLst/>
          </a:prstGeom>
        </p:spPr>
      </p:pic>
      <p:sp>
        <p:nvSpPr>
          <p:cNvPr id="4" name="矩形 3">
            <a:extLst>
              <a:ext uri="{FF2B5EF4-FFF2-40B4-BE49-F238E27FC236}">
                <a16:creationId xmlns:a16="http://schemas.microsoft.com/office/drawing/2014/main" id="{18AA9F5D-5953-4A82-9FFC-6AECCE289B2C}"/>
              </a:ext>
            </a:extLst>
          </p:cNvPr>
          <p:cNvSpPr/>
          <p:nvPr/>
        </p:nvSpPr>
        <p:spPr>
          <a:xfrm>
            <a:off x="632008" y="1202614"/>
            <a:ext cx="9362891" cy="906145"/>
          </a:xfrm>
          <a:prstGeom prst="rect">
            <a:avLst/>
          </a:prstGeom>
        </p:spPr>
        <p:txBody>
          <a:bodyPr wrap="square">
            <a:spAutoFit/>
          </a:bodyPr>
          <a:lstStyle/>
          <a:p>
            <a:pPr eaLnBrk="1" hangingPunct="1">
              <a:lnSpc>
                <a:spcPts val="3300"/>
              </a:lnSpc>
            </a:pPr>
            <a:r>
              <a:rPr lang="en-US" altLang="zh-CN" sz="2400" dirty="0" err="1">
                <a:latin typeface="楷体_GB2312"/>
                <a:ea typeface="楷体_GB2312"/>
                <a:cs typeface="楷体_GB2312"/>
              </a:rPr>
              <a:t>自由基向引发剂转移，使引发效率降低，同时使聚合度降低。如当单体进行本体聚合，且无溶剂存在时</a:t>
            </a:r>
            <a:r>
              <a:rPr lang="en-US" altLang="zh-CN" sz="2400" dirty="0">
                <a:latin typeface="楷体_GB2312"/>
                <a:ea typeface="楷体_GB2312"/>
                <a:cs typeface="楷体_GB2312"/>
              </a:rPr>
              <a:t>：</a:t>
            </a:r>
          </a:p>
        </p:txBody>
      </p:sp>
      <p:pic>
        <p:nvPicPr>
          <p:cNvPr id="5" name="图片 4">
            <a:extLst>
              <a:ext uri="{FF2B5EF4-FFF2-40B4-BE49-F238E27FC236}">
                <a16:creationId xmlns:a16="http://schemas.microsoft.com/office/drawing/2014/main" id="{BA9C13E6-B608-413E-B28A-A917376580F6}"/>
              </a:ext>
            </a:extLst>
          </p:cNvPr>
          <p:cNvPicPr>
            <a:picLocks noChangeAspect="1"/>
          </p:cNvPicPr>
          <p:nvPr/>
        </p:nvPicPr>
        <p:blipFill>
          <a:blip r:embed="rId3"/>
          <a:stretch>
            <a:fillRect/>
          </a:stretch>
        </p:blipFill>
        <p:spPr>
          <a:xfrm>
            <a:off x="334919" y="4925233"/>
            <a:ext cx="5997156" cy="23741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Box 1"/>
          <p:cNvSpPr txBox="1">
            <a:spLocks noChangeArrowheads="1"/>
          </p:cNvSpPr>
          <p:nvPr/>
        </p:nvSpPr>
        <p:spPr bwMode="auto">
          <a:xfrm>
            <a:off x="1181100" y="685800"/>
            <a:ext cx="8421151" cy="8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2800" b="1" dirty="0">
                <a:latin typeface="Times New Roman" panose="02020603050405020304" pitchFamily="18" charset="0"/>
                <a:cs typeface="Times New Roman" panose="02020603050405020304" pitchFamily="18" charset="0"/>
              </a:rPr>
              <a:t>3.9.4</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楷体_GB2312"/>
                <a:ea typeface="楷体_GB2312"/>
                <a:cs typeface="楷体_GB2312"/>
              </a:rPr>
              <a:t>向溶剂或链转移剂的转移（</a:t>
            </a:r>
            <a:r>
              <a:rPr lang="en-US" altLang="zh-CN" sz="2800" b="1" dirty="0" err="1">
                <a:latin typeface="Times New Roman" panose="02020603050405020304" pitchFamily="18" charset="0"/>
                <a:cs typeface="Times New Roman" panose="02020603050405020304" pitchFamily="18" charset="0"/>
              </a:rPr>
              <a:t>Transfer</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to</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Solvent</a:t>
            </a:r>
            <a:r>
              <a:rPr lang="en-US" altLang="zh-CN" sz="2800" dirty="0">
                <a:latin typeface="楷体_GB2312"/>
                <a:ea typeface="楷体_GB2312"/>
                <a:cs typeface="楷体_GB2312"/>
              </a:rPr>
              <a:t>）</a:t>
            </a:r>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p:txBody>
      </p:sp>
      <p:sp>
        <p:nvSpPr>
          <p:cNvPr id="9" name="Rectangle 3">
            <a:extLst>
              <a:ext uri="{FF2B5EF4-FFF2-40B4-BE49-F238E27FC236}">
                <a16:creationId xmlns:a16="http://schemas.microsoft.com/office/drawing/2014/main" id="{7AB80F9E-B548-4F5B-A99C-B721530D3D28}"/>
              </a:ext>
            </a:extLst>
          </p:cNvPr>
          <p:cNvSpPr txBox="1">
            <a:spLocks noChangeArrowheads="1"/>
          </p:cNvSpPr>
          <p:nvPr/>
        </p:nvSpPr>
        <p:spPr bwMode="auto">
          <a:xfrm>
            <a:off x="774700" y="1189037"/>
            <a:ext cx="8382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eaLnBrk="1" fontAlgn="auto" hangingPunct="1">
              <a:lnSpc>
                <a:spcPct val="110000"/>
              </a:lnSpc>
              <a:spcAft>
                <a:spcPts val="0"/>
              </a:spcAft>
              <a:buFontTx/>
              <a:buNone/>
              <a:defRPr/>
            </a:pPr>
            <a:r>
              <a:rPr lang="zh-CN" altLang="en-US" sz="2200" b="1" dirty="0">
                <a:solidFill>
                  <a:schemeClr val="tx1"/>
                </a:solidFill>
                <a:latin typeface="Arial" panose="020B0604020202020204" pitchFamily="34" charset="0"/>
                <a:ea typeface="楷体" panose="02010609060101010101" pitchFamily="49" charset="-122"/>
                <a:cs typeface="Arial" panose="020B0604020202020204" pitchFamily="34" charset="0"/>
              </a:rPr>
              <a:t>向溶剂的链转移</a:t>
            </a:r>
            <a:r>
              <a:rPr lang="zh-CN" altLang="en-US" sz="2200" dirty="0">
                <a:solidFill>
                  <a:schemeClr val="tx1"/>
                </a:solidFill>
                <a:latin typeface="Arial" panose="020B0604020202020204" pitchFamily="34" charset="0"/>
                <a:ea typeface="楷体" panose="02010609060101010101" pitchFamily="49" charset="-122"/>
                <a:cs typeface="Arial" panose="020B0604020202020204" pitchFamily="34" charset="0"/>
              </a:rPr>
              <a:t> （</a:t>
            </a:r>
            <a:r>
              <a:rPr lang="zh-CN" altLang="zh-CN" sz="2200" b="1" dirty="0">
                <a:solidFill>
                  <a:schemeClr val="tx1"/>
                </a:solidFill>
                <a:latin typeface="Arial" panose="020B0604020202020204" pitchFamily="34" charset="0"/>
                <a:ea typeface="楷体" panose="02010609060101010101" pitchFamily="49" charset="-122"/>
                <a:cs typeface="Arial" panose="020B0604020202020204" pitchFamily="34" charset="0"/>
              </a:rPr>
              <a:t>同时有向单体</a:t>
            </a:r>
            <a:r>
              <a:rPr lang="zh-CN" altLang="en-US" sz="2200" b="1" dirty="0">
                <a:solidFill>
                  <a:schemeClr val="tx1"/>
                </a:solidFill>
                <a:latin typeface="Arial" panose="020B0604020202020204" pitchFamily="34" charset="0"/>
                <a:ea typeface="楷体" panose="02010609060101010101" pitchFamily="49" charset="-122"/>
                <a:cs typeface="Arial" panose="020B0604020202020204" pitchFamily="34" charset="0"/>
              </a:rPr>
              <a:t>和引发剂</a:t>
            </a:r>
            <a:r>
              <a:rPr lang="zh-CN" altLang="zh-CN" sz="2200" b="1" dirty="0">
                <a:solidFill>
                  <a:schemeClr val="tx1"/>
                </a:solidFill>
                <a:latin typeface="Arial" panose="020B0604020202020204" pitchFamily="34" charset="0"/>
                <a:ea typeface="楷体" panose="02010609060101010101" pitchFamily="49" charset="-122"/>
                <a:cs typeface="Arial" panose="020B0604020202020204" pitchFamily="34" charset="0"/>
              </a:rPr>
              <a:t>的转移</a:t>
            </a:r>
            <a:r>
              <a:rPr lang="en-US" altLang="zh-CN" sz="2200" b="1" dirty="0">
                <a:solidFill>
                  <a:schemeClr val="tx1"/>
                </a:solidFill>
                <a:latin typeface="Arial" panose="020B0604020202020204" pitchFamily="34" charset="0"/>
                <a:ea typeface="楷体" panose="02010609060101010101" pitchFamily="49" charset="-122"/>
                <a:cs typeface="Arial" panose="020B0604020202020204" pitchFamily="34" charset="0"/>
              </a:rPr>
              <a:t>, </a:t>
            </a:r>
            <a:r>
              <a:rPr lang="zh-CN" altLang="en-US" sz="2200" b="1" dirty="0">
                <a:solidFill>
                  <a:schemeClr val="tx1"/>
                </a:solidFill>
                <a:latin typeface="Arial" panose="020B0604020202020204" pitchFamily="34" charset="0"/>
                <a:ea typeface="楷体" panose="02010609060101010101" pitchFamily="49" charset="-122"/>
                <a:cs typeface="Arial" panose="020B0604020202020204" pitchFamily="34" charset="0"/>
              </a:rPr>
              <a:t>溶液聚合</a:t>
            </a:r>
            <a:r>
              <a:rPr lang="zh-CN" altLang="en-US" sz="2200" dirty="0">
                <a:solidFill>
                  <a:schemeClr val="tx1"/>
                </a:solidFill>
                <a:latin typeface="Arial" panose="020B0604020202020204" pitchFamily="34" charset="0"/>
                <a:ea typeface="楷体" panose="02010609060101010101" pitchFamily="49" charset="-122"/>
                <a:cs typeface="Arial" panose="020B0604020202020204" pitchFamily="34" charset="0"/>
              </a:rPr>
              <a:t>）</a:t>
            </a:r>
          </a:p>
          <a:p>
            <a:pPr algn="l" eaLnBrk="1" fontAlgn="auto" hangingPunct="1">
              <a:lnSpc>
                <a:spcPct val="110000"/>
              </a:lnSpc>
              <a:spcAft>
                <a:spcPts val="0"/>
              </a:spcAft>
              <a:buFontTx/>
              <a:buNone/>
              <a:defRPr/>
            </a:pPr>
            <a:r>
              <a:rPr lang="en-US"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      </a:t>
            </a:r>
            <a:r>
              <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rPr>
              <a:t>1/</a:t>
            </a:r>
            <a:r>
              <a:rPr lang="en-US" altLang="zh-CN" sz="2000" b="1" i="1" dirty="0" err="1">
                <a:solidFill>
                  <a:schemeClr val="tx1"/>
                </a:solidFill>
                <a:latin typeface="Arial" panose="020B0604020202020204" pitchFamily="34" charset="0"/>
                <a:ea typeface="楷体" panose="02010609060101010101" pitchFamily="49" charset="-122"/>
                <a:cs typeface="Arial" panose="020B0604020202020204" pitchFamily="34" charset="0"/>
              </a:rPr>
              <a:t>X</a:t>
            </a:r>
            <a:r>
              <a:rPr lang="en-US" altLang="zh-CN" sz="2000" b="1" baseline="-25000" dirty="0" err="1">
                <a:solidFill>
                  <a:schemeClr val="tx1"/>
                </a:solidFill>
                <a:latin typeface="Arial" panose="020B0604020202020204" pitchFamily="34" charset="0"/>
                <a:ea typeface="楷体" panose="02010609060101010101" pitchFamily="49" charset="-122"/>
                <a:cs typeface="Arial" panose="020B0604020202020204" pitchFamily="34" charset="0"/>
              </a:rPr>
              <a:t>n</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  =  </a:t>
            </a:r>
            <a:r>
              <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rPr>
              <a:t>(1) + (2) + (3) + (4)</a:t>
            </a:r>
          </a:p>
          <a:p>
            <a:pPr eaLnBrk="1" fontAlgn="auto" hangingPunct="1">
              <a:lnSpc>
                <a:spcPct val="110000"/>
              </a:lnSpc>
              <a:spcAft>
                <a:spcPts val="0"/>
              </a:spcAft>
              <a:buFontTx/>
              <a:buNone/>
              <a:defRPr/>
            </a:pPr>
            <a:endPar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algn="l" eaLnBrk="1" fontAlgn="auto" hangingPunct="1">
              <a:lnSpc>
                <a:spcPct val="110000"/>
              </a:lnSpc>
              <a:spcAft>
                <a:spcPts val="0"/>
              </a:spcAft>
              <a:buFontTx/>
              <a:buNone/>
              <a:defRPr/>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或：</a:t>
            </a:r>
          </a:p>
          <a:p>
            <a:pPr eaLnBrk="1" fontAlgn="auto" hangingPunct="1">
              <a:lnSpc>
                <a:spcPct val="110000"/>
              </a:lnSpc>
              <a:spcAft>
                <a:spcPts val="0"/>
              </a:spcAft>
              <a:buFontTx/>
              <a:buNone/>
              <a:defRPr/>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                                                           </a:t>
            </a:r>
            <a:r>
              <a:rPr lang="zh-CN" altLang="en-US" sz="1800" b="1" dirty="0">
                <a:solidFill>
                  <a:schemeClr val="tx1"/>
                </a:solidFill>
                <a:latin typeface="Arial" panose="020B0604020202020204" pitchFamily="34" charset="0"/>
                <a:ea typeface="楷体" panose="02010609060101010101" pitchFamily="49" charset="-122"/>
                <a:cs typeface="Arial" panose="020B0604020202020204" pitchFamily="34" charset="0"/>
              </a:rPr>
              <a:t>（</a:t>
            </a:r>
            <a:r>
              <a:rPr lang="en-US" altLang="zh-CN" sz="1800" b="1" dirty="0">
                <a:solidFill>
                  <a:schemeClr val="tx1"/>
                </a:solidFill>
                <a:latin typeface="Arial" panose="020B0604020202020204" pitchFamily="34" charset="0"/>
                <a:ea typeface="楷体" panose="02010609060101010101" pitchFamily="49" charset="-122"/>
                <a:cs typeface="Arial" panose="020B0604020202020204" pitchFamily="34" charset="0"/>
              </a:rPr>
              <a:t>1/(</a:t>
            </a:r>
            <a:r>
              <a:rPr lang="en-US" altLang="zh-CN" sz="1800" b="1" i="1" dirty="0" err="1">
                <a:solidFill>
                  <a:schemeClr val="tx1"/>
                </a:solidFill>
                <a:latin typeface="Arial" panose="020B0604020202020204" pitchFamily="34" charset="0"/>
                <a:ea typeface="楷体" panose="02010609060101010101" pitchFamily="49" charset="-122"/>
                <a:cs typeface="Arial" panose="020B0604020202020204" pitchFamily="34" charset="0"/>
              </a:rPr>
              <a:t>X</a:t>
            </a:r>
            <a:r>
              <a:rPr lang="en-US" altLang="zh-CN" sz="1800" b="1" baseline="-25000" dirty="0" err="1">
                <a:solidFill>
                  <a:schemeClr val="tx1"/>
                </a:solidFill>
                <a:latin typeface="Arial" panose="020B0604020202020204" pitchFamily="34" charset="0"/>
                <a:ea typeface="楷体" panose="02010609060101010101" pitchFamily="49" charset="-122"/>
                <a:cs typeface="Arial" panose="020B0604020202020204" pitchFamily="34" charset="0"/>
              </a:rPr>
              <a:t>n</a:t>
            </a:r>
            <a:r>
              <a:rPr lang="en-US" altLang="zh-CN" sz="1800" b="1" dirty="0">
                <a:solidFill>
                  <a:schemeClr val="tx1"/>
                </a:solidFill>
                <a:latin typeface="Arial" panose="020B0604020202020204" pitchFamily="34" charset="0"/>
                <a:ea typeface="楷体" panose="02010609060101010101" pitchFamily="49" charset="-122"/>
                <a:cs typeface="Arial" panose="020B0604020202020204" pitchFamily="34" charset="0"/>
              </a:rPr>
              <a:t>)</a:t>
            </a:r>
            <a:r>
              <a:rPr lang="en-US" altLang="zh-CN" sz="1800" b="1" baseline="-25000" dirty="0">
                <a:solidFill>
                  <a:schemeClr val="tx1"/>
                </a:solidFill>
                <a:latin typeface="Arial" panose="020B0604020202020204" pitchFamily="34" charset="0"/>
                <a:ea typeface="楷体" panose="02010609060101010101" pitchFamily="49" charset="-122"/>
                <a:cs typeface="Arial" panose="020B0604020202020204" pitchFamily="34" charset="0"/>
              </a:rPr>
              <a:t>o</a:t>
            </a:r>
            <a:r>
              <a:rPr lang="en-US" altLang="zh-CN" sz="1800" b="1" dirty="0">
                <a:solidFill>
                  <a:schemeClr val="tx1"/>
                </a:solidFill>
                <a:latin typeface="Arial" panose="020B0604020202020204" pitchFamily="34" charset="0"/>
                <a:ea typeface="楷体" panose="02010609060101010101" pitchFamily="49" charset="-122"/>
                <a:cs typeface="Arial" panose="020B0604020202020204" pitchFamily="34" charset="0"/>
              </a:rPr>
              <a:t> --- </a:t>
            </a:r>
            <a:r>
              <a:rPr lang="zh-CN" altLang="en-US" sz="1800" b="1" dirty="0">
                <a:solidFill>
                  <a:schemeClr val="tx1"/>
                </a:solidFill>
                <a:latin typeface="Arial" panose="020B0604020202020204" pitchFamily="34" charset="0"/>
                <a:ea typeface="楷体" panose="02010609060101010101" pitchFamily="49" charset="-122"/>
                <a:cs typeface="Arial" panose="020B0604020202020204" pitchFamily="34" charset="0"/>
              </a:rPr>
              <a:t>无溶剂时同条件下的聚合度）</a:t>
            </a:r>
            <a:endPar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eaLnBrk="1" fontAlgn="auto" hangingPunct="1">
              <a:lnSpc>
                <a:spcPct val="110000"/>
              </a:lnSpc>
              <a:spcAft>
                <a:spcPts val="0"/>
              </a:spcAft>
              <a:buFontTx/>
              <a:buNone/>
              <a:defRPr/>
            </a:pPr>
            <a:endPar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algn="l" eaLnBrk="1" fontAlgn="auto" hangingPunct="1">
              <a:lnSpc>
                <a:spcPct val="110000"/>
              </a:lnSpc>
              <a:spcAft>
                <a:spcPts val="0"/>
              </a:spcAft>
              <a:buFontTx/>
              <a:buNone/>
              <a:defRPr/>
            </a:pPr>
            <a:r>
              <a:rPr lang="zh-CN" altLang="en-US" sz="1800" b="1" dirty="0">
                <a:solidFill>
                  <a:schemeClr val="tx1"/>
                </a:solidFill>
                <a:latin typeface="Arial" panose="020B0604020202020204" pitchFamily="34" charset="0"/>
                <a:ea typeface="楷体" panose="02010609060101010101" pitchFamily="49" charset="-122"/>
                <a:cs typeface="Arial" panose="020B0604020202020204" pitchFamily="34" charset="0"/>
              </a:rPr>
              <a:t>          以 </a:t>
            </a:r>
            <a:r>
              <a:rPr lang="en-US" altLang="zh-CN" sz="1800" b="1" dirty="0">
                <a:solidFill>
                  <a:schemeClr val="tx1"/>
                </a:solidFill>
                <a:latin typeface="Arial" panose="020B0604020202020204" pitchFamily="34" charset="0"/>
                <a:ea typeface="楷体" panose="02010609060101010101" pitchFamily="49" charset="-122"/>
                <a:cs typeface="Arial" panose="020B0604020202020204" pitchFamily="34" charset="0"/>
              </a:rPr>
              <a:t>1/</a:t>
            </a:r>
            <a:r>
              <a:rPr lang="en-US" altLang="zh-CN" sz="1800" b="1" i="1" dirty="0" err="1">
                <a:solidFill>
                  <a:schemeClr val="tx1"/>
                </a:solidFill>
                <a:latin typeface="Arial" panose="020B0604020202020204" pitchFamily="34" charset="0"/>
                <a:ea typeface="楷体" panose="02010609060101010101" pitchFamily="49" charset="-122"/>
                <a:cs typeface="Arial" panose="020B0604020202020204" pitchFamily="34" charset="0"/>
              </a:rPr>
              <a:t>X</a:t>
            </a:r>
            <a:r>
              <a:rPr lang="en-US" altLang="zh-CN" sz="1800" b="1" baseline="-25000" dirty="0" err="1">
                <a:solidFill>
                  <a:schemeClr val="tx1"/>
                </a:solidFill>
                <a:latin typeface="Arial" panose="020B0604020202020204" pitchFamily="34" charset="0"/>
                <a:ea typeface="楷体" panose="02010609060101010101" pitchFamily="49" charset="-122"/>
                <a:cs typeface="Arial" panose="020B0604020202020204" pitchFamily="34" charset="0"/>
              </a:rPr>
              <a:t>n</a:t>
            </a:r>
            <a:r>
              <a:rPr lang="en-US" altLang="zh-CN" sz="1800" b="1" dirty="0">
                <a:solidFill>
                  <a:schemeClr val="tx1"/>
                </a:solidFill>
                <a:latin typeface="Arial" panose="020B0604020202020204" pitchFamily="34" charset="0"/>
                <a:ea typeface="楷体" panose="02010609060101010101" pitchFamily="49" charset="-122"/>
                <a:cs typeface="Arial" panose="020B0604020202020204" pitchFamily="34" charset="0"/>
              </a:rPr>
              <a:t> </a:t>
            </a:r>
            <a:r>
              <a:rPr lang="zh-CN" altLang="en-US" sz="1800" b="1" dirty="0">
                <a:solidFill>
                  <a:schemeClr val="tx1"/>
                </a:solidFill>
                <a:latin typeface="Arial" panose="020B0604020202020204" pitchFamily="34" charset="0"/>
                <a:ea typeface="楷体" panose="02010609060101010101" pitchFamily="49" charset="-122"/>
                <a:cs typeface="Arial" panose="020B0604020202020204" pitchFamily="34" charset="0"/>
              </a:rPr>
              <a:t>对 </a:t>
            </a:r>
            <a:r>
              <a:rPr lang="en-US" altLang="zh-CN" sz="1800" b="1" dirty="0">
                <a:solidFill>
                  <a:schemeClr val="tx1"/>
                </a:solidFill>
                <a:latin typeface="Arial" panose="020B0604020202020204" pitchFamily="34" charset="0"/>
                <a:ea typeface="楷体" panose="02010609060101010101" pitchFamily="49" charset="-122"/>
                <a:cs typeface="Arial" panose="020B0604020202020204" pitchFamily="34" charset="0"/>
              </a:rPr>
              <a:t>[S]/[M]</a:t>
            </a:r>
            <a:r>
              <a:rPr lang="zh-CN" altLang="en-US" sz="1800" b="1" dirty="0">
                <a:solidFill>
                  <a:schemeClr val="tx1"/>
                </a:solidFill>
                <a:latin typeface="Arial" panose="020B0604020202020204" pitchFamily="34" charset="0"/>
                <a:ea typeface="楷体" panose="02010609060101010101" pitchFamily="49" charset="-122"/>
                <a:cs typeface="Arial" panose="020B0604020202020204" pitchFamily="34" charset="0"/>
              </a:rPr>
              <a:t>作图，可由斜率得</a:t>
            </a:r>
            <a:r>
              <a:rPr lang="en-US" altLang="zh-CN" sz="1800" b="1" i="1" dirty="0">
                <a:solidFill>
                  <a:schemeClr val="tx1"/>
                </a:solidFill>
                <a:latin typeface="Arial" panose="020B0604020202020204" pitchFamily="34" charset="0"/>
                <a:ea typeface="楷体" panose="02010609060101010101" pitchFamily="49" charset="-122"/>
                <a:cs typeface="Arial" panose="020B0604020202020204" pitchFamily="34" charset="0"/>
              </a:rPr>
              <a:t>C</a:t>
            </a:r>
            <a:r>
              <a:rPr lang="en-US" altLang="zh-CN" sz="1800" b="1" baseline="-25000" dirty="0">
                <a:solidFill>
                  <a:schemeClr val="tx1"/>
                </a:solidFill>
                <a:latin typeface="Arial" panose="020B0604020202020204" pitchFamily="34" charset="0"/>
                <a:ea typeface="楷体" panose="02010609060101010101" pitchFamily="49" charset="-122"/>
                <a:cs typeface="Arial" panose="020B0604020202020204" pitchFamily="34" charset="0"/>
              </a:rPr>
              <a:t>S</a:t>
            </a:r>
            <a:r>
              <a:rPr lang="en-US" altLang="zh-CN" sz="1800" b="1" dirty="0">
                <a:solidFill>
                  <a:schemeClr val="tx1"/>
                </a:solidFill>
                <a:latin typeface="Arial" panose="020B0604020202020204" pitchFamily="34" charset="0"/>
                <a:ea typeface="楷体" panose="02010609060101010101" pitchFamily="49" charset="-122"/>
                <a:cs typeface="Arial" panose="020B0604020202020204" pitchFamily="34" charset="0"/>
              </a:rPr>
              <a:t> </a:t>
            </a:r>
            <a:r>
              <a:rPr lang="zh-CN" altLang="en-US" sz="1800" b="1" dirty="0">
                <a:solidFill>
                  <a:schemeClr val="tx1"/>
                </a:solidFill>
                <a:latin typeface="Arial" panose="020B0604020202020204" pitchFamily="34" charset="0"/>
                <a:ea typeface="楷体" panose="02010609060101010101" pitchFamily="49" charset="-122"/>
                <a:cs typeface="Arial" panose="020B0604020202020204" pitchFamily="34" charset="0"/>
              </a:rPr>
              <a:t>。</a:t>
            </a:r>
          </a:p>
          <a:p>
            <a:pPr eaLnBrk="1" fontAlgn="auto" hangingPunct="1">
              <a:lnSpc>
                <a:spcPct val="110000"/>
              </a:lnSpc>
              <a:spcAft>
                <a:spcPts val="0"/>
              </a:spcAft>
              <a:buFontTx/>
              <a:buNone/>
              <a:defRPr/>
            </a:pPr>
            <a:endParaRPr lang="zh-CN" altLang="en-US" sz="800"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algn="l" eaLnBrk="1" fontAlgn="auto" hangingPunct="1">
              <a:lnSpc>
                <a:spcPct val="110000"/>
              </a:lnSpc>
              <a:spcAft>
                <a:spcPts val="0"/>
              </a:spcAft>
              <a:buFontTx/>
              <a:buNone/>
              <a:defRPr/>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影响</a:t>
            </a:r>
            <a:r>
              <a:rPr lang="en-US" altLang="zh-CN" sz="2000" b="1" i="1" dirty="0">
                <a:solidFill>
                  <a:schemeClr val="tx1"/>
                </a:solidFill>
                <a:latin typeface="Arial" panose="020B0604020202020204" pitchFamily="34" charset="0"/>
                <a:ea typeface="楷体" panose="02010609060101010101" pitchFamily="49" charset="-122"/>
                <a:cs typeface="Arial" panose="020B0604020202020204" pitchFamily="34" charset="0"/>
              </a:rPr>
              <a:t>C</a:t>
            </a:r>
            <a:r>
              <a:rPr lang="en-US" altLang="zh-CN" sz="2000" b="1" baseline="-25000" dirty="0">
                <a:solidFill>
                  <a:schemeClr val="tx1"/>
                </a:solidFill>
                <a:latin typeface="Arial" panose="020B0604020202020204" pitchFamily="34" charset="0"/>
                <a:ea typeface="楷体" panose="02010609060101010101" pitchFamily="49" charset="-122"/>
                <a:cs typeface="Arial" panose="020B0604020202020204" pitchFamily="34" charset="0"/>
              </a:rPr>
              <a:t>S</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的因素：</a:t>
            </a:r>
            <a:endParaRPr lang="zh-CN" altLang="en-US" sz="1800"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marL="342900" indent="-342900" algn="l" eaLnBrk="1" fontAlgn="auto" hangingPunct="1">
              <a:lnSpc>
                <a:spcPct val="110000"/>
              </a:lnSpc>
              <a:spcAft>
                <a:spcPts val="0"/>
              </a:spcAft>
              <a:buFont typeface="Arial" panose="020B0604020202020204" pitchFamily="34" charset="0"/>
              <a:buChar char="•"/>
              <a:defRPr/>
            </a:pPr>
            <a:r>
              <a:rPr lang="zh-CN" altLang="en-US" sz="2000" b="1" dirty="0">
                <a:solidFill>
                  <a:srgbClr val="FF0000"/>
                </a:solidFill>
                <a:latin typeface="Arial" panose="020B0604020202020204" pitchFamily="34" charset="0"/>
                <a:ea typeface="楷体" panose="02010609060101010101" pitchFamily="49" charset="-122"/>
                <a:cs typeface="Arial" panose="020B0604020202020204" pitchFamily="34" charset="0"/>
              </a:rPr>
              <a:t>转移后生成的自由基越稳定，则越容易转移</a:t>
            </a:r>
          </a:p>
          <a:p>
            <a:pPr algn="l" eaLnBrk="1" fontAlgn="auto" hangingPunct="1">
              <a:lnSpc>
                <a:spcPct val="110000"/>
              </a:lnSpc>
              <a:spcAft>
                <a:spcPts val="0"/>
              </a:spcAft>
              <a:buFontTx/>
              <a:buNone/>
              <a:defRPr/>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     一些溶剂的</a:t>
            </a:r>
            <a:r>
              <a:rPr lang="en-US" altLang="zh-CN" sz="2000" b="1" i="1" dirty="0">
                <a:solidFill>
                  <a:schemeClr val="tx1"/>
                </a:solidFill>
                <a:latin typeface="Arial" panose="020B0604020202020204" pitchFamily="34" charset="0"/>
                <a:ea typeface="楷体" panose="02010609060101010101" pitchFamily="49" charset="-122"/>
                <a:cs typeface="Arial" panose="020B0604020202020204" pitchFamily="34" charset="0"/>
              </a:rPr>
              <a:t>C</a:t>
            </a:r>
            <a:r>
              <a:rPr lang="en-US" altLang="zh-CN" sz="2000" b="1" baseline="-25000" dirty="0">
                <a:solidFill>
                  <a:schemeClr val="tx1"/>
                </a:solidFill>
                <a:latin typeface="Arial" panose="020B0604020202020204" pitchFamily="34" charset="0"/>
                <a:ea typeface="楷体" panose="02010609060101010101" pitchFamily="49" charset="-122"/>
                <a:cs typeface="Arial" panose="020B0604020202020204" pitchFamily="34" charset="0"/>
              </a:rPr>
              <a:t>S</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值大小顺序：</a:t>
            </a:r>
            <a:endPar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eaLnBrk="1" fontAlgn="auto" hangingPunct="1">
              <a:lnSpc>
                <a:spcPct val="110000"/>
              </a:lnSpc>
              <a:spcAft>
                <a:spcPts val="0"/>
              </a:spcAft>
              <a:buFontTx/>
              <a:buNone/>
              <a:defRPr/>
            </a:pPr>
            <a:endPar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eaLnBrk="1" fontAlgn="auto" hangingPunct="1">
              <a:lnSpc>
                <a:spcPct val="110000"/>
              </a:lnSpc>
              <a:spcAft>
                <a:spcPts val="0"/>
              </a:spcAft>
              <a:buFontTx/>
              <a:buNone/>
              <a:defRPr/>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异丙苯 </a:t>
            </a:r>
            <a:r>
              <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rPr>
              <a:t>(                     ) &gt; </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乙苯 </a:t>
            </a:r>
            <a:r>
              <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rPr>
              <a:t>(                        ) &gt; </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甲苯 </a:t>
            </a:r>
            <a:r>
              <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rPr>
              <a:t>(                     )  &gt;  </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苯</a:t>
            </a:r>
          </a:p>
          <a:p>
            <a:pPr eaLnBrk="1" fontAlgn="auto" hangingPunct="1">
              <a:lnSpc>
                <a:spcPct val="110000"/>
              </a:lnSpc>
              <a:spcAft>
                <a:spcPts val="0"/>
              </a:spcAft>
              <a:buFont typeface="Wingdings"/>
              <a:buChar char=""/>
              <a:defRPr/>
            </a:pPr>
            <a:endPar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marL="342900" indent="-342900" algn="l" eaLnBrk="1" fontAlgn="auto" hangingPunct="1">
              <a:lnSpc>
                <a:spcPct val="110000"/>
              </a:lnSpc>
              <a:spcAft>
                <a:spcPts val="0"/>
              </a:spcAft>
              <a:buFont typeface="Arial" panose="020B0604020202020204" pitchFamily="34" charset="0"/>
              <a:buChar char="•"/>
              <a:defRPr/>
            </a:pPr>
            <a:r>
              <a:rPr lang="zh-CN" altLang="en-US" sz="2000" b="1" dirty="0">
                <a:solidFill>
                  <a:srgbClr val="FF0000"/>
                </a:solidFill>
                <a:latin typeface="Arial" panose="020B0604020202020204" pitchFamily="34" charset="0"/>
                <a:ea typeface="楷体" panose="02010609060101010101" pitchFamily="49" charset="-122"/>
                <a:cs typeface="Arial" panose="020B0604020202020204" pitchFamily="34" charset="0"/>
              </a:rPr>
              <a:t>链自由基越活泼，则越容易向溶剂转移</a:t>
            </a:r>
          </a:p>
          <a:p>
            <a:pPr algn="l" eaLnBrk="1" fontAlgn="auto" hangingPunct="1">
              <a:lnSpc>
                <a:spcPct val="110000"/>
              </a:lnSpc>
              <a:spcAft>
                <a:spcPts val="0"/>
              </a:spcAft>
              <a:buFontTx/>
              <a:buNone/>
              <a:defRPr/>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     不同单体链自由基向同一溶剂转移的活性大小：</a:t>
            </a:r>
          </a:p>
          <a:p>
            <a:pPr algn="l" eaLnBrk="1" fontAlgn="auto" hangingPunct="1">
              <a:lnSpc>
                <a:spcPct val="110000"/>
              </a:lnSpc>
              <a:spcAft>
                <a:spcPts val="0"/>
              </a:spcAft>
              <a:buFontTx/>
              <a:buNone/>
              <a:defRPr/>
            </a:pP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       </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PE</a:t>
            </a:r>
            <a:r>
              <a:rPr lang="en-US" altLang="zh-CN" sz="2000" baseline="30000" dirty="0">
                <a:solidFill>
                  <a:schemeClr val="tx1"/>
                </a:solidFill>
                <a:latin typeface="Arial" panose="020B0604020202020204" pitchFamily="34" charset="0"/>
                <a:ea typeface="楷体" panose="02010609060101010101" pitchFamily="49" charset="-122"/>
                <a:cs typeface="Arial" panose="020B0604020202020204" pitchFamily="34" charset="0"/>
              </a:rPr>
              <a:t>•</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 &gt; PVA</a:t>
            </a:r>
            <a:r>
              <a:rPr lang="en-US" altLang="zh-CN" sz="2000" baseline="30000" dirty="0">
                <a:solidFill>
                  <a:schemeClr val="tx1"/>
                </a:solidFill>
                <a:latin typeface="Arial" panose="020B0604020202020204" pitchFamily="34" charset="0"/>
                <a:ea typeface="楷体" panose="02010609060101010101" pitchFamily="49" charset="-122"/>
                <a:cs typeface="Arial" panose="020B0604020202020204" pitchFamily="34" charset="0"/>
              </a:rPr>
              <a:t>•</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 &gt; PMMA</a:t>
            </a:r>
            <a:r>
              <a:rPr lang="en-US" altLang="zh-CN" sz="2000" baseline="30000" dirty="0">
                <a:solidFill>
                  <a:schemeClr val="tx1"/>
                </a:solidFill>
                <a:latin typeface="Arial" panose="020B0604020202020204" pitchFamily="34" charset="0"/>
                <a:ea typeface="楷体" panose="02010609060101010101" pitchFamily="49" charset="-122"/>
                <a:cs typeface="Arial" panose="020B0604020202020204" pitchFamily="34" charset="0"/>
              </a:rPr>
              <a:t>•</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 &gt; PS</a:t>
            </a:r>
            <a:r>
              <a:rPr lang="en-US" altLang="zh-CN" sz="2000" baseline="30000" dirty="0">
                <a:solidFill>
                  <a:schemeClr val="tx1"/>
                </a:solidFill>
                <a:latin typeface="Arial" panose="020B0604020202020204" pitchFamily="34" charset="0"/>
                <a:ea typeface="楷体" panose="02010609060101010101" pitchFamily="49" charset="-122"/>
                <a:cs typeface="Arial" panose="020B0604020202020204" pitchFamily="34" charset="0"/>
              </a:rPr>
              <a:t>•</a:t>
            </a:r>
          </a:p>
        </p:txBody>
      </p:sp>
      <p:pic>
        <p:nvPicPr>
          <p:cNvPr id="10" name="Picture 4" descr="eq2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738" y="2433625"/>
            <a:ext cx="26939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8" y="5154612"/>
            <a:ext cx="11906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9725" y="5202237"/>
            <a:ext cx="12954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863" y="5249862"/>
            <a:ext cx="10858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27"/>
          <p:cNvGraphicFramePr>
            <a:graphicFrameLocks noChangeAspect="1"/>
          </p:cNvGraphicFramePr>
          <p:nvPr>
            <p:extLst>
              <p:ext uri="{D42A27DB-BD31-4B8C-83A1-F6EECF244321}">
                <p14:modId xmlns:p14="http://schemas.microsoft.com/office/powerpoint/2010/main" val="2424339363"/>
              </p:ext>
            </p:extLst>
          </p:nvPr>
        </p:nvGraphicFramePr>
        <p:xfrm>
          <a:off x="4356100" y="1741475"/>
          <a:ext cx="5461000" cy="692150"/>
        </p:xfrm>
        <a:graphic>
          <a:graphicData uri="http://schemas.openxmlformats.org/presentationml/2006/ole">
            <mc:AlternateContent xmlns:mc="http://schemas.openxmlformats.org/markup-compatibility/2006">
              <mc:Choice xmlns:v="urn:schemas-microsoft-com:vml" Requires="v">
                <p:oleObj spid="_x0000_s110609" name="Equation" r:id="rId7" imgW="3263900" imgH="419100" progId="Equation.3">
                  <p:embed/>
                </p:oleObj>
              </mc:Choice>
              <mc:Fallback>
                <p:oleObj name="Equation" r:id="rId7" imgW="3263900" imgH="419100" progId="Equation.3">
                  <p:embed/>
                  <p:pic>
                    <p:nvPicPr>
                      <p:cNvPr id="15156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1741475"/>
                        <a:ext cx="5461000" cy="692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矩形 15">
            <a:extLst>
              <a:ext uri="{FF2B5EF4-FFF2-40B4-BE49-F238E27FC236}">
                <a16:creationId xmlns:a16="http://schemas.microsoft.com/office/drawing/2014/main" id="{2F14A812-A975-475D-9A79-9D1600FEE0DE}"/>
              </a:ext>
            </a:extLst>
          </p:cNvPr>
          <p:cNvSpPr/>
          <p:nvPr/>
        </p:nvSpPr>
        <p:spPr>
          <a:xfrm>
            <a:off x="4943653" y="1666850"/>
            <a:ext cx="3313113" cy="766775"/>
          </a:xfrm>
          <a:prstGeom prst="rect">
            <a:avLst/>
          </a:prstGeom>
          <a:noFill/>
          <a:ln>
            <a:solidFill>
              <a:srgbClr val="99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5"/>
          <p:cNvSpPr>
            <a:spLocks noChangeArrowheads="1"/>
          </p:cNvSpPr>
          <p:nvPr/>
        </p:nvSpPr>
        <p:spPr bwMode="auto">
          <a:xfrm>
            <a:off x="1734855" y="3107866"/>
            <a:ext cx="8147650" cy="3248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Tx/>
              <a:buSzPct val="80000"/>
              <a:buFont typeface="Wingdings" panose="05000000000000000000" pitchFamily="2" charset="2"/>
              <a:buBlip>
                <a:blip r:embed="rId2"/>
              </a:buBlip>
            </a:pPr>
            <a:r>
              <a:rPr lang="zh-CN" altLang="en-US" sz="2646" b="1" dirty="0"/>
              <a:t> 共轭单体能按三种机理聚合；</a:t>
            </a:r>
          </a:p>
          <a:p>
            <a:pPr eaLnBrk="1" hangingPunct="1">
              <a:lnSpc>
                <a:spcPct val="125000"/>
              </a:lnSpc>
              <a:spcBef>
                <a:spcPct val="50000"/>
              </a:spcBef>
              <a:buClrTx/>
              <a:buSzPct val="80000"/>
              <a:buFontTx/>
              <a:buBlip>
                <a:blip r:embed="rId2"/>
              </a:buBlip>
            </a:pPr>
            <a:r>
              <a:rPr lang="zh-CN" altLang="en-US" sz="2646" b="1" dirty="0"/>
              <a:t> 带有吸电子基团的单体可自由基和阴离子聚合；</a:t>
            </a:r>
          </a:p>
          <a:p>
            <a:pPr eaLnBrk="1" hangingPunct="1">
              <a:lnSpc>
                <a:spcPct val="125000"/>
              </a:lnSpc>
              <a:spcBef>
                <a:spcPct val="50000"/>
              </a:spcBef>
              <a:buClrTx/>
              <a:buSzPct val="80000"/>
              <a:buFontTx/>
              <a:buBlip>
                <a:blip r:embed="rId2"/>
              </a:buBlip>
            </a:pPr>
            <a:r>
              <a:rPr lang="zh-CN" altLang="en-US" sz="2646" b="1" dirty="0"/>
              <a:t> 带有供电子基团的单体则只能阳离子聚合；</a:t>
            </a:r>
          </a:p>
          <a:p>
            <a:pPr eaLnBrk="1" hangingPunct="1">
              <a:lnSpc>
                <a:spcPct val="125000"/>
              </a:lnSpc>
              <a:spcBef>
                <a:spcPct val="50000"/>
              </a:spcBef>
              <a:buClrTx/>
              <a:buSzPct val="80000"/>
              <a:buFontTx/>
              <a:buBlip>
                <a:blip r:embed="rId2"/>
              </a:buBlip>
            </a:pPr>
            <a:r>
              <a:rPr lang="zh-CN" altLang="en-US" sz="2646" b="1" dirty="0"/>
              <a:t> 特殊的聚合方式（带烷基取代基的单体、</a:t>
            </a:r>
            <a:r>
              <a:rPr lang="en-US" altLang="zh-CN" sz="2646" b="1" dirty="0"/>
              <a:t>VC、</a:t>
            </a:r>
            <a:r>
              <a:rPr lang="zh-CN" altLang="en-US" sz="2646" b="1" dirty="0"/>
              <a:t>烷基乙烯基醚等） 。</a:t>
            </a:r>
          </a:p>
        </p:txBody>
      </p:sp>
      <p:sp>
        <p:nvSpPr>
          <p:cNvPr id="30724" name="Rectangle 2"/>
          <p:cNvSpPr>
            <a:spLocks noChangeArrowheads="1"/>
          </p:cNvSpPr>
          <p:nvPr/>
        </p:nvSpPr>
        <p:spPr bwMode="auto">
          <a:xfrm>
            <a:off x="1020886" y="1203804"/>
            <a:ext cx="8651628" cy="182287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A50021"/>
              </a:buClr>
            </a:pPr>
            <a:r>
              <a:rPr lang="zh-CN" altLang="en-US" sz="2646" b="1" dirty="0"/>
              <a:t>  热力学可能性的单体首先从取代基的空间位阻效应来判断单体能否聚合；</a:t>
            </a:r>
            <a:r>
              <a:rPr lang="en-US" altLang="zh-CN" sz="2646" b="1" dirty="0">
                <a:solidFill>
                  <a:srgbClr val="FF0000"/>
                </a:solidFill>
                <a:latin typeface="Symbol" panose="05050102010706020507" pitchFamily="18" charset="2"/>
              </a:rPr>
              <a:t>D</a:t>
            </a:r>
            <a:r>
              <a:rPr lang="en-US" altLang="zh-CN" sz="2646" b="1" dirty="0">
                <a:solidFill>
                  <a:srgbClr val="FF0000"/>
                </a:solidFill>
              </a:rPr>
              <a:t>G</a:t>
            </a:r>
            <a:r>
              <a:rPr lang="zh-CN" altLang="en-US" sz="2646" b="1" dirty="0">
                <a:solidFill>
                  <a:srgbClr val="FF0000"/>
                </a:solidFill>
              </a:rPr>
              <a:t>，</a:t>
            </a:r>
            <a:r>
              <a:rPr lang="en-US" altLang="zh-CN" sz="2646" b="1" dirty="0">
                <a:solidFill>
                  <a:srgbClr val="FF0000"/>
                </a:solidFill>
              </a:rPr>
              <a:t>T</a:t>
            </a:r>
            <a:r>
              <a:rPr lang="en-US" altLang="zh-CN" sz="2646" b="1" baseline="-25000" dirty="0">
                <a:solidFill>
                  <a:srgbClr val="FF0000"/>
                </a:solidFill>
              </a:rPr>
              <a:t>c</a:t>
            </a:r>
            <a:endParaRPr lang="zh-CN" altLang="en-US" sz="2646" b="1" dirty="0">
              <a:solidFill>
                <a:srgbClr val="FF0000"/>
              </a:solidFill>
            </a:endParaRPr>
          </a:p>
          <a:p>
            <a:pPr eaLnBrk="1" hangingPunct="1">
              <a:lnSpc>
                <a:spcPct val="125000"/>
              </a:lnSpc>
              <a:spcBef>
                <a:spcPct val="50000"/>
              </a:spcBef>
              <a:buClr>
                <a:srgbClr val="A50021"/>
              </a:buClr>
            </a:pPr>
            <a:r>
              <a:rPr lang="zh-CN" altLang="en-US" sz="2646" b="1" dirty="0"/>
              <a:t>  然后通过电子效应来判断属于哪一类的聚合。</a:t>
            </a:r>
          </a:p>
        </p:txBody>
      </p:sp>
      <p:sp>
        <p:nvSpPr>
          <p:cNvPr id="30725" name="Text Box 3"/>
          <p:cNvSpPr txBox="1">
            <a:spLocks noChangeArrowheads="1"/>
          </p:cNvSpPr>
          <p:nvPr/>
        </p:nvSpPr>
        <p:spPr bwMode="auto">
          <a:xfrm>
            <a:off x="4002758" y="335985"/>
            <a:ext cx="2435895" cy="63145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spcBef>
                <a:spcPct val="50000"/>
              </a:spcBef>
              <a:buClrTx/>
              <a:buSzTx/>
              <a:buFontTx/>
              <a:buNone/>
            </a:pPr>
            <a:r>
              <a:rPr lang="zh-CN" altLang="en-US" sz="3086" b="1" dirty="0">
                <a:solidFill>
                  <a:srgbClr val="A50021"/>
                </a:solidFill>
              </a:rPr>
              <a:t>回 顾</a:t>
            </a:r>
          </a:p>
        </p:txBody>
      </p:sp>
      <p:sp>
        <p:nvSpPr>
          <p:cNvPr id="6" name="Rectangle 2">
            <a:extLst>
              <a:ext uri="{FF2B5EF4-FFF2-40B4-BE49-F238E27FC236}">
                <a16:creationId xmlns:a16="http://schemas.microsoft.com/office/drawing/2014/main" id="{6F0E79D7-1B48-4EFB-803B-DF8650C9ACFF}"/>
              </a:ext>
            </a:extLst>
          </p:cNvPr>
          <p:cNvSpPr>
            <a:spLocks noChangeArrowheads="1"/>
          </p:cNvSpPr>
          <p:nvPr/>
        </p:nvSpPr>
        <p:spPr bwMode="auto">
          <a:xfrm>
            <a:off x="1020886" y="6218237"/>
            <a:ext cx="8651628" cy="126624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A50021"/>
              </a:buClr>
            </a:pPr>
            <a:r>
              <a:rPr lang="zh-CN" altLang="en-US" sz="2646" b="1" dirty="0"/>
              <a:t>  引发，半衰期，引发效率</a:t>
            </a:r>
            <a:endParaRPr lang="en-US" altLang="zh-CN" sz="2646" b="1" dirty="0"/>
          </a:p>
          <a:p>
            <a:pPr eaLnBrk="1" hangingPunct="1">
              <a:lnSpc>
                <a:spcPct val="125000"/>
              </a:lnSpc>
              <a:spcBef>
                <a:spcPct val="50000"/>
              </a:spcBef>
              <a:buClr>
                <a:srgbClr val="A50021"/>
              </a:buClr>
            </a:pPr>
            <a:r>
              <a:rPr lang="zh-CN" altLang="en-US" sz="2646" b="1" dirty="0"/>
              <a:t>  动力学</a:t>
            </a:r>
          </a:p>
        </p:txBody>
      </p:sp>
    </p:spTree>
    <p:extLst>
      <p:ext uri="{BB962C8B-B14F-4D97-AF65-F5344CB8AC3E}">
        <p14:creationId xmlns:p14="http://schemas.microsoft.com/office/powerpoint/2010/main" val="893119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Grp="1"/>
          </p:cNvSpPr>
          <p:nvPr>
            <p:ph type="body" sz="half" idx="1"/>
          </p:nvPr>
        </p:nvSpPr>
        <p:spPr>
          <a:xfrm>
            <a:off x="424160" y="476065"/>
            <a:ext cx="9493257" cy="2428896"/>
          </a:xfrm>
        </p:spPr>
        <p:txBody>
          <a:bodyPr/>
          <a:lstStyle/>
          <a:p>
            <a:pPr marL="244986" indent="-244986" eaLnBrk="1" hangingPunct="1">
              <a:spcAft>
                <a:spcPts val="661"/>
              </a:spcAft>
              <a:buNone/>
            </a:pPr>
            <a:r>
              <a:rPr lang="zh-CN" altLang="en-US" sz="2400" dirty="0">
                <a:latin typeface="Arial" panose="020B0604020202020204" pitchFamily="34" charset="0"/>
                <a:ea typeface="楷体" panose="02010609060101010101" pitchFamily="49" charset="-122"/>
                <a:cs typeface="Arial" panose="020B0604020202020204" pitchFamily="34" charset="0"/>
              </a:rPr>
              <a:t>聚合温度对链转移反应的影响：</a:t>
            </a:r>
          </a:p>
          <a:p>
            <a:pPr marL="244986" indent="-244986" eaLnBrk="1" hangingPunct="1">
              <a:spcAft>
                <a:spcPts val="661"/>
              </a:spcAft>
              <a:buNone/>
            </a:pPr>
            <a:r>
              <a:rPr lang="zh-CN" altLang="en-US" sz="2400" dirty="0">
                <a:latin typeface="Arial" panose="020B0604020202020204" pitchFamily="34" charset="0"/>
                <a:ea typeface="楷体" panose="02010609060101010101" pitchFamily="49" charset="-122"/>
                <a:cs typeface="Arial" panose="020B0604020202020204" pitchFamily="34" charset="0"/>
              </a:rPr>
              <a:t>一般链转移反应的活化能大于链增长反应，因此升高温度使</a:t>
            </a:r>
            <a:r>
              <a:rPr lang="en-US" altLang="zh-CN" sz="2400" i="1" dirty="0">
                <a:latin typeface="Arial" panose="020B0604020202020204" pitchFamily="34" charset="0"/>
                <a:ea typeface="楷体" panose="02010609060101010101" pitchFamily="49" charset="-122"/>
                <a:cs typeface="Arial" panose="020B0604020202020204" pitchFamily="34" charset="0"/>
              </a:rPr>
              <a:t>C</a:t>
            </a:r>
            <a:r>
              <a:rPr lang="en-US" altLang="zh-CN" sz="2400" baseline="-25000" dirty="0">
                <a:latin typeface="Arial" panose="020B0604020202020204" pitchFamily="34" charset="0"/>
                <a:ea typeface="楷体" panose="02010609060101010101" pitchFamily="49" charset="-122"/>
                <a:cs typeface="Arial" panose="020B0604020202020204" pitchFamily="34" charset="0"/>
              </a:rPr>
              <a:t>M </a:t>
            </a:r>
            <a:r>
              <a:rPr lang="zh-CN" altLang="en-US" sz="2400" dirty="0">
                <a:latin typeface="Arial" panose="020B0604020202020204" pitchFamily="34" charset="0"/>
                <a:ea typeface="楷体" panose="02010609060101010101" pitchFamily="49" charset="-122"/>
                <a:cs typeface="Arial" panose="020B0604020202020204" pitchFamily="34" charset="0"/>
              </a:rPr>
              <a:t>、</a:t>
            </a:r>
            <a:r>
              <a:rPr lang="en-US" altLang="zh-CN" sz="2400" i="1" dirty="0">
                <a:latin typeface="Arial" panose="020B0604020202020204" pitchFamily="34" charset="0"/>
                <a:ea typeface="楷体" panose="02010609060101010101" pitchFamily="49" charset="-122"/>
                <a:cs typeface="Arial" panose="020B0604020202020204" pitchFamily="34" charset="0"/>
              </a:rPr>
              <a:t>C</a:t>
            </a:r>
            <a:r>
              <a:rPr lang="en-US" altLang="zh-CN" sz="2400" baseline="-25000" dirty="0">
                <a:latin typeface="Arial" panose="020B0604020202020204" pitchFamily="34" charset="0"/>
                <a:ea typeface="楷体" panose="02010609060101010101" pitchFamily="49" charset="-122"/>
                <a:cs typeface="Arial" panose="020B0604020202020204" pitchFamily="34" charset="0"/>
              </a:rPr>
              <a:t>I </a:t>
            </a:r>
            <a:r>
              <a:rPr lang="zh-CN" altLang="en-US" sz="2400" dirty="0">
                <a:latin typeface="Arial" panose="020B0604020202020204" pitchFamily="34" charset="0"/>
                <a:ea typeface="楷体" panose="02010609060101010101" pitchFamily="49" charset="-122"/>
                <a:cs typeface="Arial" panose="020B0604020202020204" pitchFamily="34" charset="0"/>
              </a:rPr>
              <a:t>、</a:t>
            </a:r>
            <a:r>
              <a:rPr lang="en-US" altLang="zh-CN" sz="2400" i="1" dirty="0">
                <a:latin typeface="Arial" panose="020B0604020202020204" pitchFamily="34" charset="0"/>
                <a:ea typeface="楷体" panose="02010609060101010101" pitchFamily="49" charset="-122"/>
                <a:cs typeface="Arial" panose="020B0604020202020204" pitchFamily="34" charset="0"/>
              </a:rPr>
              <a:t>C</a:t>
            </a:r>
            <a:r>
              <a:rPr lang="en-US" altLang="zh-CN" sz="2400" baseline="-25000" dirty="0">
                <a:latin typeface="Arial" panose="020B0604020202020204" pitchFamily="34" charset="0"/>
                <a:ea typeface="楷体" panose="02010609060101010101" pitchFamily="49" charset="-122"/>
                <a:cs typeface="Arial" panose="020B0604020202020204" pitchFamily="34" charset="0"/>
              </a:rPr>
              <a:t>S</a:t>
            </a:r>
            <a:r>
              <a:rPr lang="zh-CN" altLang="en-US" sz="2400" dirty="0">
                <a:latin typeface="Arial" panose="020B0604020202020204" pitchFamily="34" charset="0"/>
                <a:ea typeface="楷体" panose="02010609060101010101" pitchFamily="49" charset="-122"/>
                <a:cs typeface="Arial" panose="020B0604020202020204" pitchFamily="34" charset="0"/>
              </a:rPr>
              <a:t>等链转移常数增大，聚合度下降。</a:t>
            </a:r>
          </a:p>
          <a:p>
            <a:pPr marL="244986" indent="-244986" eaLnBrk="1" hangingPunct="1">
              <a:spcAft>
                <a:spcPts val="661"/>
              </a:spcAft>
              <a:buNone/>
            </a:pPr>
            <a:r>
              <a:rPr lang="en-US" altLang="zh-CN" sz="2400" dirty="0">
                <a:latin typeface="Arial" panose="020B0604020202020204" pitchFamily="34" charset="0"/>
                <a:ea typeface="楷体" panose="02010609060101010101" pitchFamily="49" charset="-122"/>
                <a:cs typeface="Arial" panose="020B0604020202020204" pitchFamily="34" charset="0"/>
              </a:rPr>
              <a:t>— </a:t>
            </a:r>
            <a:r>
              <a:rPr lang="zh-CN" altLang="en-US" sz="2400" dirty="0">
                <a:latin typeface="Arial" panose="020B0604020202020204" pitchFamily="34" charset="0"/>
                <a:ea typeface="楷体" panose="02010609060101010101" pitchFamily="49" charset="-122"/>
                <a:cs typeface="Arial" panose="020B0604020202020204" pitchFamily="34" charset="0"/>
              </a:rPr>
              <a:t>控制聚合温度是调节聚合度的有效手段，但要受到聚合速率等因素的限制。</a:t>
            </a:r>
          </a:p>
          <a:p>
            <a:pPr marL="244986" indent="-244986" eaLnBrk="1" hangingPunct="1">
              <a:buNone/>
            </a:pPr>
            <a:endParaRPr lang="zh-CN" altLang="en-US" sz="1800" b="1" dirty="0">
              <a:ea typeface="楷体" panose="02010609060101010101" pitchFamily="49" charset="-122"/>
              <a:cs typeface="Arial" panose="020B0604020202020204" pitchFamily="34" charset="0"/>
            </a:endParaRPr>
          </a:p>
          <a:p>
            <a:pPr marL="244986" indent="-244986" eaLnBrk="1" hangingPunct="1">
              <a:buNone/>
            </a:pPr>
            <a:endParaRPr lang="en-US" altLang="zh-CN" b="1" dirty="0">
              <a:ea typeface="楷体" panose="02010609060101010101" pitchFamily="49" charset="-122"/>
              <a:cs typeface="Arial" panose="020B0604020202020204" pitchFamily="34" charset="0"/>
            </a:endParaRPr>
          </a:p>
        </p:txBody>
      </p:sp>
      <p:graphicFrame>
        <p:nvGraphicFramePr>
          <p:cNvPr id="152579" name="Object 0"/>
          <p:cNvGraphicFramePr>
            <a:graphicFrameLocks noGrp="1" noChangeAspect="1"/>
          </p:cNvGraphicFramePr>
          <p:nvPr>
            <p:ph sz="half" idx="2"/>
          </p:nvPr>
        </p:nvGraphicFramePr>
        <p:xfrm>
          <a:off x="509908" y="3268859"/>
          <a:ext cx="5398518" cy="2610888"/>
        </p:xfrm>
        <a:graphic>
          <a:graphicData uri="http://schemas.openxmlformats.org/presentationml/2006/ole">
            <mc:AlternateContent xmlns:mc="http://schemas.openxmlformats.org/markup-compatibility/2006">
              <mc:Choice xmlns:v="urn:schemas-microsoft-com:vml" Requires="v">
                <p:oleObj spid="_x0000_s111632" name="CS ChemDraw Drawing" r:id="rId3" imgW="5318760" imgH="2572512" progId="ChemDraw.Document.6.0">
                  <p:embed/>
                </p:oleObj>
              </mc:Choice>
              <mc:Fallback>
                <p:oleObj name="CS ChemDraw Drawing" r:id="rId3" imgW="5318760" imgH="2572512" progId="ChemDraw.Document.6.0">
                  <p:embed/>
                  <p:pic>
                    <p:nvPicPr>
                      <p:cNvPr id="152579"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08" y="3268859"/>
                        <a:ext cx="5398518" cy="26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2580" name="Picture 5" descr="RP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177" y="2871627"/>
            <a:ext cx="4366063" cy="380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extBox 4"/>
          <p:cNvSpPr txBox="1">
            <a:spLocks noChangeArrowheads="1"/>
          </p:cNvSpPr>
          <p:nvPr/>
        </p:nvSpPr>
        <p:spPr bwMode="auto">
          <a:xfrm>
            <a:off x="8580562" y="4297815"/>
            <a:ext cx="979755" cy="32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sz="1543" b="1">
                <a:solidFill>
                  <a:srgbClr val="C00000"/>
                </a:solidFill>
                <a:latin typeface="Times New Roman" panose="02020603050405020304" pitchFamily="18" charset="0"/>
              </a:rPr>
              <a:t>夺氢转移</a:t>
            </a:r>
          </a:p>
        </p:txBody>
      </p:sp>
      <p:sp>
        <p:nvSpPr>
          <p:cNvPr id="152582" name="矩形 5"/>
          <p:cNvSpPr>
            <a:spLocks noChangeArrowheads="1"/>
          </p:cNvSpPr>
          <p:nvPr/>
        </p:nvSpPr>
        <p:spPr bwMode="auto">
          <a:xfrm>
            <a:off x="8265575" y="5085281"/>
            <a:ext cx="582211" cy="32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sz="1543" b="1">
                <a:solidFill>
                  <a:srgbClr val="C00000"/>
                </a:solidFill>
                <a:latin typeface="Times New Roman" panose="02020603050405020304" pitchFamily="18" charset="0"/>
              </a:rPr>
              <a:t>加成</a:t>
            </a:r>
          </a:p>
        </p:txBody>
      </p:sp>
      <p:cxnSp>
        <p:nvCxnSpPr>
          <p:cNvPr id="8" name="直接连接符 7">
            <a:extLst>
              <a:ext uri="{FF2B5EF4-FFF2-40B4-BE49-F238E27FC236}">
                <a16:creationId xmlns:a16="http://schemas.microsoft.com/office/drawing/2014/main" id="{8CDBAAE5-CB44-49DF-B6C7-11F827F58B8C}"/>
              </a:ext>
            </a:extLst>
          </p:cNvPr>
          <p:cNvCxnSpPr>
            <a:cxnSpLocks/>
          </p:cNvCxnSpPr>
          <p:nvPr/>
        </p:nvCxnSpPr>
        <p:spPr>
          <a:xfrm flipV="1">
            <a:off x="5285453" y="5321522"/>
            <a:ext cx="2980121" cy="244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5CC592A-AD28-4C56-B6F4-7AA3BE4FA4A0}"/>
              </a:ext>
            </a:extLst>
          </p:cNvPr>
          <p:cNvCxnSpPr/>
          <p:nvPr/>
        </p:nvCxnSpPr>
        <p:spPr>
          <a:xfrm>
            <a:off x="5848929" y="4367812"/>
            <a:ext cx="2677385" cy="314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60F86C1-76A5-444D-BE4F-487D5575EE7D}"/>
              </a:ext>
            </a:extLst>
          </p:cNvPr>
          <p:cNvCxnSpPr>
            <a:cxnSpLocks/>
          </p:cNvCxnSpPr>
          <p:nvPr/>
        </p:nvCxnSpPr>
        <p:spPr>
          <a:xfrm>
            <a:off x="4226748" y="3622344"/>
            <a:ext cx="3739590" cy="26073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595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a:spLocks noGrp="1"/>
          </p:cNvSpPr>
          <p:nvPr>
            <p:ph sz="quarter" idx="1"/>
          </p:nvPr>
        </p:nvSpPr>
        <p:spPr>
          <a:xfrm>
            <a:off x="901891" y="762967"/>
            <a:ext cx="8567632" cy="5638258"/>
          </a:xfrm>
        </p:spPr>
        <p:txBody>
          <a:bodyPr/>
          <a:lstStyle/>
          <a:p>
            <a:pPr marL="0" indent="0" eaLnBrk="1" hangingPunct="1">
              <a:buNone/>
            </a:pPr>
            <a:r>
              <a:rPr lang="zh-CN" altLang="en-US" b="1" dirty="0">
                <a:latin typeface="Arial" panose="020B0604020202020204" pitchFamily="34" charset="0"/>
                <a:ea typeface="楷体" panose="02010609060101010101" pitchFamily="49" charset="-122"/>
                <a:cs typeface="Arial" panose="020B0604020202020204" pitchFamily="34" charset="0"/>
              </a:rPr>
              <a:t>更常用的调节（调低）分子量的方法：加入链转移剂</a:t>
            </a:r>
          </a:p>
          <a:p>
            <a:pPr marL="0" indent="0" eaLnBrk="1" hangingPunct="1">
              <a:spcBef>
                <a:spcPct val="50000"/>
              </a:spcBef>
              <a:buNone/>
            </a:pPr>
            <a:r>
              <a:rPr lang="zh-CN" altLang="en-US" b="1" dirty="0">
                <a:latin typeface="Arial" panose="020B0604020202020204" pitchFamily="34" charset="0"/>
                <a:ea typeface="楷体" panose="02010609060101010101" pitchFamily="49" charset="-122"/>
                <a:cs typeface="Arial" panose="020B0604020202020204" pitchFamily="34" charset="0"/>
              </a:rPr>
              <a:t>链转移剂的选择：</a:t>
            </a:r>
          </a:p>
          <a:p>
            <a:pPr marL="0" indent="0" eaLnBrk="1" hangingPunct="1">
              <a:lnSpc>
                <a:spcPct val="200000"/>
              </a:lnSpc>
            </a:pPr>
            <a:r>
              <a:rPr lang="zh-CN" altLang="en-US" sz="2205" b="1" dirty="0">
                <a:solidFill>
                  <a:srgbClr val="6600CC"/>
                </a:solidFill>
                <a:latin typeface="Arial" panose="020B0604020202020204" pitchFamily="34" charset="0"/>
                <a:ea typeface="楷体" panose="02010609060101010101" pitchFamily="49" charset="-122"/>
                <a:cs typeface="Arial" panose="020B0604020202020204" pitchFamily="34" charset="0"/>
              </a:rPr>
              <a:t> </a:t>
            </a:r>
            <a:r>
              <a:rPr lang="zh-CN" altLang="en-US" sz="2205" b="1" dirty="0">
                <a:solidFill>
                  <a:srgbClr val="FF0000"/>
                </a:solidFill>
                <a:latin typeface="Arial" panose="020B0604020202020204" pitchFamily="34" charset="0"/>
                <a:ea typeface="楷体" panose="02010609060101010101" pitchFamily="49" charset="-122"/>
                <a:cs typeface="Arial" panose="020B0604020202020204" pitchFamily="34" charset="0"/>
              </a:rPr>
              <a:t>不影响聚合速率（？）；</a:t>
            </a:r>
          </a:p>
          <a:p>
            <a:pPr marL="0" indent="0" eaLnBrk="1" hangingPunct="1">
              <a:lnSpc>
                <a:spcPct val="200000"/>
              </a:lnSpc>
            </a:pPr>
            <a:r>
              <a:rPr lang="zh-CN" altLang="en-US" sz="2205" b="1" dirty="0">
                <a:solidFill>
                  <a:srgbClr val="FF0000"/>
                </a:solidFill>
                <a:latin typeface="Arial" panose="020B0604020202020204" pitchFamily="34" charset="0"/>
                <a:ea typeface="楷体" panose="02010609060101010101" pitchFamily="49" charset="-122"/>
                <a:cs typeface="Arial" panose="020B0604020202020204" pitchFamily="34" charset="0"/>
              </a:rPr>
              <a:t> 有足够大的</a:t>
            </a:r>
            <a:r>
              <a:rPr lang="en-US" altLang="zh-CN" sz="2205" b="1" i="1" dirty="0">
                <a:solidFill>
                  <a:srgbClr val="FF0000"/>
                </a:solidFill>
                <a:latin typeface="Arial" panose="020B0604020202020204" pitchFamily="34" charset="0"/>
                <a:ea typeface="楷体" panose="02010609060101010101" pitchFamily="49" charset="-122"/>
                <a:cs typeface="Arial" panose="020B0604020202020204" pitchFamily="34" charset="0"/>
              </a:rPr>
              <a:t>C</a:t>
            </a:r>
            <a:r>
              <a:rPr lang="en-US" altLang="zh-CN" sz="2205" b="1" baseline="-25000" dirty="0">
                <a:solidFill>
                  <a:srgbClr val="FF0000"/>
                </a:solidFill>
                <a:latin typeface="Arial" panose="020B0604020202020204" pitchFamily="34" charset="0"/>
                <a:ea typeface="楷体" panose="02010609060101010101" pitchFamily="49" charset="-122"/>
                <a:cs typeface="Arial" panose="020B0604020202020204" pitchFamily="34" charset="0"/>
              </a:rPr>
              <a:t>S</a:t>
            </a:r>
            <a:r>
              <a:rPr lang="zh-CN" altLang="en-US" sz="2205" b="1" dirty="0">
                <a:solidFill>
                  <a:srgbClr val="FF0000"/>
                </a:solidFill>
                <a:latin typeface="Arial" panose="020B0604020202020204" pitchFamily="34" charset="0"/>
                <a:ea typeface="楷体" panose="02010609060101010101" pitchFamily="49" charset="-122"/>
                <a:cs typeface="Arial" panose="020B0604020202020204" pitchFamily="34" charset="0"/>
              </a:rPr>
              <a:t>值</a:t>
            </a:r>
            <a:r>
              <a:rPr lang="zh-CN" altLang="en-US" sz="2205" b="1" dirty="0">
                <a:latin typeface="Arial" panose="020B0604020202020204" pitchFamily="34" charset="0"/>
                <a:ea typeface="楷体" panose="02010609060101010101" pitchFamily="49" charset="-122"/>
                <a:cs typeface="Arial" panose="020B0604020202020204" pitchFamily="34" charset="0"/>
              </a:rPr>
              <a:t>，且</a:t>
            </a:r>
            <a:r>
              <a:rPr lang="en-US" altLang="zh-CN" sz="2205" b="1" i="1" dirty="0">
                <a:latin typeface="Arial" panose="020B0604020202020204" pitchFamily="34" charset="0"/>
                <a:ea typeface="楷体" panose="02010609060101010101" pitchFamily="49" charset="-122"/>
                <a:cs typeface="Arial" panose="020B0604020202020204" pitchFamily="34" charset="0"/>
              </a:rPr>
              <a:t>C</a:t>
            </a:r>
            <a:r>
              <a:rPr lang="en-US" altLang="zh-CN" sz="2205" b="1" baseline="-25000" dirty="0">
                <a:latin typeface="Arial" panose="020B0604020202020204" pitchFamily="34" charset="0"/>
                <a:ea typeface="楷体" panose="02010609060101010101" pitchFamily="49" charset="-122"/>
                <a:cs typeface="Arial" panose="020B0604020202020204" pitchFamily="34" charset="0"/>
              </a:rPr>
              <a:t>S</a:t>
            </a:r>
            <a:r>
              <a:rPr lang="en-US" altLang="zh-CN" sz="2205" b="1" dirty="0">
                <a:latin typeface="Arial" panose="020B0604020202020204" pitchFamily="34" charset="0"/>
                <a:ea typeface="楷体" panose="02010609060101010101" pitchFamily="49" charset="-122"/>
                <a:cs typeface="Arial" panose="020B0604020202020204" pitchFamily="34" charset="0"/>
              </a:rPr>
              <a:t> </a:t>
            </a:r>
            <a:r>
              <a:rPr lang="en-US" altLang="zh-CN"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lang="en-US" altLang="zh-CN" sz="2205" b="1" dirty="0">
                <a:latin typeface="Arial" panose="020B0604020202020204" pitchFamily="34" charset="0"/>
                <a:ea typeface="楷体" panose="02010609060101010101" pitchFamily="49" charset="-122"/>
                <a:cs typeface="Arial" panose="020B0604020202020204" pitchFamily="34" charset="0"/>
              </a:rPr>
              <a:t>1</a:t>
            </a:r>
            <a:r>
              <a:rPr lang="zh-CN" altLang="en-US" sz="2205" b="1" dirty="0">
                <a:latin typeface="Arial" panose="020B0604020202020204" pitchFamily="34" charset="0"/>
                <a:ea typeface="楷体" panose="02010609060101010101" pitchFamily="49" charset="-122"/>
                <a:cs typeface="Arial" panose="020B0604020202020204" pitchFamily="34" charset="0"/>
              </a:rPr>
              <a:t>，即 </a:t>
            </a:r>
            <a:r>
              <a:rPr lang="en-US" altLang="zh-CN" sz="2205" b="1" i="1" dirty="0" err="1">
                <a:latin typeface="Arial" panose="020B0604020202020204" pitchFamily="34" charset="0"/>
                <a:ea typeface="楷体" panose="02010609060101010101" pitchFamily="49" charset="-122"/>
                <a:cs typeface="Arial" panose="020B0604020202020204" pitchFamily="34" charset="0"/>
              </a:rPr>
              <a:t>k</a:t>
            </a:r>
            <a:r>
              <a:rPr lang="en-US" altLang="zh-CN" sz="2205" b="1" baseline="-25000" dirty="0" err="1">
                <a:latin typeface="Arial" panose="020B0604020202020204" pitchFamily="34" charset="0"/>
                <a:ea typeface="楷体" panose="02010609060101010101" pitchFamily="49" charset="-122"/>
                <a:cs typeface="Arial" panose="020B0604020202020204" pitchFamily="34" charset="0"/>
              </a:rPr>
              <a:t>trS</a:t>
            </a:r>
            <a:r>
              <a:rPr lang="en-US" altLang="zh-CN" sz="2205" b="1" dirty="0">
                <a:latin typeface="Arial" panose="020B0604020202020204" pitchFamily="34" charset="0"/>
                <a:ea typeface="楷体" panose="02010609060101010101" pitchFamily="49" charset="-122"/>
                <a:cs typeface="Arial" panose="020B0604020202020204" pitchFamily="34" charset="0"/>
              </a:rPr>
              <a:t> </a:t>
            </a:r>
            <a:r>
              <a:rPr lang="en-US" altLang="zh-CN"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lang="en-US" altLang="zh-CN" sz="2205" b="1" dirty="0">
                <a:latin typeface="Arial" panose="020B0604020202020204" pitchFamily="34" charset="0"/>
                <a:ea typeface="楷体" panose="02010609060101010101" pitchFamily="49" charset="-122"/>
                <a:cs typeface="Arial" panose="020B0604020202020204" pitchFamily="34" charset="0"/>
              </a:rPr>
              <a:t> </a:t>
            </a:r>
            <a:r>
              <a:rPr lang="en-US" altLang="zh-CN" sz="2205" b="1" i="1" dirty="0" err="1">
                <a:latin typeface="Arial" panose="020B0604020202020204" pitchFamily="34" charset="0"/>
                <a:ea typeface="楷体" panose="02010609060101010101" pitchFamily="49" charset="-122"/>
                <a:cs typeface="Arial" panose="020B0604020202020204" pitchFamily="34" charset="0"/>
              </a:rPr>
              <a:t>k</a:t>
            </a:r>
            <a:r>
              <a:rPr lang="en-US" altLang="zh-CN" sz="2205" b="1" baseline="-25000" dirty="0" err="1">
                <a:latin typeface="Arial" panose="020B0604020202020204" pitchFamily="34" charset="0"/>
                <a:ea typeface="楷体" panose="02010609060101010101" pitchFamily="49" charset="-122"/>
                <a:cs typeface="Arial" panose="020B0604020202020204" pitchFamily="34" charset="0"/>
              </a:rPr>
              <a:t>p</a:t>
            </a:r>
            <a:r>
              <a:rPr lang="en-US" altLang="zh-CN" sz="2205" b="1" dirty="0">
                <a:latin typeface="Arial" panose="020B0604020202020204" pitchFamily="34" charset="0"/>
                <a:ea typeface="楷体" panose="02010609060101010101" pitchFamily="49" charset="-122"/>
                <a:cs typeface="Arial" panose="020B0604020202020204" pitchFamily="34" charset="0"/>
              </a:rPr>
              <a:t> </a:t>
            </a:r>
            <a:r>
              <a:rPr lang="zh-CN" altLang="en-US" sz="2205" b="1" dirty="0">
                <a:latin typeface="Arial" panose="020B0604020202020204" pitchFamily="34" charset="0"/>
                <a:ea typeface="楷体" panose="02010609060101010101" pitchFamily="49" charset="-122"/>
                <a:cs typeface="Arial" panose="020B0604020202020204" pitchFamily="34" charset="0"/>
              </a:rPr>
              <a:t>，使链转移剂的消耗速率与单体的消耗基本同步，聚合过程中各阶段生成的链的长度相近，防止分子量分布的额外增宽。</a:t>
            </a:r>
          </a:p>
          <a:p>
            <a:pPr marL="0" indent="0" eaLnBrk="1" hangingPunct="1">
              <a:spcBef>
                <a:spcPct val="50000"/>
              </a:spcBef>
              <a:buNone/>
            </a:pPr>
            <a:r>
              <a:rPr lang="zh-CN" altLang="en-US" sz="2205" b="1" dirty="0">
                <a:solidFill>
                  <a:srgbClr val="FF0000"/>
                </a:solidFill>
                <a:latin typeface="Arial" panose="020B0604020202020204" pitchFamily="34" charset="0"/>
                <a:ea typeface="楷体" panose="02010609060101010101" pitchFamily="49" charset="-122"/>
                <a:cs typeface="Arial" panose="020B0604020202020204" pitchFamily="34" charset="0"/>
              </a:rPr>
              <a:t>常用的链转移剂：</a:t>
            </a:r>
            <a:r>
              <a:rPr lang="zh-CN" altLang="en-US" sz="2205" b="1" dirty="0">
                <a:latin typeface="Arial" panose="020B0604020202020204" pitchFamily="34" charset="0"/>
                <a:ea typeface="楷体" panose="02010609060101010101" pitchFamily="49" charset="-122"/>
                <a:cs typeface="Arial" panose="020B0604020202020204" pitchFamily="34" charset="0"/>
              </a:rPr>
              <a:t>硫醇类 </a:t>
            </a:r>
            <a:r>
              <a:rPr lang="en-US" altLang="zh-CN" sz="2205" b="1" dirty="0">
                <a:latin typeface="Arial" panose="020B0604020202020204" pitchFamily="34" charset="0"/>
                <a:ea typeface="楷体" panose="02010609060101010101" pitchFamily="49" charset="-122"/>
                <a:cs typeface="Arial" panose="020B0604020202020204" pitchFamily="34" charset="0"/>
              </a:rPr>
              <a:t>(</a:t>
            </a:r>
            <a:r>
              <a:rPr lang="en-US" altLang="zh-CN" sz="2205" b="1" i="1" dirty="0">
                <a:latin typeface="Arial" panose="020B0604020202020204" pitchFamily="34" charset="0"/>
                <a:ea typeface="楷体" panose="02010609060101010101" pitchFamily="49" charset="-122"/>
                <a:cs typeface="Arial" panose="020B0604020202020204" pitchFamily="34" charset="0"/>
              </a:rPr>
              <a:t>C</a:t>
            </a:r>
            <a:r>
              <a:rPr lang="en-US" altLang="zh-CN" sz="2205" b="1" baseline="-25000" dirty="0">
                <a:latin typeface="Arial" panose="020B0604020202020204" pitchFamily="34" charset="0"/>
                <a:ea typeface="楷体" panose="02010609060101010101" pitchFamily="49" charset="-122"/>
                <a:cs typeface="Arial" panose="020B0604020202020204" pitchFamily="34" charset="0"/>
              </a:rPr>
              <a:t>S</a:t>
            </a:r>
            <a:r>
              <a:rPr lang="en-US" altLang="zh-CN" sz="2205" b="1" dirty="0">
                <a:latin typeface="Arial" panose="020B0604020202020204" pitchFamily="34" charset="0"/>
                <a:ea typeface="楷体" panose="02010609060101010101" pitchFamily="49" charset="-122"/>
                <a:cs typeface="Arial" panose="020B0604020202020204" pitchFamily="34" charset="0"/>
              </a:rPr>
              <a:t> = 2 ~ 20)</a:t>
            </a:r>
            <a:endParaRPr lang="zh-CN" altLang="en-US" sz="2205" b="1" dirty="0">
              <a:solidFill>
                <a:srgbClr val="FF0000"/>
              </a:solidFill>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pPr>
            <a:r>
              <a:rPr lang="zh-CN" altLang="en-US" sz="2205" b="1" dirty="0">
                <a:solidFill>
                  <a:srgbClr val="FF0000"/>
                </a:solidFill>
                <a:latin typeface="Arial" panose="020B0604020202020204" pitchFamily="34" charset="0"/>
                <a:ea typeface="楷体" panose="02010609060101010101" pitchFamily="49" charset="-122"/>
                <a:cs typeface="Arial" panose="020B0604020202020204" pitchFamily="34" charset="0"/>
              </a:rPr>
              <a:t>    </a:t>
            </a:r>
            <a:endParaRPr lang="en-US" altLang="zh-CN" sz="2205" b="1" dirty="0">
              <a:solidFill>
                <a:srgbClr val="FF0000"/>
              </a:solidFill>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pPr>
            <a:r>
              <a:rPr lang="zh-CN" altLang="en-US" sz="2205" b="1" dirty="0">
                <a:latin typeface="Arial" panose="020B0604020202020204" pitchFamily="34" charset="0"/>
                <a:ea typeface="楷体" panose="02010609060101010101" pitchFamily="49" charset="-122"/>
                <a:cs typeface="Arial" panose="020B0604020202020204" pitchFamily="34" charset="0"/>
              </a:rPr>
              <a:t>注意链转移速率绝对值小，仍然可以长成大分子。</a:t>
            </a:r>
            <a:endParaRPr lang="en-US" altLang="zh-CN" sz="2205" b="1" dirty="0">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pPr>
            <a:r>
              <a:rPr lang="zh-CN" altLang="en-US" sz="2205" b="1" dirty="0">
                <a:solidFill>
                  <a:srgbClr val="FF0000"/>
                </a:solidFill>
                <a:latin typeface="Arial" panose="020B0604020202020204" pitchFamily="34" charset="0"/>
                <a:ea typeface="楷体" panose="02010609060101010101" pitchFamily="49" charset="-122"/>
                <a:cs typeface="Arial" panose="020B0604020202020204" pitchFamily="34" charset="0"/>
              </a:rPr>
              <a:t>   </a:t>
            </a:r>
            <a:endParaRPr lang="zh-CN" altLang="en-US" b="1" dirty="0">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65039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1084" y="-1"/>
            <a:ext cx="6231482"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27" name="Line 5"/>
          <p:cNvSpPr>
            <a:spLocks noChangeShapeType="1"/>
          </p:cNvSpPr>
          <p:nvPr/>
        </p:nvSpPr>
        <p:spPr bwMode="auto">
          <a:xfrm>
            <a:off x="2329830" y="5842999"/>
            <a:ext cx="5715254" cy="0"/>
          </a:xfrm>
          <a:prstGeom prst="line">
            <a:avLst/>
          </a:prstGeom>
          <a:noFill/>
          <a:ln w="254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28" name="Line 6"/>
          <p:cNvSpPr>
            <a:spLocks noChangeShapeType="1"/>
          </p:cNvSpPr>
          <p:nvPr/>
        </p:nvSpPr>
        <p:spPr bwMode="auto">
          <a:xfrm>
            <a:off x="2251084" y="6080989"/>
            <a:ext cx="5715254" cy="0"/>
          </a:xfrm>
          <a:prstGeom prst="line">
            <a:avLst/>
          </a:prstGeom>
          <a:noFill/>
          <a:ln w="254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66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E9DDE1D-C896-47A6-8A85-74453592B838}"/>
              </a:ext>
            </a:extLst>
          </p:cNvPr>
          <p:cNvPicPr>
            <a:picLocks noChangeAspect="1"/>
          </p:cNvPicPr>
          <p:nvPr/>
        </p:nvPicPr>
        <p:blipFill>
          <a:blip r:embed="rId2"/>
          <a:stretch>
            <a:fillRect/>
          </a:stretch>
        </p:blipFill>
        <p:spPr>
          <a:xfrm>
            <a:off x="246768" y="-1"/>
            <a:ext cx="10199863" cy="7559675"/>
          </a:xfrm>
          <a:prstGeom prst="rect">
            <a:avLst/>
          </a:prstGeom>
        </p:spPr>
      </p:pic>
    </p:spTree>
    <p:extLst>
      <p:ext uri="{BB962C8B-B14F-4D97-AF65-F5344CB8AC3E}">
        <p14:creationId xmlns:p14="http://schemas.microsoft.com/office/powerpoint/2010/main" val="1139479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TextBox 1"/>
          <p:cNvSpPr txBox="1">
            <a:spLocks noChangeArrowheads="1"/>
          </p:cNvSpPr>
          <p:nvPr/>
        </p:nvSpPr>
        <p:spPr bwMode="auto">
          <a:xfrm>
            <a:off x="1163638" y="635000"/>
            <a:ext cx="86883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2800" b="1">
                <a:latin typeface="Times New Roman" panose="02020603050405020304" pitchFamily="18" charset="0"/>
                <a:cs typeface="Times New Roman" panose="02020603050405020304" pitchFamily="18" charset="0"/>
              </a:rPr>
              <a:t>3.10</a:t>
            </a:r>
            <a:r>
              <a:rPr lang="en-US" altLang="zh-CN" sz="2800">
                <a:latin typeface="Times New Roman" panose="02020603050405020304" pitchFamily="18" charset="0"/>
                <a:cs typeface="Times New Roman" panose="02020603050405020304" pitchFamily="18" charset="0"/>
              </a:rPr>
              <a:t> </a:t>
            </a:r>
            <a:r>
              <a:rPr lang="en-US" altLang="zh-CN" sz="2800">
                <a:latin typeface="楷体_GB2312"/>
                <a:ea typeface="楷体_GB2312"/>
                <a:cs typeface="楷体_GB2312"/>
              </a:rPr>
              <a:t>聚合度分布（</a:t>
            </a:r>
            <a:r>
              <a:rPr lang="en-US" altLang="zh-CN" sz="2800" b="1">
                <a:latin typeface="Times New Roman" panose="02020603050405020304" pitchFamily="18" charset="0"/>
                <a:cs typeface="Times New Roman" panose="02020603050405020304" pitchFamily="18" charset="0"/>
              </a:rPr>
              <a:t>Polymerization</a:t>
            </a:r>
            <a:r>
              <a:rPr lang="en-US" altLang="zh-CN" sz="28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Degree</a:t>
            </a:r>
            <a:r>
              <a:rPr lang="en-US" altLang="zh-CN" sz="28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Distribution</a:t>
            </a:r>
            <a:r>
              <a:rPr lang="en-US" altLang="zh-CN" sz="2800">
                <a:latin typeface="楷体_GB2312"/>
                <a:ea typeface="楷体_GB2312"/>
                <a:cs typeface="楷体_GB2312"/>
              </a:rPr>
              <a:t>）</a:t>
            </a:r>
          </a:p>
        </p:txBody>
      </p:sp>
      <p:sp>
        <p:nvSpPr>
          <p:cNvPr id="9" name="Rectangle 3"/>
          <p:cNvSpPr txBox="1">
            <a:spLocks/>
          </p:cNvSpPr>
          <p:nvPr/>
        </p:nvSpPr>
        <p:spPr bwMode="auto">
          <a:xfrm>
            <a:off x="850900" y="1431238"/>
            <a:ext cx="92202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eaLnBrk="1" hangingPunct="1">
              <a:buFontTx/>
              <a:buNone/>
            </a:pPr>
            <a:r>
              <a:rPr lang="en-US" altLang="zh-CN" dirty="0">
                <a:solidFill>
                  <a:srgbClr val="FF0000"/>
                </a:solidFill>
              </a:rPr>
              <a:t>       </a:t>
            </a:r>
            <a:r>
              <a:rPr lang="zh-CN" altLang="en-US" b="1" dirty="0">
                <a:solidFill>
                  <a:srgbClr val="FF0000"/>
                </a:solidFill>
                <a:latin typeface="Arial" panose="020B0604020202020204" pitchFamily="34" charset="0"/>
                <a:ea typeface="楷体" panose="02010609060101010101" pitchFamily="49" charset="-122"/>
                <a:cs typeface="Arial" panose="020B0604020202020204" pitchFamily="34" charset="0"/>
              </a:rPr>
              <a:t>聚合产物的分子量分布是自由基聚合需控制的第二个重要的产物结构参数。</a:t>
            </a:r>
            <a:endParaRPr lang="zh-CN" altLang="en-US" dirty="0">
              <a:solidFill>
                <a:srgbClr val="FF0000"/>
              </a:solidFill>
              <a:latin typeface="Arial" panose="020B0604020202020204" pitchFamily="34" charset="0"/>
              <a:ea typeface="楷体" panose="02010609060101010101" pitchFamily="49" charset="-122"/>
              <a:cs typeface="Arial" panose="020B0604020202020204" pitchFamily="34" charset="0"/>
            </a:endParaRPr>
          </a:p>
          <a:p>
            <a:pPr algn="l" eaLnBrk="1" hangingPunct="1">
              <a:spcAft>
                <a:spcPts val="600"/>
              </a:spcAft>
              <a:buFontTx/>
              <a:buNone/>
            </a:pPr>
            <a:r>
              <a:rPr lang="zh-CN" altLang="en-US" dirty="0">
                <a:solidFill>
                  <a:schemeClr val="tx1"/>
                </a:solidFill>
                <a:latin typeface="Arial" panose="020B0604020202020204" pitchFamily="34" charset="0"/>
                <a:ea typeface="楷体" panose="02010609060101010101" pitchFamily="49" charset="-122"/>
                <a:cs typeface="Arial" panose="020B0604020202020204" pitchFamily="34" charset="0"/>
              </a:rPr>
              <a:t>主要研究内容：</a:t>
            </a:r>
          </a:p>
          <a:p>
            <a:pPr algn="l" eaLnBrk="1" hangingPunct="1">
              <a:spcAft>
                <a:spcPts val="600"/>
              </a:spcAft>
            </a:pP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1</a:t>
            </a: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）分子量分布的测定；（</a:t>
            </a:r>
            <a:r>
              <a:rPr lang="en-US" altLang="zh-CN" sz="2000" b="1" dirty="0">
                <a:solidFill>
                  <a:schemeClr val="tx1"/>
                </a:solidFill>
                <a:latin typeface="Times New Roman" panose="02020603050405020304" pitchFamily="18" charset="0"/>
                <a:cs typeface="Times New Roman" panose="02020603050405020304" pitchFamily="18" charset="0"/>
              </a:rPr>
              <a:t>Gel</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Permeation</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Chromatography, </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GPC</a:t>
            </a: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方法）</a:t>
            </a:r>
          </a:p>
          <a:p>
            <a:pPr algn="l" eaLnBrk="1" hangingPunct="1">
              <a:spcAft>
                <a:spcPts val="600"/>
              </a:spcAft>
              <a:buFontTx/>
              <a:buNone/>
            </a:pP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2</a:t>
            </a: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）各种聚合条件对</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(MWD)</a:t>
            </a: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分子量分布的影响（包括其在聚合过程中的变化规律）；</a:t>
            </a:r>
          </a:p>
          <a:p>
            <a:pPr algn="l" eaLnBrk="1" hangingPunct="1">
              <a:spcAft>
                <a:spcPts val="600"/>
              </a:spcAft>
              <a:buFontTx/>
              <a:buNone/>
            </a:pP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3</a:t>
            </a: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）理论模型推导各种条件下产物的</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MWD</a:t>
            </a: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，验证聚合机理模型，进而提出更为精确的机理模型。</a:t>
            </a:r>
          </a:p>
          <a:p>
            <a:pPr algn="l" eaLnBrk="1" hangingPunct="1">
              <a:spcAft>
                <a:spcPts val="600"/>
              </a:spcAft>
              <a:buFontTx/>
              <a:buNone/>
            </a:pPr>
            <a:r>
              <a:rPr lang="zh-CN" altLang="en-US" dirty="0">
                <a:solidFill>
                  <a:schemeClr val="tx1"/>
                </a:solidFill>
                <a:latin typeface="Arial" panose="020B0604020202020204" pitchFamily="34" charset="0"/>
                <a:ea typeface="楷体" panose="02010609060101010101" pitchFamily="49" charset="-122"/>
                <a:cs typeface="Arial" panose="020B0604020202020204" pitchFamily="34" charset="0"/>
              </a:rPr>
              <a:t>目标：</a:t>
            </a:r>
          </a:p>
          <a:p>
            <a:pPr algn="l" eaLnBrk="1" hangingPunct="1">
              <a:spcAft>
                <a:spcPts val="600"/>
              </a:spcAft>
              <a:buFontTx/>
              <a:buNone/>
            </a:pP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       建立预测聚合物分子量分布的理论，提出控制</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MWD</a:t>
            </a: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的聚合工艺和工程手段。</a:t>
            </a:r>
            <a:endParaRPr lang="zh-CN" altLang="en-US"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algn="l" eaLnBrk="1" hangingPunct="1">
              <a:spcAft>
                <a:spcPts val="600"/>
              </a:spcAft>
              <a:buFontTx/>
              <a:buNone/>
            </a:pPr>
            <a:endParaRPr lang="zh-CN" altLang="en-US" sz="1000"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algn="l" eaLnBrk="1" hangingPunct="1">
              <a:spcAft>
                <a:spcPts val="600"/>
              </a:spcAft>
              <a:buFontTx/>
              <a:buNone/>
            </a:pP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低转化率、稳态条件下可进行</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MWD</a:t>
            </a: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的理论推导。</a:t>
            </a:r>
            <a:endParaRPr lang="zh-CN" altLang="en-US"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p:nvPr/>
        </p:nvSpPr>
        <p:spPr>
          <a:xfrm>
            <a:off x="3751263" y="2547938"/>
            <a:ext cx="404812" cy="23812"/>
          </a:xfrm>
          <a:custGeom>
            <a:avLst/>
            <a:gdLst>
              <a:gd name="connsiteX0" fmla="*/ 6350 w 405129"/>
              <a:gd name="connsiteY0" fmla="*/ 6350 h 23888"/>
              <a:gd name="connsiteX1" fmla="*/ 398779 w 405129"/>
              <a:gd name="connsiteY1" fmla="*/ 6350 h 23888"/>
            </a:gdLst>
            <a:ahLst/>
            <a:cxnLst>
              <a:cxn ang="0">
                <a:pos x="connsiteX0" y="connsiteY0"/>
              </a:cxn>
              <a:cxn ang="1">
                <a:pos x="connsiteX1" y="connsiteY1"/>
              </a:cxn>
            </a:cxnLst>
            <a:rect l="l" t="t" r="r" b="b"/>
            <a:pathLst>
              <a:path w="405129" h="23888">
                <a:moveTo>
                  <a:pt x="6350" y="6350"/>
                </a:moveTo>
                <a:lnTo>
                  <a:pt x="398779"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Freeform 3"/>
          <p:cNvSpPr/>
          <p:nvPr/>
        </p:nvSpPr>
        <p:spPr>
          <a:xfrm>
            <a:off x="3860800" y="4203700"/>
            <a:ext cx="392113" cy="23813"/>
          </a:xfrm>
          <a:custGeom>
            <a:avLst/>
            <a:gdLst>
              <a:gd name="connsiteX0" fmla="*/ 6350 w 391413"/>
              <a:gd name="connsiteY0" fmla="*/ 6350 h 23939"/>
              <a:gd name="connsiteX1" fmla="*/ 385064 w 391413"/>
              <a:gd name="connsiteY1" fmla="*/ 6350 h 23939"/>
            </a:gdLst>
            <a:ahLst/>
            <a:cxnLst>
              <a:cxn ang="0">
                <a:pos x="connsiteX0" y="connsiteY0"/>
              </a:cxn>
              <a:cxn ang="1">
                <a:pos x="connsiteX1" y="connsiteY1"/>
              </a:cxn>
            </a:cxnLst>
            <a:rect l="l" t="t" r="r" b="b"/>
            <a:pathLst>
              <a:path w="391413" h="23939">
                <a:moveTo>
                  <a:pt x="6350" y="6350"/>
                </a:moveTo>
                <a:lnTo>
                  <a:pt x="385064"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17764" name="TextBox 1"/>
          <p:cNvSpPr txBox="1">
            <a:spLocks noChangeArrowheads="1"/>
          </p:cNvSpPr>
          <p:nvPr/>
        </p:nvSpPr>
        <p:spPr bwMode="auto">
          <a:xfrm>
            <a:off x="1930400" y="4051300"/>
            <a:ext cx="18462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楷体_GB2312"/>
                <a:ea typeface="楷体_GB2312"/>
                <a:cs typeface="楷体_GB2312"/>
              </a:rPr>
              <a:t>重量分布函数</a:t>
            </a:r>
          </a:p>
        </p:txBody>
      </p:sp>
      <p:sp>
        <p:nvSpPr>
          <p:cNvPr id="117765" name="TextBox 1"/>
          <p:cNvSpPr txBox="1">
            <a:spLocks noChangeArrowheads="1"/>
          </p:cNvSpPr>
          <p:nvPr/>
        </p:nvSpPr>
        <p:spPr bwMode="auto">
          <a:xfrm>
            <a:off x="4305300" y="4051300"/>
            <a:ext cx="42576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2400">
                <a:latin typeface="楷体_GB2312"/>
                <a:ea typeface="楷体_GB2312"/>
                <a:cs typeface="楷体_GB2312"/>
              </a:rPr>
              <a:t>：聚合度为</a:t>
            </a:r>
            <a:r>
              <a:rPr lang="en-US" altLang="zh-CN" sz="2400" b="1">
                <a:latin typeface="Times New Roman" panose="02020603050405020304" pitchFamily="18" charset="0"/>
                <a:cs typeface="Times New Roman" panose="02020603050405020304" pitchFamily="18" charset="0"/>
              </a:rPr>
              <a:t>x</a:t>
            </a:r>
            <a:r>
              <a:rPr lang="en-US" altLang="zh-CN" sz="2400">
                <a:latin typeface="楷体_GB2312"/>
                <a:ea typeface="楷体_GB2312"/>
                <a:cs typeface="楷体_GB2312"/>
              </a:rPr>
              <a:t>的聚合物重量</a:t>
            </a:r>
            <a:r>
              <a:rPr lang="en-US" altLang="zh-CN" sz="2400" b="1">
                <a:latin typeface="Times New Roman" panose="02020603050405020304" pitchFamily="18" charset="0"/>
                <a:cs typeface="Times New Roman" panose="02020603050405020304" pitchFamily="18" charset="0"/>
              </a:rPr>
              <a:t>W</a:t>
            </a:r>
            <a:r>
              <a:rPr lang="en-US" altLang="zh-CN" sz="1600" b="1">
                <a:latin typeface="Times New Roman" panose="02020603050405020304" pitchFamily="18" charset="0"/>
                <a:cs typeface="Times New Roman" panose="02020603050405020304" pitchFamily="18" charset="0"/>
              </a:rPr>
              <a:t>x</a:t>
            </a:r>
            <a:r>
              <a:rPr lang="en-US" altLang="zh-CN" sz="2400">
                <a:latin typeface="楷体_GB2312"/>
                <a:ea typeface="楷体_GB2312"/>
                <a:cs typeface="楷体_GB2312"/>
              </a:rPr>
              <a:t>占</a:t>
            </a:r>
          </a:p>
        </p:txBody>
      </p:sp>
      <p:sp>
        <p:nvSpPr>
          <p:cNvPr id="117766" name="TextBox 1"/>
          <p:cNvSpPr txBox="1">
            <a:spLocks noChangeArrowheads="1"/>
          </p:cNvSpPr>
          <p:nvPr/>
        </p:nvSpPr>
        <p:spPr bwMode="auto">
          <a:xfrm>
            <a:off x="1689100" y="4610100"/>
            <a:ext cx="7720013"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74168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74168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74168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74168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74168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74168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74168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74168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74168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400" dirty="0" err="1">
                <a:latin typeface="楷体_GB2312"/>
                <a:ea typeface="楷体_GB2312"/>
                <a:cs typeface="楷体_GB2312"/>
              </a:rPr>
              <a:t>总聚合物量重量</a:t>
            </a:r>
            <a:r>
              <a:rPr lang="en-US" altLang="zh-CN" sz="2400" b="1" dirty="0" err="1">
                <a:latin typeface="Times New Roman" panose="02020603050405020304" pitchFamily="18" charset="0"/>
                <a:cs typeface="Times New Roman" panose="02020603050405020304" pitchFamily="18" charset="0"/>
              </a:rPr>
              <a:t>W</a:t>
            </a:r>
            <a:r>
              <a:rPr lang="en-US" altLang="zh-CN" sz="2400" dirty="0" err="1">
                <a:latin typeface="楷体_GB2312"/>
                <a:ea typeface="楷体_GB2312"/>
                <a:cs typeface="楷体_GB2312"/>
              </a:rPr>
              <a:t>的分率所表示的函数</a:t>
            </a:r>
            <a:r>
              <a:rPr lang="en-US" altLang="zh-CN" sz="2400" dirty="0">
                <a:latin typeface="楷体_GB2312"/>
                <a:ea typeface="楷体_GB2312"/>
                <a:cs typeface="楷体_GB2312"/>
              </a:rPr>
              <a:t>。</a:t>
            </a:r>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2200"/>
              </a:lnSpc>
            </a:pPr>
            <a:r>
              <a:rPr lang="en-US" altLang="zh-CN" dirty="0"/>
              <a:t>	</a:t>
            </a:r>
            <a:endParaRPr lang="en-US" altLang="zh-CN" sz="1200" dirty="0">
              <a:latin typeface="Times New Roman" panose="02020603050405020304" pitchFamily="18" charset="0"/>
            </a:endParaRPr>
          </a:p>
        </p:txBody>
      </p:sp>
      <p:sp>
        <p:nvSpPr>
          <p:cNvPr id="117767" name="TextBox 1"/>
          <p:cNvSpPr txBox="1">
            <a:spLocks noChangeArrowheads="1"/>
          </p:cNvSpPr>
          <p:nvPr/>
        </p:nvSpPr>
        <p:spPr bwMode="auto">
          <a:xfrm>
            <a:off x="1244600" y="1346200"/>
            <a:ext cx="719455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368300" algn="l"/>
                <a:tab pos="609600" algn="l"/>
                <a:tab pos="25400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68300" algn="l"/>
                <a:tab pos="609600" algn="l"/>
                <a:tab pos="25400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68300" algn="l"/>
                <a:tab pos="609600" algn="l"/>
                <a:tab pos="25400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68300" algn="l"/>
                <a:tab pos="609600" algn="l"/>
                <a:tab pos="25400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68300" algn="l"/>
                <a:tab pos="609600" algn="l"/>
                <a:tab pos="25400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68300" algn="l"/>
                <a:tab pos="609600" algn="l"/>
                <a:tab pos="25400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68300" algn="l"/>
                <a:tab pos="609600" algn="l"/>
                <a:tab pos="25400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68300" algn="l"/>
                <a:tab pos="609600" algn="l"/>
                <a:tab pos="25400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68300" algn="l"/>
                <a:tab pos="609600" algn="l"/>
                <a:tab pos="25400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a:latin typeface="楷体_GB2312"/>
                <a:ea typeface="楷体_GB2312"/>
                <a:cs typeface="楷体_GB2312"/>
              </a:rPr>
              <a:t>分子量分布的函数：</a:t>
            </a:r>
          </a:p>
          <a:p>
            <a:pPr eaLnBrk="1" hangingPunct="1">
              <a:lnSpc>
                <a:spcPts val="1000"/>
              </a:lnSpc>
            </a:pPr>
            <a:endParaRPr lang="en-US" altLang="zh-CN"/>
          </a:p>
          <a:p>
            <a:pPr eaLnBrk="1" hangingPunct="1">
              <a:lnSpc>
                <a:spcPts val="1000"/>
              </a:lnSpc>
            </a:pPr>
            <a:endParaRPr lang="en-US" altLang="zh-CN"/>
          </a:p>
          <a:p>
            <a:pPr eaLnBrk="1" hangingPunct="1">
              <a:lnSpc>
                <a:spcPts val="1000"/>
              </a:lnSpc>
            </a:pPr>
            <a:endParaRPr lang="en-US" altLang="zh-CN"/>
          </a:p>
          <a:p>
            <a:pPr eaLnBrk="1" hangingPunct="1">
              <a:lnSpc>
                <a:spcPts val="1000"/>
              </a:lnSpc>
            </a:pPr>
            <a:endParaRPr lang="en-US" altLang="zh-CN"/>
          </a:p>
          <a:p>
            <a:pPr eaLnBrk="1" hangingPunct="1">
              <a:lnSpc>
                <a:spcPts val="2600"/>
              </a:lnSpc>
            </a:pPr>
            <a:r>
              <a:rPr lang="en-US" altLang="zh-CN"/>
              <a:t>			</a:t>
            </a:r>
            <a:r>
              <a:rPr lang="en-US" altLang="zh-CN" sz="2100" b="1" i="1">
                <a:latin typeface="Times New Roman" panose="02020603050405020304" pitchFamily="18" charset="0"/>
                <a:cs typeface="Times New Roman" panose="02020603050405020304" pitchFamily="18" charset="0"/>
              </a:rPr>
              <a:t>N</a:t>
            </a:r>
            <a:r>
              <a:rPr lang="en-US" altLang="zh-CN" sz="1200">
                <a:latin typeface="Times New Roman" panose="02020603050405020304" pitchFamily="18" charset="0"/>
                <a:cs typeface="Times New Roman" panose="02020603050405020304" pitchFamily="18" charset="0"/>
              </a:rPr>
              <a:t> </a:t>
            </a:r>
            <a:r>
              <a:rPr lang="en-US" altLang="zh-CN" sz="1200" b="1" i="1">
                <a:latin typeface="Times New Roman" panose="02020603050405020304" pitchFamily="18" charset="0"/>
                <a:cs typeface="Times New Roman" panose="02020603050405020304" pitchFamily="18" charset="0"/>
              </a:rPr>
              <a:t>x</a:t>
            </a:r>
          </a:p>
          <a:p>
            <a:pPr eaLnBrk="1" hangingPunct="1">
              <a:lnSpc>
                <a:spcPts val="2600"/>
              </a:lnSpc>
            </a:pPr>
            <a:r>
              <a:rPr lang="en-US" altLang="zh-CN"/>
              <a:t>		</a:t>
            </a:r>
            <a:r>
              <a:rPr lang="en-US" altLang="zh-CN" sz="2400">
                <a:latin typeface="楷体_GB2312"/>
                <a:ea typeface="楷体_GB2312"/>
                <a:cs typeface="楷体_GB2312"/>
              </a:rPr>
              <a:t>数量分布函数</a:t>
            </a:r>
            <a:r>
              <a:rPr lang="en-US" altLang="zh-CN" sz="2100">
                <a:latin typeface="Times New Roman" panose="02020603050405020304" pitchFamily="18" charset="0"/>
                <a:cs typeface="Times New Roman" panose="02020603050405020304" pitchFamily="18" charset="0"/>
              </a:rPr>
              <a:t>  </a:t>
            </a:r>
            <a:r>
              <a:rPr lang="en-US" altLang="zh-CN" sz="2100" b="1" i="1">
                <a:latin typeface="Times New Roman" panose="02020603050405020304" pitchFamily="18" charset="0"/>
                <a:cs typeface="Times New Roman" panose="02020603050405020304" pitchFamily="18" charset="0"/>
              </a:rPr>
              <a:t>N</a:t>
            </a:r>
            <a:r>
              <a:rPr lang="en-US" altLang="zh-CN" sz="2400">
                <a:latin typeface="Times New Roman" panose="02020603050405020304" pitchFamily="18" charset="0"/>
                <a:cs typeface="Times New Roman" panose="02020603050405020304" pitchFamily="18" charset="0"/>
              </a:rPr>
              <a:t>   </a:t>
            </a:r>
            <a:r>
              <a:rPr lang="en-US" altLang="zh-CN" sz="2400">
                <a:latin typeface="楷体_GB2312"/>
                <a:ea typeface="楷体_GB2312"/>
                <a:cs typeface="楷体_GB2312"/>
              </a:rPr>
              <a:t>：聚合度为</a:t>
            </a:r>
            <a:r>
              <a:rPr lang="en-US" altLang="zh-CN" sz="2400" b="1">
                <a:latin typeface="Times New Roman" panose="02020603050405020304" pitchFamily="18" charset="0"/>
                <a:cs typeface="Times New Roman" panose="02020603050405020304" pitchFamily="18" charset="0"/>
              </a:rPr>
              <a:t>x</a:t>
            </a:r>
            <a:r>
              <a:rPr lang="en-US" altLang="zh-CN" sz="2400">
                <a:latin typeface="楷体_GB2312"/>
                <a:ea typeface="楷体_GB2312"/>
                <a:cs typeface="楷体_GB2312"/>
              </a:rPr>
              <a:t>的聚合物数目</a:t>
            </a:r>
            <a:r>
              <a:rPr lang="en-US" altLang="zh-CN" sz="2400" b="1">
                <a:latin typeface="Times New Roman" panose="02020603050405020304" pitchFamily="18" charset="0"/>
                <a:cs typeface="Times New Roman" panose="02020603050405020304" pitchFamily="18" charset="0"/>
              </a:rPr>
              <a:t>N</a:t>
            </a:r>
            <a:r>
              <a:rPr lang="en-US" altLang="zh-CN" sz="1600" b="1">
                <a:latin typeface="Times New Roman" panose="02020603050405020304" pitchFamily="18" charset="0"/>
                <a:cs typeface="Times New Roman" panose="02020603050405020304" pitchFamily="18" charset="0"/>
              </a:rPr>
              <a:t>x</a:t>
            </a:r>
            <a:r>
              <a:rPr lang="en-US" altLang="zh-CN" sz="2400">
                <a:latin typeface="楷体_GB2312"/>
                <a:ea typeface="楷体_GB2312"/>
                <a:cs typeface="楷体_GB2312"/>
              </a:rPr>
              <a:t>在</a:t>
            </a:r>
          </a:p>
          <a:p>
            <a:pPr eaLnBrk="1" hangingPunct="1">
              <a:lnSpc>
                <a:spcPts val="3300"/>
              </a:lnSpc>
            </a:pPr>
            <a:r>
              <a:rPr lang="en-US" altLang="zh-CN"/>
              <a:t>	</a:t>
            </a:r>
            <a:r>
              <a:rPr lang="en-US" altLang="zh-CN" sz="2400">
                <a:latin typeface="楷体_GB2312"/>
                <a:ea typeface="楷体_GB2312"/>
                <a:cs typeface="楷体_GB2312"/>
              </a:rPr>
              <a:t>总的聚合物分子数</a:t>
            </a:r>
            <a:r>
              <a:rPr lang="en-US" altLang="zh-CN" sz="2400" b="1">
                <a:latin typeface="Times New Roman" panose="02020603050405020304" pitchFamily="18" charset="0"/>
                <a:cs typeface="Times New Roman" panose="02020603050405020304" pitchFamily="18" charset="0"/>
              </a:rPr>
              <a:t>N</a:t>
            </a:r>
            <a:r>
              <a:rPr lang="en-US" altLang="zh-CN" sz="2400">
                <a:latin typeface="楷体_GB2312"/>
                <a:ea typeface="楷体_GB2312"/>
                <a:cs typeface="楷体_GB2312"/>
              </a:rPr>
              <a:t>中所占的分率所表示的函数。</a:t>
            </a:r>
          </a:p>
        </p:txBody>
      </p:sp>
      <p:sp>
        <p:nvSpPr>
          <p:cNvPr id="18" name="TextBox 1"/>
          <p:cNvSpPr txBox="1"/>
          <p:nvPr/>
        </p:nvSpPr>
        <p:spPr>
          <a:xfrm>
            <a:off x="3860800" y="3911600"/>
            <a:ext cx="322263" cy="661988"/>
          </a:xfrm>
          <a:prstGeom prst="rect">
            <a:avLst/>
          </a:prstGeom>
          <a:noFill/>
        </p:spPr>
        <p:txBody>
          <a:bodyPr wrap="none" lIns="0" tIns="0" rIns="0">
            <a:spAutoFit/>
          </a:bodyPr>
          <a:lstStyle/>
          <a:p>
            <a:pPr fontAlgn="auto">
              <a:lnSpc>
                <a:spcPts val="2200"/>
              </a:lnSpc>
              <a:spcBef>
                <a:spcPts val="0"/>
              </a:spcBef>
              <a:spcAft>
                <a:spcPts val="0"/>
              </a:spcAft>
              <a:tabLst>
                <a:tab pos="38100" algn="l"/>
              </a:tabLst>
              <a:defRPr/>
            </a:pPr>
            <a:r>
              <a:rPr lang="en-US" altLang="zh-CN" sz="2125" b="1" i="1" dirty="0">
                <a:latin typeface="Times New Roman" pitchFamily="18" charset="0"/>
                <a:ea typeface="+mn-ea"/>
                <a:cs typeface="Times New Roman" pitchFamily="18" charset="0"/>
              </a:rPr>
              <a:t>W</a:t>
            </a:r>
            <a:r>
              <a:rPr lang="en-US" altLang="zh-CN" sz="1239" b="1" i="1" dirty="0">
                <a:latin typeface="Times New Roman" pitchFamily="18" charset="0"/>
                <a:ea typeface="+mn-ea"/>
                <a:cs typeface="Times New Roman" pitchFamily="18" charset="0"/>
              </a:rPr>
              <a:t>x</a:t>
            </a:r>
          </a:p>
          <a:p>
            <a:pPr fontAlgn="auto">
              <a:lnSpc>
                <a:spcPts val="2600"/>
              </a:lnSpc>
              <a:spcBef>
                <a:spcPts val="0"/>
              </a:spcBef>
              <a:spcAft>
                <a:spcPts val="0"/>
              </a:spcAft>
              <a:tabLst>
                <a:tab pos="38100" algn="l"/>
              </a:tabLst>
              <a:defRPr/>
            </a:pPr>
            <a:r>
              <a:rPr lang="en-US" altLang="zh-CN" dirty="0">
                <a:latin typeface="+mn-lt"/>
                <a:ea typeface="+mn-ea"/>
              </a:rPr>
              <a:t>	</a:t>
            </a:r>
            <a:r>
              <a:rPr lang="en-US" altLang="zh-CN" sz="2125" b="1" i="1" dirty="0">
                <a:latin typeface="Times New Roman" pitchFamily="18" charset="0"/>
                <a:ea typeface="+mn-ea"/>
                <a:cs typeface="Times New Roman" pitchFamily="18" charset="0"/>
              </a:rPr>
              <a:t>W</a:t>
            </a:r>
          </a:p>
        </p:txBody>
      </p:sp>
      <p:cxnSp>
        <p:nvCxnSpPr>
          <p:cNvPr id="3" name="直接连接符 2"/>
          <p:cNvCxnSpPr/>
          <p:nvPr/>
        </p:nvCxnSpPr>
        <p:spPr>
          <a:xfrm>
            <a:off x="3860800" y="4160838"/>
            <a:ext cx="322263" cy="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p:cNvCxnSpPr/>
          <p:nvPr/>
        </p:nvCxnSpPr>
        <p:spPr>
          <a:xfrm>
            <a:off x="3751263" y="2522538"/>
            <a:ext cx="322262"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p:nvPr/>
        </p:nvSpPr>
        <p:spPr>
          <a:xfrm>
            <a:off x="5280025" y="4027488"/>
            <a:ext cx="1401763" cy="33337"/>
          </a:xfrm>
          <a:custGeom>
            <a:avLst/>
            <a:gdLst>
              <a:gd name="connsiteX0" fmla="*/ 8316 w 1400431"/>
              <a:gd name="connsiteY0" fmla="*/ 8316 h 33267"/>
              <a:gd name="connsiteX1" fmla="*/ 1392115 w 1400431"/>
              <a:gd name="connsiteY1" fmla="*/ 8316 h 33267"/>
            </a:gdLst>
            <a:ahLst/>
            <a:cxnLst>
              <a:cxn ang="0">
                <a:pos x="connsiteX0" y="connsiteY0"/>
              </a:cxn>
              <a:cxn ang="1">
                <a:pos x="connsiteX1" y="connsiteY1"/>
              </a:cxn>
            </a:cxnLst>
            <a:rect l="l" t="t" r="r" b="b"/>
            <a:pathLst>
              <a:path w="1400431" h="33267">
                <a:moveTo>
                  <a:pt x="8316" y="8316"/>
                </a:moveTo>
                <a:lnTo>
                  <a:pt x="1392115" y="8316"/>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Freeform 3"/>
          <p:cNvSpPr/>
          <p:nvPr/>
        </p:nvSpPr>
        <p:spPr>
          <a:xfrm>
            <a:off x="5705475" y="5246688"/>
            <a:ext cx="1135063" cy="28575"/>
          </a:xfrm>
          <a:custGeom>
            <a:avLst/>
            <a:gdLst>
              <a:gd name="connsiteX0" fmla="*/ 7296 w 1135481"/>
              <a:gd name="connsiteY0" fmla="*/ 7296 h 29184"/>
              <a:gd name="connsiteX1" fmla="*/ 1128185 w 1135481"/>
              <a:gd name="connsiteY1" fmla="*/ 7296 h 29184"/>
            </a:gdLst>
            <a:ahLst/>
            <a:cxnLst>
              <a:cxn ang="0">
                <a:pos x="connsiteX0" y="connsiteY0"/>
              </a:cxn>
              <a:cxn ang="1">
                <a:pos x="connsiteX1" y="connsiteY1"/>
              </a:cxn>
            </a:cxnLst>
            <a:rect l="l" t="t" r="r" b="b"/>
            <a:pathLst>
              <a:path w="1135481" h="29184">
                <a:moveTo>
                  <a:pt x="7296" y="7296"/>
                </a:moveTo>
                <a:lnTo>
                  <a:pt x="1128185" y="7296"/>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18789" name="TextBox 1"/>
          <p:cNvSpPr txBox="1">
            <a:spLocks noChangeArrowheads="1"/>
          </p:cNvSpPr>
          <p:nvPr/>
        </p:nvSpPr>
        <p:spPr bwMode="auto">
          <a:xfrm>
            <a:off x="1905000" y="3987800"/>
            <a:ext cx="1709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400">
                <a:latin typeface="楷体_GB2312"/>
                <a:ea typeface="楷体_GB2312"/>
                <a:cs typeface="楷体_GB2312"/>
              </a:rPr>
              <a:t>成键几率</a:t>
            </a:r>
            <a:r>
              <a:rPr lang="en-US" altLang="zh-CN" sz="2400" b="1">
                <a:latin typeface="Times New Roman" panose="02020603050405020304" pitchFamily="18" charset="0"/>
                <a:cs typeface="Times New Roman" panose="02020603050405020304" pitchFamily="18" charset="0"/>
              </a:rPr>
              <a:t>p</a:t>
            </a:r>
            <a:r>
              <a:rPr lang="en-US" altLang="zh-CN" sz="2400">
                <a:latin typeface="楷体_GB2312"/>
                <a:ea typeface="楷体_GB2312"/>
                <a:cs typeface="楷体_GB2312"/>
              </a:rPr>
              <a:t>：</a:t>
            </a:r>
          </a:p>
        </p:txBody>
      </p:sp>
      <p:sp>
        <p:nvSpPr>
          <p:cNvPr id="118790" name="TextBox 1"/>
          <p:cNvSpPr txBox="1">
            <a:spLocks noChangeArrowheads="1"/>
          </p:cNvSpPr>
          <p:nvPr/>
        </p:nvSpPr>
        <p:spPr bwMode="auto">
          <a:xfrm>
            <a:off x="1905000" y="5143500"/>
            <a:ext cx="22748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400">
                <a:latin typeface="楷体_GB2312"/>
                <a:ea typeface="楷体_GB2312"/>
                <a:cs typeface="楷体_GB2312"/>
              </a:rPr>
              <a:t>不成键几率</a:t>
            </a:r>
            <a:r>
              <a:rPr lang="en-US" altLang="zh-CN" sz="2400" b="1">
                <a:latin typeface="Times New Roman" panose="02020603050405020304" pitchFamily="18" charset="0"/>
                <a:cs typeface="Times New Roman" panose="02020603050405020304" pitchFamily="18" charset="0"/>
              </a:rPr>
              <a:t>1-p</a:t>
            </a:r>
            <a:r>
              <a:rPr lang="en-US" altLang="zh-CN" sz="2400">
                <a:latin typeface="楷体_GB2312"/>
                <a:ea typeface="楷体_GB2312"/>
                <a:cs typeface="楷体_GB2312"/>
              </a:rPr>
              <a:t>：</a:t>
            </a:r>
          </a:p>
        </p:txBody>
      </p:sp>
      <p:sp>
        <p:nvSpPr>
          <p:cNvPr id="118791" name="TextBox 1"/>
          <p:cNvSpPr txBox="1">
            <a:spLocks noChangeArrowheads="1"/>
          </p:cNvSpPr>
          <p:nvPr/>
        </p:nvSpPr>
        <p:spPr bwMode="auto">
          <a:xfrm>
            <a:off x="1206500" y="808038"/>
            <a:ext cx="7845425"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266700" algn="l"/>
                <a:tab pos="6223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66700" algn="l"/>
                <a:tab pos="6223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66700" algn="l"/>
                <a:tab pos="6223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66700" algn="l"/>
                <a:tab pos="6223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66700" algn="l"/>
                <a:tab pos="622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66700" algn="l"/>
                <a:tab pos="622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66700" algn="l"/>
                <a:tab pos="622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66700" algn="l"/>
                <a:tab pos="622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66700" algn="l"/>
                <a:tab pos="6223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2800" b="1">
                <a:latin typeface="Times New Roman" panose="02020603050405020304" pitchFamily="18" charset="0"/>
                <a:cs typeface="Times New Roman" panose="02020603050405020304" pitchFamily="18" charset="0"/>
              </a:rPr>
              <a:t>3.10.1</a:t>
            </a:r>
            <a:r>
              <a:rPr lang="en-US" altLang="zh-CN" sz="2800">
                <a:latin typeface="Times New Roman" panose="02020603050405020304" pitchFamily="18" charset="0"/>
                <a:cs typeface="Times New Roman" panose="02020603050405020304" pitchFamily="18" charset="0"/>
              </a:rPr>
              <a:t> </a:t>
            </a:r>
            <a:r>
              <a:rPr lang="en-US" altLang="zh-CN" sz="2800">
                <a:latin typeface="楷体_GB2312"/>
                <a:ea typeface="楷体_GB2312"/>
                <a:cs typeface="楷体_GB2312"/>
              </a:rPr>
              <a:t>歧化终止时聚合度分布</a:t>
            </a:r>
          </a:p>
          <a:p>
            <a:pPr eaLnBrk="1" hangingPunct="1">
              <a:lnSpc>
                <a:spcPts val="1000"/>
              </a:lnSpc>
            </a:pPr>
            <a:endParaRPr lang="en-US" altLang="zh-CN"/>
          </a:p>
          <a:p>
            <a:pPr eaLnBrk="1" hangingPunct="1">
              <a:lnSpc>
                <a:spcPts val="1000"/>
              </a:lnSpc>
            </a:pPr>
            <a:endParaRPr lang="en-US" altLang="zh-CN"/>
          </a:p>
          <a:p>
            <a:pPr eaLnBrk="1" hangingPunct="1">
              <a:lnSpc>
                <a:spcPts val="3000"/>
              </a:lnSpc>
            </a:pPr>
            <a:r>
              <a:rPr lang="en-US" altLang="zh-CN"/>
              <a:t>		</a:t>
            </a:r>
            <a:r>
              <a:rPr lang="en-US" altLang="zh-CN" sz="2400">
                <a:latin typeface="楷体_GB2312"/>
                <a:ea typeface="楷体_GB2312"/>
                <a:cs typeface="楷体_GB2312"/>
              </a:rPr>
              <a:t>链增长和链终止是一对竞争反应</a:t>
            </a:r>
          </a:p>
          <a:p>
            <a:pPr eaLnBrk="1" hangingPunct="1">
              <a:lnSpc>
                <a:spcPts val="1000"/>
              </a:lnSpc>
            </a:pPr>
            <a:endParaRPr lang="en-US" altLang="zh-CN"/>
          </a:p>
          <a:p>
            <a:pPr eaLnBrk="1" hangingPunct="1">
              <a:lnSpc>
                <a:spcPts val="1000"/>
              </a:lnSpc>
            </a:pPr>
            <a:endParaRPr lang="en-US" altLang="zh-CN"/>
          </a:p>
          <a:p>
            <a:pPr eaLnBrk="1" hangingPunct="1">
              <a:lnSpc>
                <a:spcPts val="1000"/>
              </a:lnSpc>
            </a:pPr>
            <a:endParaRPr lang="en-US" altLang="zh-CN"/>
          </a:p>
          <a:p>
            <a:pPr eaLnBrk="1" hangingPunct="1">
              <a:lnSpc>
                <a:spcPts val="2900"/>
              </a:lnSpc>
            </a:pPr>
            <a:r>
              <a:rPr lang="en-US" altLang="zh-CN"/>
              <a:t>	</a:t>
            </a:r>
            <a:r>
              <a:rPr lang="en-US" altLang="zh-CN" sz="2400">
                <a:latin typeface="楷体_GB2312"/>
                <a:ea typeface="楷体_GB2312"/>
                <a:cs typeface="楷体_GB2312"/>
              </a:rPr>
              <a:t>成键（</a:t>
            </a:r>
            <a:r>
              <a:rPr lang="en-US" altLang="zh-CN" sz="2400" b="1">
                <a:latin typeface="Times New Roman" panose="02020603050405020304" pitchFamily="18" charset="0"/>
                <a:cs typeface="Times New Roman" panose="02020603050405020304" pitchFamily="18" charset="0"/>
              </a:rPr>
              <a:t>Bonding</a:t>
            </a:r>
            <a:r>
              <a:rPr lang="en-US" altLang="zh-CN" sz="2400">
                <a:latin typeface="楷体_GB2312"/>
                <a:ea typeface="楷体_GB2312"/>
                <a:cs typeface="楷体_GB2312"/>
              </a:rPr>
              <a:t>）：增长反应（增长一步增加一个单元）</a:t>
            </a:r>
          </a:p>
          <a:p>
            <a:pPr eaLnBrk="1" hangingPunct="1">
              <a:lnSpc>
                <a:spcPts val="1000"/>
              </a:lnSpc>
            </a:pPr>
            <a:endParaRPr lang="en-US" altLang="zh-CN"/>
          </a:p>
          <a:p>
            <a:pPr eaLnBrk="1" hangingPunct="1">
              <a:lnSpc>
                <a:spcPts val="2600"/>
              </a:lnSpc>
            </a:pPr>
            <a:r>
              <a:rPr lang="en-US" altLang="zh-CN"/>
              <a:t>	</a:t>
            </a:r>
            <a:r>
              <a:rPr lang="en-US" altLang="zh-CN" sz="2400">
                <a:latin typeface="楷体_GB2312"/>
                <a:ea typeface="楷体_GB2312"/>
                <a:cs typeface="楷体_GB2312"/>
              </a:rPr>
              <a:t>不成键：终止反应（只夺取或失去一个原子）</a:t>
            </a:r>
          </a:p>
        </p:txBody>
      </p:sp>
      <p:sp>
        <p:nvSpPr>
          <p:cNvPr id="18" name="TextBox 1"/>
          <p:cNvSpPr txBox="1"/>
          <p:nvPr/>
        </p:nvSpPr>
        <p:spPr>
          <a:xfrm>
            <a:off x="5334000" y="3594100"/>
            <a:ext cx="1095375" cy="982663"/>
          </a:xfrm>
          <a:prstGeom prst="rect">
            <a:avLst/>
          </a:prstGeom>
          <a:noFill/>
        </p:spPr>
        <p:txBody>
          <a:bodyPr wrap="none" lIns="0" tIns="0" rIns="0">
            <a:spAutoFit/>
          </a:bodyPr>
          <a:lstStyle/>
          <a:p>
            <a:pPr fontAlgn="auto">
              <a:lnSpc>
                <a:spcPts val="3000"/>
              </a:lnSpc>
              <a:spcBef>
                <a:spcPts val="0"/>
              </a:spcBef>
              <a:spcAft>
                <a:spcPts val="0"/>
              </a:spcAft>
              <a:tabLst>
                <a:tab pos="406400" algn="l"/>
              </a:tabLst>
              <a:defRPr/>
            </a:pPr>
            <a:r>
              <a:rPr lang="en-US" altLang="zh-CN" dirty="0">
                <a:latin typeface="+mn-lt"/>
                <a:ea typeface="+mn-ea"/>
              </a:rPr>
              <a:t>	</a:t>
            </a:r>
            <a:r>
              <a:rPr lang="en-US" altLang="zh-CN" sz="2862" b="1" i="1" dirty="0">
                <a:latin typeface="Times New Roman" pitchFamily="18" charset="0"/>
                <a:ea typeface="+mn-ea"/>
                <a:cs typeface="Times New Roman" pitchFamily="18" charset="0"/>
              </a:rPr>
              <a:t>R</a:t>
            </a:r>
            <a:r>
              <a:rPr lang="en-US" altLang="zh-CN" sz="1669" dirty="0">
                <a:latin typeface="Times New Roman" pitchFamily="18" charset="0"/>
                <a:ea typeface="+mn-ea"/>
                <a:cs typeface="Times New Roman" pitchFamily="18" charset="0"/>
              </a:rPr>
              <a:t> </a:t>
            </a:r>
            <a:r>
              <a:rPr lang="en-US" altLang="zh-CN" sz="1669" b="1" i="1" dirty="0">
                <a:latin typeface="Times New Roman" pitchFamily="18" charset="0"/>
                <a:ea typeface="+mn-ea"/>
                <a:cs typeface="Times New Roman" pitchFamily="18" charset="0"/>
              </a:rPr>
              <a:t>p</a:t>
            </a:r>
          </a:p>
          <a:p>
            <a:pPr fontAlgn="auto">
              <a:lnSpc>
                <a:spcPts val="4300"/>
              </a:lnSpc>
              <a:spcBef>
                <a:spcPts val="0"/>
              </a:spcBef>
              <a:spcAft>
                <a:spcPts val="0"/>
              </a:spcAft>
              <a:tabLst>
                <a:tab pos="406400" algn="l"/>
              </a:tabLst>
              <a:defRPr/>
            </a:pPr>
            <a:r>
              <a:rPr lang="en-US" altLang="zh-CN" sz="2862" b="1" i="1" dirty="0">
                <a:latin typeface="Times New Roman" pitchFamily="18" charset="0"/>
                <a:ea typeface="+mn-ea"/>
                <a:cs typeface="Times New Roman" pitchFamily="18" charset="0"/>
              </a:rPr>
              <a:t>R</a:t>
            </a:r>
            <a:r>
              <a:rPr lang="en-US" altLang="zh-CN" sz="1669" dirty="0">
                <a:latin typeface="Times New Roman" pitchFamily="18" charset="0"/>
                <a:ea typeface="+mn-ea"/>
                <a:cs typeface="Times New Roman" pitchFamily="18" charset="0"/>
              </a:rPr>
              <a:t> </a:t>
            </a:r>
            <a:r>
              <a:rPr lang="en-US" altLang="zh-CN" sz="1669" b="1" i="1" dirty="0">
                <a:latin typeface="Times New Roman" pitchFamily="18" charset="0"/>
                <a:ea typeface="+mn-ea"/>
                <a:cs typeface="Times New Roman" pitchFamily="18" charset="0"/>
              </a:rPr>
              <a:t>p</a:t>
            </a:r>
            <a:r>
              <a:rPr lang="en-US" altLang="zh-CN" sz="2862" dirty="0">
                <a:latin typeface="Times New Roman" pitchFamily="18" charset="0"/>
                <a:ea typeface="+mn-ea"/>
                <a:cs typeface="Times New Roman" pitchFamily="18" charset="0"/>
              </a:rPr>
              <a:t> </a:t>
            </a:r>
            <a:r>
              <a:rPr lang="en-US" altLang="zh-CN" sz="2862" dirty="0">
                <a:latin typeface="Symbol" pitchFamily="18" charset="0"/>
                <a:ea typeface="+mn-ea"/>
                <a:cs typeface="Symbol" pitchFamily="18" charset="0"/>
              </a:rPr>
              <a:t>+</a:t>
            </a:r>
            <a:r>
              <a:rPr lang="en-US" altLang="zh-CN" sz="2862" dirty="0">
                <a:latin typeface="Times New Roman" pitchFamily="18" charset="0"/>
                <a:ea typeface="+mn-ea"/>
                <a:cs typeface="Times New Roman" pitchFamily="18" charset="0"/>
              </a:rPr>
              <a:t> </a:t>
            </a:r>
            <a:r>
              <a:rPr lang="en-US" altLang="zh-CN" sz="2862" b="1" i="1" dirty="0">
                <a:latin typeface="Times New Roman" pitchFamily="18" charset="0"/>
                <a:ea typeface="+mn-ea"/>
                <a:cs typeface="Times New Roman" pitchFamily="18" charset="0"/>
              </a:rPr>
              <a:t>R</a:t>
            </a:r>
            <a:r>
              <a:rPr lang="en-US" altLang="zh-CN" sz="1669" b="1" i="1" dirty="0">
                <a:latin typeface="Times New Roman" pitchFamily="18" charset="0"/>
                <a:ea typeface="+mn-ea"/>
                <a:cs typeface="Times New Roman" pitchFamily="18" charset="0"/>
              </a:rPr>
              <a:t>t</a:t>
            </a:r>
          </a:p>
        </p:txBody>
      </p:sp>
      <p:sp>
        <p:nvSpPr>
          <p:cNvPr id="19" name="TextBox 1"/>
          <p:cNvSpPr txBox="1"/>
          <p:nvPr/>
        </p:nvSpPr>
        <p:spPr>
          <a:xfrm>
            <a:off x="4622800" y="3759200"/>
            <a:ext cx="476250" cy="466725"/>
          </a:xfrm>
          <a:prstGeom prst="rect">
            <a:avLst/>
          </a:prstGeom>
          <a:noFill/>
        </p:spPr>
        <p:txBody>
          <a:bodyPr wrap="none" lIns="0" tIns="0" rIns="0">
            <a:spAutoFit/>
          </a:bodyPr>
          <a:lstStyle/>
          <a:p>
            <a:pPr fontAlgn="auto">
              <a:lnSpc>
                <a:spcPts val="3500"/>
              </a:lnSpc>
              <a:spcBef>
                <a:spcPts val="0"/>
              </a:spcBef>
              <a:spcAft>
                <a:spcPts val="0"/>
              </a:spcAft>
              <a:defRPr/>
            </a:pPr>
            <a:r>
              <a:rPr lang="en-US" altLang="zh-CN" sz="2862" b="1" i="1" dirty="0">
                <a:latin typeface="Times New Roman" pitchFamily="18" charset="0"/>
                <a:ea typeface="+mn-ea"/>
                <a:cs typeface="Times New Roman" pitchFamily="18" charset="0"/>
              </a:rPr>
              <a:t>p</a:t>
            </a:r>
            <a:r>
              <a:rPr lang="en-US" altLang="zh-CN" sz="2862" dirty="0">
                <a:latin typeface="Times New Roman" pitchFamily="18" charset="0"/>
                <a:ea typeface="+mn-ea"/>
                <a:cs typeface="Times New Roman" pitchFamily="18" charset="0"/>
              </a:rPr>
              <a:t> </a:t>
            </a:r>
            <a:r>
              <a:rPr lang="en-US" altLang="zh-CN" sz="2862" dirty="0">
                <a:latin typeface="Symbol" pitchFamily="18" charset="0"/>
                <a:ea typeface="+mn-ea"/>
                <a:cs typeface="Symbol" pitchFamily="18" charset="0"/>
              </a:rPr>
              <a:t>=</a:t>
            </a:r>
          </a:p>
        </p:txBody>
      </p:sp>
      <p:sp>
        <p:nvSpPr>
          <p:cNvPr id="20" name="TextBox 1"/>
          <p:cNvSpPr txBox="1"/>
          <p:nvPr/>
        </p:nvSpPr>
        <p:spPr>
          <a:xfrm>
            <a:off x="5740400" y="4876800"/>
            <a:ext cx="1001713" cy="917575"/>
          </a:xfrm>
          <a:prstGeom prst="rect">
            <a:avLst/>
          </a:prstGeom>
          <a:noFill/>
        </p:spPr>
        <p:txBody>
          <a:bodyPr wrap="none" lIns="0" tIns="0" rIns="0">
            <a:spAutoFit/>
          </a:bodyPr>
          <a:lstStyle/>
          <a:p>
            <a:pPr fontAlgn="auto">
              <a:lnSpc>
                <a:spcPts val="2900"/>
              </a:lnSpc>
              <a:spcBef>
                <a:spcPts val="0"/>
              </a:spcBef>
              <a:spcAft>
                <a:spcPts val="0"/>
              </a:spcAft>
              <a:tabLst>
                <a:tab pos="368300" algn="l"/>
              </a:tabLst>
              <a:defRPr/>
            </a:pPr>
            <a:r>
              <a:rPr lang="en-US" altLang="zh-CN" dirty="0">
                <a:latin typeface="+mn-lt"/>
                <a:ea typeface="+mn-ea"/>
              </a:rPr>
              <a:t>	</a:t>
            </a:r>
            <a:r>
              <a:rPr lang="en-US" altLang="zh-CN" sz="2764" b="1" i="1" dirty="0">
                <a:latin typeface="Times New Roman" pitchFamily="18" charset="0"/>
                <a:ea typeface="+mn-ea"/>
                <a:cs typeface="Times New Roman" pitchFamily="18" charset="0"/>
              </a:rPr>
              <a:t>R</a:t>
            </a:r>
            <a:r>
              <a:rPr lang="en-US" altLang="zh-CN" sz="1612" b="1" i="1" dirty="0">
                <a:latin typeface="Times New Roman" pitchFamily="18" charset="0"/>
                <a:ea typeface="+mn-ea"/>
                <a:cs typeface="Times New Roman" pitchFamily="18" charset="0"/>
              </a:rPr>
              <a:t>t</a:t>
            </a:r>
          </a:p>
          <a:p>
            <a:pPr fontAlgn="auto">
              <a:lnSpc>
                <a:spcPts val="3900"/>
              </a:lnSpc>
              <a:spcBef>
                <a:spcPts val="0"/>
              </a:spcBef>
              <a:spcAft>
                <a:spcPts val="0"/>
              </a:spcAft>
              <a:tabLst>
                <a:tab pos="368300" algn="l"/>
              </a:tabLst>
              <a:defRPr/>
            </a:pPr>
            <a:r>
              <a:rPr lang="en-US" altLang="zh-CN" sz="2764" b="1" i="1" dirty="0">
                <a:latin typeface="Times New Roman" pitchFamily="18" charset="0"/>
                <a:ea typeface="+mn-ea"/>
                <a:cs typeface="Times New Roman" pitchFamily="18" charset="0"/>
              </a:rPr>
              <a:t>R</a:t>
            </a:r>
            <a:r>
              <a:rPr lang="en-US" altLang="zh-CN" sz="1612" b="1" i="1" dirty="0">
                <a:latin typeface="Times New Roman" pitchFamily="18" charset="0"/>
                <a:ea typeface="+mn-ea"/>
                <a:cs typeface="Times New Roman" pitchFamily="18" charset="0"/>
              </a:rPr>
              <a:t>p</a:t>
            </a:r>
            <a:r>
              <a:rPr lang="en-US" altLang="zh-CN" sz="2764" dirty="0">
                <a:latin typeface="Times New Roman" pitchFamily="18" charset="0"/>
                <a:ea typeface="+mn-ea"/>
                <a:cs typeface="Times New Roman" pitchFamily="18" charset="0"/>
              </a:rPr>
              <a:t> </a:t>
            </a:r>
            <a:r>
              <a:rPr lang="en-US" altLang="zh-CN" sz="2764" dirty="0">
                <a:latin typeface="Symbol" pitchFamily="18" charset="0"/>
                <a:ea typeface="+mn-ea"/>
                <a:cs typeface="Symbol" pitchFamily="18" charset="0"/>
              </a:rPr>
              <a:t>+</a:t>
            </a:r>
            <a:r>
              <a:rPr lang="en-US" altLang="zh-CN" sz="2764" dirty="0">
                <a:latin typeface="Times New Roman" pitchFamily="18" charset="0"/>
                <a:ea typeface="+mn-ea"/>
                <a:cs typeface="Times New Roman" pitchFamily="18" charset="0"/>
              </a:rPr>
              <a:t> </a:t>
            </a:r>
            <a:r>
              <a:rPr lang="en-US" altLang="zh-CN" sz="2764" b="1" i="1" dirty="0">
                <a:latin typeface="Times New Roman" pitchFamily="18" charset="0"/>
                <a:ea typeface="+mn-ea"/>
                <a:cs typeface="Times New Roman" pitchFamily="18" charset="0"/>
              </a:rPr>
              <a:t>R</a:t>
            </a:r>
            <a:r>
              <a:rPr lang="en-US" altLang="zh-CN" sz="1612" b="1" i="1" dirty="0">
                <a:latin typeface="Times New Roman" pitchFamily="18" charset="0"/>
                <a:ea typeface="+mn-ea"/>
                <a:cs typeface="Times New Roman" pitchFamily="18" charset="0"/>
              </a:rPr>
              <a:t>t</a:t>
            </a:r>
          </a:p>
        </p:txBody>
      </p:sp>
      <p:sp>
        <p:nvSpPr>
          <p:cNvPr id="21" name="TextBox 1"/>
          <p:cNvSpPr txBox="1"/>
          <p:nvPr/>
        </p:nvSpPr>
        <p:spPr>
          <a:xfrm>
            <a:off x="4648200" y="4978400"/>
            <a:ext cx="939800" cy="469900"/>
          </a:xfrm>
          <a:prstGeom prst="rect">
            <a:avLst/>
          </a:prstGeom>
          <a:noFill/>
        </p:spPr>
        <p:txBody>
          <a:bodyPr wrap="none" lIns="0" tIns="0" rIns="0">
            <a:spAutoFit/>
          </a:bodyPr>
          <a:lstStyle/>
          <a:p>
            <a:pPr fontAlgn="auto">
              <a:lnSpc>
                <a:spcPts val="3300"/>
              </a:lnSpc>
              <a:spcBef>
                <a:spcPts val="0"/>
              </a:spcBef>
              <a:spcAft>
                <a:spcPts val="0"/>
              </a:spcAft>
              <a:defRPr/>
            </a:pPr>
            <a:r>
              <a:rPr lang="en-US" altLang="zh-CN" sz="2764" b="1" dirty="0">
                <a:latin typeface="Times New Roman" pitchFamily="18" charset="0"/>
                <a:ea typeface="+mn-ea"/>
                <a:cs typeface="Times New Roman" pitchFamily="18" charset="0"/>
              </a:rPr>
              <a:t>1</a:t>
            </a:r>
            <a:r>
              <a:rPr lang="en-US" altLang="zh-CN" sz="2764" dirty="0">
                <a:latin typeface="Symbol" pitchFamily="18" charset="0"/>
                <a:ea typeface="+mn-ea"/>
                <a:cs typeface="Symbol" pitchFamily="18" charset="0"/>
              </a:rPr>
              <a:t>-</a:t>
            </a:r>
            <a:r>
              <a:rPr lang="en-US" altLang="zh-CN" sz="2764" dirty="0">
                <a:latin typeface="Times New Roman" pitchFamily="18" charset="0"/>
                <a:ea typeface="+mn-ea"/>
                <a:cs typeface="Times New Roman" pitchFamily="18" charset="0"/>
              </a:rPr>
              <a:t> </a:t>
            </a:r>
            <a:r>
              <a:rPr lang="en-US" altLang="zh-CN" sz="2764" b="1" i="1" dirty="0">
                <a:latin typeface="Times New Roman" pitchFamily="18" charset="0"/>
                <a:ea typeface="+mn-ea"/>
                <a:cs typeface="Times New Roman" pitchFamily="18" charset="0"/>
              </a:rPr>
              <a:t>p</a:t>
            </a:r>
            <a:r>
              <a:rPr lang="en-US" altLang="zh-CN" sz="2764" dirty="0">
                <a:latin typeface="Times New Roman" pitchFamily="18" charset="0"/>
                <a:ea typeface="+mn-ea"/>
                <a:cs typeface="Times New Roman" pitchFamily="18" charset="0"/>
              </a:rPr>
              <a:t> </a:t>
            </a:r>
            <a:r>
              <a:rPr lang="en-US" altLang="zh-CN" sz="2764" dirty="0">
                <a:latin typeface="Symbol" pitchFamily="18" charset="0"/>
                <a:ea typeface="+mn-ea"/>
                <a:cs typeface="Symbol" pitchFamily="18"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p:nvPr/>
        </p:nvSpPr>
        <p:spPr>
          <a:xfrm>
            <a:off x="3517900" y="5072063"/>
            <a:ext cx="631825" cy="34925"/>
          </a:xfrm>
          <a:custGeom>
            <a:avLst/>
            <a:gdLst>
              <a:gd name="connsiteX0" fmla="*/ 8763 w 631698"/>
              <a:gd name="connsiteY0" fmla="*/ 8763 h 35051"/>
              <a:gd name="connsiteX1" fmla="*/ 622935 w 631698"/>
              <a:gd name="connsiteY1" fmla="*/ 8763 h 35051"/>
            </a:gdLst>
            <a:ahLst/>
            <a:cxnLst>
              <a:cxn ang="0">
                <a:pos x="connsiteX0" y="connsiteY0"/>
              </a:cxn>
              <a:cxn ang="1">
                <a:pos x="connsiteX1" y="connsiteY1"/>
              </a:cxn>
            </a:cxnLst>
            <a:rect l="l" t="t" r="r" b="b"/>
            <a:pathLst>
              <a:path w="631698" h="35051">
                <a:moveTo>
                  <a:pt x="8763" y="8763"/>
                </a:moveTo>
                <a:lnTo>
                  <a:pt x="622935" y="8763"/>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19811" name="TextBox 1"/>
          <p:cNvSpPr txBox="1">
            <a:spLocks noChangeArrowheads="1"/>
          </p:cNvSpPr>
          <p:nvPr/>
        </p:nvSpPr>
        <p:spPr bwMode="auto">
          <a:xfrm>
            <a:off x="1350963" y="808038"/>
            <a:ext cx="49757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4927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4927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4927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4927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4927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4927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4927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4927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49276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dirty="0" err="1">
                <a:latin typeface="楷体_GB2312"/>
                <a:ea typeface="楷体_GB2312"/>
                <a:cs typeface="楷体_GB2312"/>
              </a:rPr>
              <a:t>无链转移的歧化终止</a:t>
            </a:r>
            <a:r>
              <a:rPr lang="en-US" altLang="zh-CN" sz="2800" dirty="0">
                <a:latin typeface="楷体_GB2312"/>
                <a:ea typeface="楷体_GB2312"/>
                <a:cs typeface="楷体_GB2312"/>
              </a:rPr>
              <a:t>：</a:t>
            </a:r>
          </a:p>
          <a:p>
            <a:pPr eaLnBrk="1" hangingPunct="1">
              <a:lnSpc>
                <a:spcPts val="2700"/>
              </a:lnSpc>
            </a:pPr>
            <a:r>
              <a:rPr lang="en-US" altLang="zh-CN" dirty="0"/>
              <a:t>	</a:t>
            </a:r>
            <a:endParaRPr lang="en-US" altLang="zh-CN" sz="2400" dirty="0">
              <a:latin typeface="楷体_GB2312"/>
              <a:ea typeface="楷体_GB2312"/>
              <a:cs typeface="楷体_GB2312"/>
            </a:endParaRPr>
          </a:p>
        </p:txBody>
      </p:sp>
      <p:sp>
        <p:nvSpPr>
          <p:cNvPr id="119812" name="TextBox 1"/>
          <p:cNvSpPr txBox="1">
            <a:spLocks noChangeArrowheads="1"/>
          </p:cNvSpPr>
          <p:nvPr/>
        </p:nvSpPr>
        <p:spPr bwMode="auto">
          <a:xfrm>
            <a:off x="6206629" y="1460828"/>
            <a:ext cx="3385542" cy="995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dirty="0" err="1">
                <a:latin typeface="楷体_GB2312"/>
                <a:ea typeface="楷体_GB2312"/>
                <a:cs typeface="楷体_GB2312"/>
              </a:rPr>
              <a:t>动力学链长与聚合度相</a:t>
            </a:r>
            <a:endParaRPr lang="en-US" altLang="zh-CN" sz="2400" dirty="0">
              <a:latin typeface="楷体_GB2312"/>
              <a:ea typeface="楷体_GB2312"/>
              <a:cs typeface="楷体_GB2312"/>
            </a:endParaRPr>
          </a:p>
          <a:p>
            <a:pPr eaLnBrk="1" hangingPunct="1">
              <a:lnSpc>
                <a:spcPts val="2300"/>
              </a:lnSpc>
            </a:pPr>
            <a:r>
              <a:rPr lang="en-US" altLang="zh-CN" sz="2400" dirty="0" err="1">
                <a:latin typeface="楷体_GB2312"/>
                <a:ea typeface="楷体_GB2312"/>
                <a:cs typeface="楷体_GB2312"/>
              </a:rPr>
              <a:t>等，一条活性大分子链终</a:t>
            </a:r>
            <a:endParaRPr lang="en-US" altLang="zh-CN" sz="2400" dirty="0">
              <a:latin typeface="楷体_GB2312"/>
              <a:ea typeface="楷体_GB2312"/>
              <a:cs typeface="楷体_GB2312"/>
            </a:endParaRPr>
          </a:p>
          <a:p>
            <a:pPr eaLnBrk="1" hangingPunct="1">
              <a:lnSpc>
                <a:spcPts val="2800"/>
              </a:lnSpc>
            </a:pPr>
            <a:r>
              <a:rPr lang="en-US" altLang="zh-CN" sz="2400" dirty="0" err="1">
                <a:latin typeface="楷体_GB2312"/>
                <a:ea typeface="楷体_GB2312"/>
                <a:cs typeface="楷体_GB2312"/>
              </a:rPr>
              <a:t>止成为一条大分子</a:t>
            </a:r>
            <a:r>
              <a:rPr lang="en-US" altLang="zh-CN" sz="2400" dirty="0">
                <a:latin typeface="楷体_GB2312"/>
                <a:ea typeface="楷体_GB2312"/>
                <a:cs typeface="楷体_GB2312"/>
              </a:rPr>
              <a:t>。</a:t>
            </a:r>
          </a:p>
        </p:txBody>
      </p:sp>
      <p:sp>
        <p:nvSpPr>
          <p:cNvPr id="119813" name="TextBox 1"/>
          <p:cNvSpPr txBox="1">
            <a:spLocks noChangeArrowheads="1"/>
          </p:cNvSpPr>
          <p:nvPr/>
        </p:nvSpPr>
        <p:spPr bwMode="auto">
          <a:xfrm>
            <a:off x="1257300" y="2933700"/>
            <a:ext cx="55911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400">
                <a:latin typeface="楷体_GB2312"/>
                <a:ea typeface="楷体_GB2312"/>
                <a:cs typeface="楷体_GB2312"/>
              </a:rPr>
              <a:t>形成</a:t>
            </a:r>
            <a:r>
              <a:rPr lang="en-US" altLang="zh-CN" sz="2400" b="1">
                <a:latin typeface="Times New Roman" panose="02020603050405020304" pitchFamily="18" charset="0"/>
                <a:cs typeface="Times New Roman" panose="02020603050405020304" pitchFamily="18" charset="0"/>
              </a:rPr>
              <a:t>x-</a:t>
            </a:r>
            <a:r>
              <a:rPr lang="en-US" altLang="zh-CN" sz="2400">
                <a:latin typeface="楷体_GB2312"/>
                <a:ea typeface="楷体_GB2312"/>
                <a:cs typeface="楷体_GB2312"/>
              </a:rPr>
              <a:t>聚体：增长（</a:t>
            </a:r>
            <a:r>
              <a:rPr lang="en-US" altLang="zh-CN" sz="2400" b="1">
                <a:latin typeface="Times New Roman" panose="02020603050405020304" pitchFamily="18" charset="0"/>
                <a:cs typeface="Times New Roman" panose="02020603050405020304" pitchFamily="18" charset="0"/>
              </a:rPr>
              <a:t>x-1</a:t>
            </a:r>
            <a:r>
              <a:rPr lang="en-US" altLang="zh-CN" sz="2400">
                <a:latin typeface="楷体_GB2312"/>
                <a:ea typeface="楷体_GB2312"/>
                <a:cs typeface="楷体_GB2312"/>
              </a:rPr>
              <a:t>）次、终止一次。</a:t>
            </a:r>
          </a:p>
          <a:p>
            <a:pPr eaLnBrk="1" hangingPunct="1">
              <a:lnSpc>
                <a:spcPts val="1000"/>
              </a:lnSpc>
            </a:pPr>
            <a:endParaRPr lang="en-US" altLang="zh-CN"/>
          </a:p>
          <a:p>
            <a:pPr eaLnBrk="1" hangingPunct="1">
              <a:lnSpc>
                <a:spcPts val="2700"/>
              </a:lnSpc>
            </a:pPr>
            <a:r>
              <a:rPr lang="en-US" altLang="zh-CN" sz="2400">
                <a:latin typeface="楷体_GB2312"/>
              </a:rPr>
              <a:t>所以，形成</a:t>
            </a:r>
            <a:r>
              <a:rPr lang="en-US" altLang="zh-CN" sz="2400" b="1">
                <a:latin typeface="Times New Roman" panose="02020603050405020304" pitchFamily="18" charset="0"/>
              </a:rPr>
              <a:t>x-</a:t>
            </a:r>
            <a:r>
              <a:rPr lang="en-US" altLang="zh-CN" sz="2400">
                <a:latin typeface="楷体_GB2312"/>
              </a:rPr>
              <a:t>聚体的几率α：</a:t>
            </a:r>
          </a:p>
        </p:txBody>
      </p:sp>
      <p:sp>
        <p:nvSpPr>
          <p:cNvPr id="119814" name="TextBox 1"/>
          <p:cNvSpPr txBox="1">
            <a:spLocks noChangeArrowheads="1"/>
          </p:cNvSpPr>
          <p:nvPr/>
        </p:nvSpPr>
        <p:spPr bwMode="auto">
          <a:xfrm>
            <a:off x="1905000" y="4064000"/>
            <a:ext cx="5745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400">
                <a:latin typeface="楷体_GB2312"/>
                <a:ea typeface="楷体_GB2312"/>
                <a:cs typeface="楷体_GB2312"/>
              </a:rPr>
              <a:t>形成</a:t>
            </a:r>
            <a:r>
              <a:rPr lang="en-US" altLang="zh-CN" sz="2400" b="1">
                <a:latin typeface="Times New Roman" panose="02020603050405020304" pitchFamily="18" charset="0"/>
                <a:cs typeface="Times New Roman" panose="02020603050405020304" pitchFamily="18" charset="0"/>
              </a:rPr>
              <a:t>x-</a:t>
            </a:r>
            <a:r>
              <a:rPr lang="en-US" altLang="zh-CN" sz="2400">
                <a:latin typeface="楷体_GB2312"/>
                <a:ea typeface="楷体_GB2312"/>
                <a:cs typeface="楷体_GB2312"/>
              </a:rPr>
              <a:t>聚体的几率即为</a:t>
            </a:r>
            <a:r>
              <a:rPr lang="en-US" altLang="zh-CN" sz="2400" b="1">
                <a:latin typeface="Times New Roman" panose="02020603050405020304" pitchFamily="18" charset="0"/>
                <a:cs typeface="Times New Roman" panose="02020603050405020304" pitchFamily="18" charset="0"/>
              </a:rPr>
              <a:t>x-</a:t>
            </a:r>
            <a:r>
              <a:rPr lang="en-US" altLang="zh-CN" sz="2400">
                <a:latin typeface="楷体_GB2312"/>
                <a:ea typeface="楷体_GB2312"/>
                <a:cs typeface="楷体_GB2312"/>
              </a:rPr>
              <a:t>聚体的分子分率：</a:t>
            </a:r>
          </a:p>
        </p:txBody>
      </p:sp>
      <p:sp>
        <p:nvSpPr>
          <p:cNvPr id="119815" name="TextBox 1"/>
          <p:cNvSpPr txBox="1">
            <a:spLocks noChangeArrowheads="1"/>
          </p:cNvSpPr>
          <p:nvPr/>
        </p:nvSpPr>
        <p:spPr bwMode="auto">
          <a:xfrm>
            <a:off x="2260600" y="5880100"/>
            <a:ext cx="71437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68453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8453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8453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8453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845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845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845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845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8453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dirty="0" err="1">
                <a:latin typeface="楷体_GB2312"/>
                <a:ea typeface="楷体_GB2312"/>
                <a:cs typeface="楷体_GB2312"/>
              </a:rPr>
              <a:t>无链转移的歧化终止数量分布函数</a:t>
            </a:r>
            <a:endParaRPr lang="en-US" altLang="zh-CN" sz="2800" dirty="0">
              <a:latin typeface="楷体_GB2312"/>
              <a:ea typeface="楷体_GB2312"/>
              <a:cs typeface="楷体_GB2312"/>
            </a:endParaRPr>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2000"/>
              </a:lnSpc>
            </a:pPr>
            <a:r>
              <a:rPr lang="en-US" altLang="zh-CN" dirty="0"/>
              <a:t>	</a:t>
            </a:r>
            <a:endParaRPr lang="en-US" altLang="zh-CN" sz="1200" dirty="0">
              <a:latin typeface="Times New Roman" panose="02020603050405020304" pitchFamily="18" charset="0"/>
              <a:cs typeface="Times New Roman" panose="02020603050405020304" pitchFamily="18" charset="0"/>
            </a:endParaRPr>
          </a:p>
        </p:txBody>
      </p:sp>
      <p:sp>
        <p:nvSpPr>
          <p:cNvPr id="18" name="TextBox 1"/>
          <p:cNvSpPr txBox="1"/>
          <p:nvPr/>
        </p:nvSpPr>
        <p:spPr>
          <a:xfrm>
            <a:off x="1828800" y="1701800"/>
            <a:ext cx="3946525" cy="550863"/>
          </a:xfrm>
          <a:prstGeom prst="rect">
            <a:avLst/>
          </a:prstGeom>
          <a:noFill/>
        </p:spPr>
        <p:txBody>
          <a:bodyPr wrap="none" lIns="0" tIns="0" rIns="0">
            <a:spAutoFit/>
          </a:bodyPr>
          <a:lstStyle/>
          <a:p>
            <a:pPr fontAlgn="auto">
              <a:lnSpc>
                <a:spcPts val="4300"/>
              </a:lnSpc>
              <a:spcBef>
                <a:spcPts val="0"/>
              </a:spcBef>
              <a:spcAft>
                <a:spcPts val="0"/>
              </a:spcAft>
              <a:defRPr/>
            </a:pPr>
            <a:r>
              <a:rPr lang="en-US" altLang="zh-CN" sz="2892" b="1" i="1" dirty="0">
                <a:latin typeface="Times New Roman" pitchFamily="18" charset="0"/>
                <a:ea typeface="+mn-ea"/>
                <a:cs typeface="Times New Roman" pitchFamily="18" charset="0"/>
              </a:rPr>
              <a:t>RM</a:t>
            </a:r>
            <a:r>
              <a:rPr lang="en-US" altLang="zh-CN" sz="2892" dirty="0">
                <a:latin typeface="Times New Roman" pitchFamily="18" charset="0"/>
                <a:ea typeface="+mn-ea"/>
                <a:cs typeface="Times New Roman" pitchFamily="18" charset="0"/>
              </a:rPr>
              <a:t> </a:t>
            </a:r>
            <a:r>
              <a:rPr lang="en-US" altLang="zh-CN" sz="2892" dirty="0">
                <a:latin typeface="Symbol" pitchFamily="18" charset="0"/>
                <a:ea typeface="+mn-ea"/>
                <a:cs typeface="Symbol" pitchFamily="18" charset="0"/>
              </a:rPr>
              <a:t>-</a:t>
            </a:r>
            <a:r>
              <a:rPr lang="en-US" altLang="zh-CN" sz="2892" dirty="0">
                <a:latin typeface="Times New Roman" pitchFamily="18" charset="0"/>
                <a:ea typeface="+mn-ea"/>
                <a:cs typeface="Times New Roman" pitchFamily="18" charset="0"/>
              </a:rPr>
              <a:t> </a:t>
            </a:r>
            <a:r>
              <a:rPr lang="en-US" altLang="zh-CN" sz="2892" b="1" i="1" dirty="0">
                <a:latin typeface="Times New Roman" pitchFamily="18" charset="0"/>
                <a:ea typeface="+mn-ea"/>
                <a:cs typeface="Times New Roman" pitchFamily="18" charset="0"/>
              </a:rPr>
              <a:t>M</a:t>
            </a:r>
            <a:r>
              <a:rPr lang="en-US" altLang="zh-CN" sz="2892" dirty="0">
                <a:latin typeface="Times New Roman" pitchFamily="18" charset="0"/>
                <a:ea typeface="+mn-ea"/>
                <a:cs typeface="Times New Roman" pitchFamily="18" charset="0"/>
              </a:rPr>
              <a:t> </a:t>
            </a:r>
            <a:r>
              <a:rPr lang="en-US" altLang="zh-CN" sz="2892" dirty="0">
                <a:latin typeface="Symbol" pitchFamily="18" charset="0"/>
                <a:ea typeface="+mn-ea"/>
                <a:cs typeface="Symbol" pitchFamily="18" charset="0"/>
              </a:rPr>
              <a:t>-</a:t>
            </a:r>
            <a:r>
              <a:rPr lang="en-US" altLang="zh-CN" sz="2892" dirty="0">
                <a:latin typeface="Times New Roman" pitchFamily="18" charset="0"/>
                <a:ea typeface="+mn-ea"/>
                <a:cs typeface="Times New Roman" pitchFamily="18" charset="0"/>
              </a:rPr>
              <a:t> </a:t>
            </a:r>
            <a:r>
              <a:rPr lang="en-US" altLang="zh-CN" sz="2892" b="1" i="1" dirty="0">
                <a:latin typeface="Times New Roman" pitchFamily="18" charset="0"/>
                <a:ea typeface="+mn-ea"/>
                <a:cs typeface="Times New Roman" pitchFamily="18" charset="0"/>
              </a:rPr>
              <a:t>M</a:t>
            </a:r>
            <a:r>
              <a:rPr lang="en-US" altLang="zh-CN" sz="2891" dirty="0">
                <a:latin typeface="MT Extra" pitchFamily="18" charset="0"/>
                <a:ea typeface="+mn-ea"/>
                <a:cs typeface="MT Extra" pitchFamily="18" charset="0"/>
              </a:rPr>
              <a:t>LL</a:t>
            </a:r>
            <a:r>
              <a:rPr lang="en-US" altLang="zh-CN" sz="2892" b="1" i="1" dirty="0">
                <a:latin typeface="Times New Roman" pitchFamily="18" charset="0"/>
                <a:ea typeface="+mn-ea"/>
                <a:cs typeface="Times New Roman" pitchFamily="18" charset="0"/>
              </a:rPr>
              <a:t>M</a:t>
            </a:r>
            <a:r>
              <a:rPr lang="en-US" altLang="zh-CN" sz="1686" dirty="0">
                <a:latin typeface="Times New Roman" pitchFamily="18" charset="0"/>
                <a:ea typeface="+mn-ea"/>
                <a:cs typeface="Times New Roman" pitchFamily="18" charset="0"/>
              </a:rPr>
              <a:t> </a:t>
            </a:r>
            <a:r>
              <a:rPr lang="en-US" altLang="zh-CN" sz="1686" b="1" i="1" dirty="0">
                <a:latin typeface="Times New Roman" pitchFamily="18" charset="0"/>
                <a:ea typeface="+mn-ea"/>
                <a:cs typeface="Times New Roman" pitchFamily="18" charset="0"/>
              </a:rPr>
              <a:t>x</a:t>
            </a:r>
            <a:r>
              <a:rPr lang="en-US" altLang="zh-CN" sz="2892" dirty="0">
                <a:latin typeface="Times New Roman" pitchFamily="18" charset="0"/>
                <a:ea typeface="+mn-ea"/>
                <a:cs typeface="Times New Roman" pitchFamily="18" charset="0"/>
              </a:rPr>
              <a:t> </a:t>
            </a:r>
            <a:r>
              <a:rPr lang="en-US" altLang="zh-CN" sz="2892" dirty="0">
                <a:latin typeface="Symbol" pitchFamily="18" charset="0"/>
                <a:ea typeface="+mn-ea"/>
                <a:cs typeface="Symbol" pitchFamily="18" charset="0"/>
              </a:rPr>
              <a:t>-</a:t>
            </a:r>
            <a:r>
              <a:rPr lang="en-US" altLang="zh-CN" sz="2892" dirty="0">
                <a:latin typeface="Times New Roman" pitchFamily="18" charset="0"/>
                <a:ea typeface="+mn-ea"/>
                <a:cs typeface="Times New Roman" pitchFamily="18" charset="0"/>
              </a:rPr>
              <a:t> </a:t>
            </a:r>
            <a:r>
              <a:rPr lang="en-US" altLang="zh-CN" sz="2892" b="1" i="1" dirty="0">
                <a:latin typeface="Times New Roman" pitchFamily="18" charset="0"/>
                <a:ea typeface="+mn-ea"/>
                <a:cs typeface="Times New Roman" pitchFamily="18" charset="0"/>
              </a:rPr>
              <a:t>H</a:t>
            </a:r>
          </a:p>
        </p:txBody>
      </p:sp>
      <p:sp>
        <p:nvSpPr>
          <p:cNvPr id="22" name="TextBox 1"/>
          <p:cNvSpPr txBox="1"/>
          <p:nvPr/>
        </p:nvSpPr>
        <p:spPr>
          <a:xfrm>
            <a:off x="3568700" y="4622800"/>
            <a:ext cx="495300" cy="1020763"/>
          </a:xfrm>
          <a:prstGeom prst="rect">
            <a:avLst/>
          </a:prstGeom>
          <a:noFill/>
        </p:spPr>
        <p:txBody>
          <a:bodyPr wrap="none" lIns="0" tIns="0" rIns="0">
            <a:spAutoFit/>
          </a:bodyPr>
          <a:lstStyle/>
          <a:p>
            <a:pPr fontAlgn="auto">
              <a:lnSpc>
                <a:spcPts val="3500"/>
              </a:lnSpc>
              <a:spcBef>
                <a:spcPts val="0"/>
              </a:spcBef>
              <a:spcAft>
                <a:spcPts val="0"/>
              </a:spcAft>
              <a:tabLst>
                <a:tab pos="101600" algn="l"/>
              </a:tabLst>
              <a:defRPr/>
            </a:pPr>
            <a:r>
              <a:rPr lang="en-US" altLang="zh-CN" sz="3323" b="1" i="1" dirty="0">
                <a:latin typeface="Times New Roman" pitchFamily="18" charset="0"/>
                <a:ea typeface="+mn-ea"/>
                <a:cs typeface="Times New Roman" pitchFamily="18" charset="0"/>
              </a:rPr>
              <a:t>N</a:t>
            </a:r>
            <a:r>
              <a:rPr lang="en-US" altLang="zh-CN" sz="1938" dirty="0">
                <a:latin typeface="Times New Roman" pitchFamily="18" charset="0"/>
                <a:ea typeface="+mn-ea"/>
                <a:cs typeface="Times New Roman" pitchFamily="18" charset="0"/>
              </a:rPr>
              <a:t> </a:t>
            </a:r>
            <a:r>
              <a:rPr lang="en-US" altLang="zh-CN" sz="1938" b="1" i="1" dirty="0">
                <a:latin typeface="Times New Roman" pitchFamily="18" charset="0"/>
                <a:ea typeface="+mn-ea"/>
                <a:cs typeface="Times New Roman" pitchFamily="18" charset="0"/>
              </a:rPr>
              <a:t>x</a:t>
            </a:r>
          </a:p>
          <a:p>
            <a:pPr fontAlgn="auto">
              <a:lnSpc>
                <a:spcPts val="1000"/>
              </a:lnSpc>
              <a:spcBef>
                <a:spcPts val="0"/>
              </a:spcBef>
              <a:spcAft>
                <a:spcPts val="0"/>
              </a:spcAft>
              <a:defRPr/>
            </a:pPr>
            <a:endParaRPr lang="en-US" altLang="zh-CN" dirty="0">
              <a:latin typeface="+mn-lt"/>
              <a:ea typeface="+mn-ea"/>
            </a:endParaRPr>
          </a:p>
          <a:p>
            <a:pPr fontAlgn="auto">
              <a:lnSpc>
                <a:spcPts val="3100"/>
              </a:lnSpc>
              <a:spcBef>
                <a:spcPts val="0"/>
              </a:spcBef>
              <a:spcAft>
                <a:spcPts val="0"/>
              </a:spcAft>
              <a:tabLst>
                <a:tab pos="101600" algn="l"/>
              </a:tabLst>
              <a:defRPr/>
            </a:pPr>
            <a:r>
              <a:rPr lang="en-US" altLang="zh-CN" dirty="0">
                <a:latin typeface="+mn-lt"/>
                <a:ea typeface="+mn-ea"/>
              </a:rPr>
              <a:t>	</a:t>
            </a:r>
            <a:r>
              <a:rPr lang="en-US" altLang="zh-CN" sz="3323" b="1" i="1" dirty="0">
                <a:latin typeface="Times New Roman" pitchFamily="18" charset="0"/>
                <a:ea typeface="+mn-ea"/>
                <a:cs typeface="Times New Roman" pitchFamily="18" charset="0"/>
              </a:rPr>
              <a:t>N</a:t>
            </a:r>
          </a:p>
        </p:txBody>
      </p:sp>
      <p:sp>
        <p:nvSpPr>
          <p:cNvPr id="23" name="TextBox 1"/>
          <p:cNvSpPr txBox="1"/>
          <p:nvPr/>
        </p:nvSpPr>
        <p:spPr>
          <a:xfrm>
            <a:off x="5321300" y="4749800"/>
            <a:ext cx="1050925" cy="558800"/>
          </a:xfrm>
          <a:prstGeom prst="rect">
            <a:avLst/>
          </a:prstGeom>
          <a:noFill/>
        </p:spPr>
        <p:txBody>
          <a:bodyPr wrap="none" lIns="0" tIns="0" rIns="0">
            <a:spAutoFit/>
          </a:bodyPr>
          <a:lstStyle/>
          <a:p>
            <a:pPr fontAlgn="auto">
              <a:lnSpc>
                <a:spcPts val="4000"/>
              </a:lnSpc>
              <a:spcBef>
                <a:spcPts val="0"/>
              </a:spcBef>
              <a:spcAft>
                <a:spcPts val="0"/>
              </a:spcAft>
              <a:defRPr/>
            </a:pPr>
            <a:r>
              <a:rPr lang="en-US" altLang="zh-CN" sz="3323" b="1" dirty="0">
                <a:latin typeface="Times New Roman" pitchFamily="18" charset="0"/>
                <a:ea typeface="+mn-ea"/>
                <a:cs typeface="Times New Roman" pitchFamily="18" charset="0"/>
              </a:rPr>
              <a:t>(1</a:t>
            </a:r>
            <a:r>
              <a:rPr lang="en-US" altLang="zh-CN" sz="3323" dirty="0">
                <a:latin typeface="Symbol" pitchFamily="18" charset="0"/>
                <a:ea typeface="+mn-ea"/>
                <a:cs typeface="Symbol" pitchFamily="18" charset="0"/>
              </a:rPr>
              <a:t>-</a:t>
            </a:r>
            <a:r>
              <a:rPr lang="en-US" altLang="zh-CN" sz="3323" dirty="0">
                <a:latin typeface="Times New Roman" pitchFamily="18" charset="0"/>
                <a:ea typeface="+mn-ea"/>
                <a:cs typeface="Times New Roman" pitchFamily="18" charset="0"/>
              </a:rPr>
              <a:t> </a:t>
            </a:r>
            <a:r>
              <a:rPr lang="en-US" altLang="zh-CN" sz="3323" b="1" i="1" dirty="0">
                <a:latin typeface="Times New Roman" pitchFamily="18" charset="0"/>
                <a:ea typeface="+mn-ea"/>
                <a:cs typeface="Times New Roman" pitchFamily="18" charset="0"/>
              </a:rPr>
              <a:t>p</a:t>
            </a:r>
            <a:r>
              <a:rPr lang="en-US" altLang="zh-CN" sz="3323" b="1" dirty="0">
                <a:latin typeface="Times New Roman" pitchFamily="18" charset="0"/>
                <a:ea typeface="+mn-ea"/>
                <a:cs typeface="Times New Roman" pitchFamily="18" charset="0"/>
              </a:rPr>
              <a:t>)</a:t>
            </a:r>
          </a:p>
        </p:txBody>
      </p:sp>
      <p:sp>
        <p:nvSpPr>
          <p:cNvPr id="24" name="TextBox 1"/>
          <p:cNvSpPr txBox="1"/>
          <p:nvPr/>
        </p:nvSpPr>
        <p:spPr>
          <a:xfrm>
            <a:off x="4241800" y="4749800"/>
            <a:ext cx="552450" cy="528638"/>
          </a:xfrm>
          <a:prstGeom prst="rect">
            <a:avLst/>
          </a:prstGeom>
          <a:noFill/>
        </p:spPr>
        <p:txBody>
          <a:bodyPr wrap="none" lIns="0" tIns="0" rIns="0">
            <a:spAutoFit/>
          </a:bodyPr>
          <a:lstStyle/>
          <a:p>
            <a:pPr fontAlgn="auto">
              <a:lnSpc>
                <a:spcPts val="4000"/>
              </a:lnSpc>
              <a:spcBef>
                <a:spcPts val="0"/>
              </a:spcBef>
              <a:spcAft>
                <a:spcPts val="0"/>
              </a:spcAft>
              <a:defRPr/>
            </a:pPr>
            <a:r>
              <a:rPr lang="en-US" altLang="zh-CN" sz="3323" dirty="0">
                <a:latin typeface="Symbol" pitchFamily="18" charset="0"/>
                <a:ea typeface="+mn-ea"/>
                <a:cs typeface="Symbol" pitchFamily="18" charset="0"/>
              </a:rPr>
              <a:t>=</a:t>
            </a:r>
            <a:r>
              <a:rPr lang="en-US" altLang="zh-CN" sz="3323" dirty="0">
                <a:latin typeface="Times New Roman" pitchFamily="18" charset="0"/>
                <a:ea typeface="+mn-ea"/>
                <a:cs typeface="Times New Roman" pitchFamily="18" charset="0"/>
              </a:rPr>
              <a:t> </a:t>
            </a:r>
            <a:r>
              <a:rPr lang="en-US" altLang="zh-CN" sz="3323" b="1" i="1" dirty="0">
                <a:latin typeface="Times New Roman" pitchFamily="18" charset="0"/>
                <a:ea typeface="+mn-ea"/>
                <a:cs typeface="Times New Roman" pitchFamily="18" charset="0"/>
              </a:rPr>
              <a:t>p</a:t>
            </a:r>
          </a:p>
        </p:txBody>
      </p:sp>
      <p:sp>
        <p:nvSpPr>
          <p:cNvPr id="25" name="TextBox 1"/>
          <p:cNvSpPr txBox="1"/>
          <p:nvPr/>
        </p:nvSpPr>
        <p:spPr>
          <a:xfrm>
            <a:off x="4889500" y="4737100"/>
            <a:ext cx="427038" cy="341313"/>
          </a:xfrm>
          <a:prstGeom prst="rect">
            <a:avLst/>
          </a:prstGeom>
          <a:noFill/>
        </p:spPr>
        <p:txBody>
          <a:bodyPr wrap="none" lIns="0" tIns="0" rIns="0">
            <a:spAutoFit/>
          </a:bodyPr>
          <a:lstStyle/>
          <a:p>
            <a:pPr fontAlgn="auto">
              <a:lnSpc>
                <a:spcPts val="2300"/>
              </a:lnSpc>
              <a:spcBef>
                <a:spcPts val="0"/>
              </a:spcBef>
              <a:spcAft>
                <a:spcPts val="0"/>
              </a:spcAft>
              <a:defRPr/>
            </a:pPr>
            <a:r>
              <a:rPr lang="en-US" altLang="zh-CN" sz="1938" b="1" i="1" dirty="0">
                <a:latin typeface="Times New Roman" pitchFamily="18" charset="0"/>
                <a:ea typeface="+mn-ea"/>
                <a:cs typeface="Times New Roman" pitchFamily="18" charset="0"/>
              </a:rPr>
              <a:t>X</a:t>
            </a:r>
            <a:r>
              <a:rPr lang="en-US" altLang="zh-CN" sz="1938" dirty="0">
                <a:latin typeface="Symbol" pitchFamily="18" charset="0"/>
                <a:ea typeface="+mn-ea"/>
                <a:cs typeface="Symbol" pitchFamily="18" charset="0"/>
              </a:rPr>
              <a:t>-</a:t>
            </a:r>
            <a:r>
              <a:rPr lang="en-US" altLang="zh-CN" sz="1938" b="1" dirty="0">
                <a:latin typeface="Times New Roman" pitchFamily="18" charset="0"/>
                <a:ea typeface="+mn-ea"/>
                <a:cs typeface="Times New Roman" pitchFamily="18" charset="0"/>
              </a:rPr>
              <a:t>1</a:t>
            </a:r>
          </a:p>
        </p:txBody>
      </p:sp>
      <p:graphicFrame>
        <p:nvGraphicFramePr>
          <p:cNvPr id="2" name="对象 1"/>
          <p:cNvGraphicFramePr>
            <a:graphicFrameLocks noChangeAspect="1"/>
          </p:cNvGraphicFramePr>
          <p:nvPr>
            <p:extLst>
              <p:ext uri="{D42A27DB-BD31-4B8C-83A1-F6EECF244321}">
                <p14:modId xmlns:p14="http://schemas.microsoft.com/office/powerpoint/2010/main" val="1992818234"/>
              </p:ext>
            </p:extLst>
          </p:nvPr>
        </p:nvGraphicFramePr>
        <p:xfrm>
          <a:off x="6488259" y="3198382"/>
          <a:ext cx="3103912" cy="634891"/>
        </p:xfrm>
        <a:graphic>
          <a:graphicData uri="http://schemas.openxmlformats.org/presentationml/2006/ole">
            <mc:AlternateContent xmlns:mc="http://schemas.openxmlformats.org/markup-compatibility/2006">
              <mc:Choice xmlns:v="urn:schemas-microsoft-com:vml" Requires="v">
                <p:oleObj spid="_x0000_s90166" name="公式" r:id="rId3" imgW="1117440" imgH="228600" progId="Equation.3">
                  <p:embed/>
                </p:oleObj>
              </mc:Choice>
              <mc:Fallback>
                <p:oleObj name="公式" r:id="rId3" imgW="1117440" imgH="228600" progId="Equation.3">
                  <p:embed/>
                  <p:pic>
                    <p:nvPicPr>
                      <p:cNvPr id="0" name=""/>
                      <p:cNvPicPr/>
                      <p:nvPr/>
                    </p:nvPicPr>
                    <p:blipFill>
                      <a:blip r:embed="rId4"/>
                      <a:stretch>
                        <a:fillRect/>
                      </a:stretch>
                    </p:blipFill>
                    <p:spPr>
                      <a:xfrm>
                        <a:off x="6488259" y="3198382"/>
                        <a:ext cx="3103912" cy="634891"/>
                      </a:xfrm>
                      <a:prstGeom prst="rect">
                        <a:avLst/>
                      </a:prstGeom>
                    </p:spPr>
                  </p:pic>
                </p:oleObj>
              </mc:Fallback>
            </mc:AlternateContent>
          </a:graphicData>
        </a:graphic>
      </p:graphicFrame>
      <p:sp>
        <p:nvSpPr>
          <p:cNvPr id="3" name="文本框 2"/>
          <p:cNvSpPr txBox="1"/>
          <p:nvPr/>
        </p:nvSpPr>
        <p:spPr>
          <a:xfrm>
            <a:off x="2155950" y="6556375"/>
            <a:ext cx="3565400" cy="646331"/>
          </a:xfrm>
          <a:prstGeom prst="rect">
            <a:avLst/>
          </a:prstGeom>
          <a:noFill/>
        </p:spPr>
        <p:txBody>
          <a:bodyPr wrap="none" rtlCol="0">
            <a:spAutoFit/>
          </a:bodyPr>
          <a:lstStyle/>
          <a:p>
            <a:r>
              <a:rPr lang="en-US" altLang="zh-CN" dirty="0" err="1"/>
              <a:t>N</a:t>
            </a:r>
            <a:r>
              <a:rPr lang="en-US" altLang="zh-CN" baseline="-25000" dirty="0" err="1"/>
              <a:t>x</a:t>
            </a:r>
            <a:r>
              <a:rPr lang="zh-CN" altLang="en-US" dirty="0"/>
              <a:t>：</a:t>
            </a:r>
            <a:r>
              <a:rPr lang="en-US" altLang="zh-CN" dirty="0"/>
              <a:t>X-</a:t>
            </a:r>
            <a:r>
              <a:rPr lang="zh-CN" altLang="en-US" dirty="0"/>
              <a:t>聚体的大分子数目；</a:t>
            </a:r>
            <a:endParaRPr lang="en-US" altLang="zh-CN" dirty="0"/>
          </a:p>
          <a:p>
            <a:r>
              <a:rPr lang="en-US" altLang="zh-CN" dirty="0"/>
              <a:t>N</a:t>
            </a:r>
            <a:r>
              <a:rPr lang="zh-CN" altLang="en-US" dirty="0"/>
              <a:t>：大分子（或链自由基）总数。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p:nvPr/>
        </p:nvSpPr>
        <p:spPr>
          <a:xfrm>
            <a:off x="1562100" y="3363913"/>
            <a:ext cx="571500" cy="33337"/>
          </a:xfrm>
          <a:custGeom>
            <a:avLst/>
            <a:gdLst>
              <a:gd name="connsiteX0" fmla="*/ 8274 w 572808"/>
              <a:gd name="connsiteY0" fmla="*/ 8273 h 33096"/>
              <a:gd name="connsiteX1" fmla="*/ 564534 w 572808"/>
              <a:gd name="connsiteY1" fmla="*/ 8273 h 33096"/>
            </a:gdLst>
            <a:ahLst/>
            <a:cxnLst>
              <a:cxn ang="0">
                <a:pos x="connsiteX0" y="connsiteY0"/>
              </a:cxn>
              <a:cxn ang="1">
                <a:pos x="connsiteX1" y="connsiteY1"/>
              </a:cxn>
            </a:cxnLst>
            <a:rect l="l" t="t" r="r" b="b"/>
            <a:pathLst>
              <a:path w="572808" h="33096">
                <a:moveTo>
                  <a:pt x="8274" y="8273"/>
                </a:moveTo>
                <a:lnTo>
                  <a:pt x="564534" y="8273"/>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Freeform 3"/>
          <p:cNvSpPr/>
          <p:nvPr/>
        </p:nvSpPr>
        <p:spPr>
          <a:xfrm>
            <a:off x="2540000" y="3363913"/>
            <a:ext cx="1047750" cy="33337"/>
          </a:xfrm>
          <a:custGeom>
            <a:avLst/>
            <a:gdLst>
              <a:gd name="connsiteX0" fmla="*/ 8274 w 1048296"/>
              <a:gd name="connsiteY0" fmla="*/ 8273 h 33096"/>
              <a:gd name="connsiteX1" fmla="*/ 1040022 w 1048296"/>
              <a:gd name="connsiteY1" fmla="*/ 8273 h 33096"/>
            </a:gdLst>
            <a:ahLst/>
            <a:cxnLst>
              <a:cxn ang="0">
                <a:pos x="connsiteX0" y="connsiteY0"/>
              </a:cxn>
              <a:cxn ang="1">
                <a:pos x="connsiteX1" y="connsiteY1"/>
              </a:cxn>
            </a:cxnLst>
            <a:rect l="l" t="t" r="r" b="b"/>
            <a:pathLst>
              <a:path w="1048296" h="33096">
                <a:moveTo>
                  <a:pt x="8274" y="8273"/>
                </a:moveTo>
                <a:lnTo>
                  <a:pt x="1040022" y="8273"/>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4" name="Freeform 3"/>
          <p:cNvSpPr/>
          <p:nvPr/>
        </p:nvSpPr>
        <p:spPr>
          <a:xfrm>
            <a:off x="3994150" y="3363913"/>
            <a:ext cx="1643063" cy="33337"/>
          </a:xfrm>
          <a:custGeom>
            <a:avLst/>
            <a:gdLst>
              <a:gd name="connsiteX0" fmla="*/ 8273 w 1643418"/>
              <a:gd name="connsiteY0" fmla="*/ 8273 h 33096"/>
              <a:gd name="connsiteX1" fmla="*/ 1635143 w 1643418"/>
              <a:gd name="connsiteY1" fmla="*/ 8273 h 33096"/>
            </a:gdLst>
            <a:ahLst/>
            <a:cxnLst>
              <a:cxn ang="0">
                <a:pos x="connsiteX0" y="connsiteY0"/>
              </a:cxn>
              <a:cxn ang="1">
                <a:pos x="connsiteX1" y="connsiteY1"/>
              </a:cxn>
            </a:cxnLst>
            <a:rect l="l" t="t" r="r" b="b"/>
            <a:pathLst>
              <a:path w="1643418" h="33096">
                <a:moveTo>
                  <a:pt x="8273" y="8273"/>
                </a:moveTo>
                <a:lnTo>
                  <a:pt x="1635143" y="8273"/>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5" name="Freeform 3"/>
          <p:cNvSpPr/>
          <p:nvPr/>
        </p:nvSpPr>
        <p:spPr>
          <a:xfrm>
            <a:off x="6042025" y="3363913"/>
            <a:ext cx="1360488" cy="33337"/>
          </a:xfrm>
          <a:custGeom>
            <a:avLst/>
            <a:gdLst>
              <a:gd name="connsiteX0" fmla="*/ 8273 w 1359192"/>
              <a:gd name="connsiteY0" fmla="*/ 8273 h 33096"/>
              <a:gd name="connsiteX1" fmla="*/ 1350918 w 1359192"/>
              <a:gd name="connsiteY1" fmla="*/ 8273 h 33096"/>
            </a:gdLst>
            <a:ahLst/>
            <a:cxnLst>
              <a:cxn ang="0">
                <a:pos x="connsiteX0" y="connsiteY0"/>
              </a:cxn>
              <a:cxn ang="1">
                <a:pos x="connsiteX1" y="connsiteY1"/>
              </a:cxn>
            </a:cxnLst>
            <a:rect l="l" t="t" r="r" b="b"/>
            <a:pathLst>
              <a:path w="1359192" h="33096">
                <a:moveTo>
                  <a:pt x="8273" y="8273"/>
                </a:moveTo>
                <a:lnTo>
                  <a:pt x="1350918" y="8273"/>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6" name="Freeform 3"/>
          <p:cNvSpPr/>
          <p:nvPr/>
        </p:nvSpPr>
        <p:spPr>
          <a:xfrm>
            <a:off x="7807325" y="3363913"/>
            <a:ext cx="820738" cy="33337"/>
          </a:xfrm>
          <a:custGeom>
            <a:avLst/>
            <a:gdLst>
              <a:gd name="connsiteX0" fmla="*/ 8273 w 821220"/>
              <a:gd name="connsiteY0" fmla="*/ 8273 h 33096"/>
              <a:gd name="connsiteX1" fmla="*/ 812945 w 821220"/>
              <a:gd name="connsiteY1" fmla="*/ 8273 h 33096"/>
            </a:gdLst>
            <a:ahLst/>
            <a:cxnLst>
              <a:cxn ang="0">
                <a:pos x="connsiteX0" y="connsiteY0"/>
              </a:cxn>
              <a:cxn ang="1">
                <a:pos x="connsiteX1" y="connsiteY1"/>
              </a:cxn>
            </a:cxnLst>
            <a:rect l="l" t="t" r="r" b="b"/>
            <a:pathLst>
              <a:path w="821220" h="33096">
                <a:moveTo>
                  <a:pt x="8273" y="8273"/>
                </a:moveTo>
                <a:lnTo>
                  <a:pt x="812945" y="8273"/>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 name="TextBox 1"/>
          <p:cNvSpPr txBox="1"/>
          <p:nvPr/>
        </p:nvSpPr>
        <p:spPr>
          <a:xfrm>
            <a:off x="3683000" y="3060700"/>
            <a:ext cx="220663" cy="533400"/>
          </a:xfrm>
          <a:prstGeom prst="rect">
            <a:avLst/>
          </a:prstGeom>
          <a:noFill/>
        </p:spPr>
        <p:txBody>
          <a:bodyPr wrap="none" lIns="0" tIns="0" rIns="0">
            <a:spAutoFit/>
          </a:bodyPr>
          <a:lstStyle/>
          <a:p>
            <a:pPr fontAlgn="auto">
              <a:lnSpc>
                <a:spcPts val="3800"/>
              </a:lnSpc>
              <a:spcBef>
                <a:spcPts val="0"/>
              </a:spcBef>
              <a:spcAft>
                <a:spcPts val="0"/>
              </a:spcAft>
              <a:defRPr/>
            </a:pPr>
            <a:r>
              <a:rPr lang="en-US" altLang="zh-CN" sz="3133" dirty="0">
                <a:latin typeface="Symbol" pitchFamily="18" charset="0"/>
                <a:ea typeface="+mn-ea"/>
                <a:cs typeface="Symbol" pitchFamily="18" charset="0"/>
              </a:rPr>
              <a:t>=</a:t>
            </a:r>
          </a:p>
        </p:txBody>
      </p:sp>
      <p:sp>
        <p:nvSpPr>
          <p:cNvPr id="120840" name="TextBox 1"/>
          <p:cNvSpPr txBox="1">
            <a:spLocks noChangeArrowheads="1"/>
          </p:cNvSpPr>
          <p:nvPr/>
        </p:nvSpPr>
        <p:spPr bwMode="auto">
          <a:xfrm>
            <a:off x="1473200" y="4356100"/>
            <a:ext cx="7937500"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88900" algn="l"/>
                <a:tab pos="800100" algn="l"/>
                <a:tab pos="76327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88900" algn="l"/>
                <a:tab pos="800100" algn="l"/>
                <a:tab pos="76327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88900" algn="l"/>
                <a:tab pos="800100" algn="l"/>
                <a:tab pos="76327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88900" algn="l"/>
                <a:tab pos="800100" algn="l"/>
                <a:tab pos="76327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88900" algn="l"/>
                <a:tab pos="800100" algn="l"/>
                <a:tab pos="76327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88900" algn="l"/>
                <a:tab pos="800100" algn="l"/>
                <a:tab pos="76327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88900" algn="l"/>
                <a:tab pos="800100" algn="l"/>
                <a:tab pos="76327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88900" algn="l"/>
                <a:tab pos="800100" algn="l"/>
                <a:tab pos="76327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88900" algn="l"/>
                <a:tab pos="800100" algn="l"/>
                <a:tab pos="76327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500"/>
              </a:lnSpc>
            </a:pPr>
            <a:r>
              <a:rPr lang="en-US" altLang="zh-CN" sz="2800" b="1" dirty="0">
                <a:latin typeface="Times New Roman" panose="02020603050405020304" pitchFamily="18" charset="0"/>
                <a:cs typeface="Times New Roman" panose="02020603050405020304" pitchFamily="18" charset="0"/>
              </a:rPr>
              <a:t>M</a:t>
            </a:r>
            <a:r>
              <a:rPr lang="en-US" altLang="zh-CN" sz="1900" b="1" dirty="0">
                <a:latin typeface="Times New Roman" panose="02020603050405020304" pitchFamily="18" charset="0"/>
                <a:cs typeface="Times New Roman" panose="02020603050405020304" pitchFamily="18" charset="0"/>
              </a:rPr>
              <a:t>0</a:t>
            </a:r>
            <a:r>
              <a:rPr lang="en-US" altLang="zh-CN" sz="2800" dirty="0">
                <a:latin typeface="楷体_GB2312"/>
                <a:ea typeface="楷体_GB2312"/>
                <a:cs typeface="楷体_GB2312"/>
              </a:rPr>
              <a:t>：重复单元</a:t>
            </a:r>
            <a:r>
              <a:rPr lang="en-US" altLang="zh-CN" sz="2800" b="1" dirty="0">
                <a:latin typeface="Times New Roman" panose="02020603050405020304" pitchFamily="18" charset="0"/>
                <a:cs typeface="Times New Roman" panose="02020603050405020304" pitchFamily="18" charset="0"/>
              </a:rPr>
              <a:t>“</a:t>
            </a:r>
            <a:r>
              <a:rPr lang="en-US" altLang="zh-CN" sz="2800" dirty="0">
                <a:latin typeface="楷体_GB2312"/>
                <a:ea typeface="楷体_GB2312"/>
                <a:cs typeface="楷体_GB2312"/>
              </a:rPr>
              <a:t>分子量</a:t>
            </a:r>
            <a:r>
              <a:rPr lang="en-US" altLang="zh-CN" sz="2800" b="1" dirty="0">
                <a:latin typeface="Times New Roman" panose="02020603050405020304" pitchFamily="18" charset="0"/>
                <a:cs typeface="Times New Roman" panose="02020603050405020304" pitchFamily="18" charset="0"/>
              </a:rPr>
              <a:t>”;</a:t>
            </a:r>
          </a:p>
          <a:p>
            <a:pPr eaLnBrk="1" hangingPunct="1">
              <a:lnSpc>
                <a:spcPts val="3300"/>
              </a:lnSpc>
            </a:pPr>
            <a:r>
              <a:rPr lang="en-US" altLang="zh-CN" sz="2800" b="1" dirty="0" err="1">
                <a:latin typeface="Times New Roman" panose="02020603050405020304" pitchFamily="18" charset="0"/>
                <a:cs typeface="Times New Roman" panose="02020603050405020304" pitchFamily="18" charset="0"/>
              </a:rPr>
              <a:t>N</a:t>
            </a:r>
            <a:r>
              <a:rPr lang="en-US" altLang="zh-CN" sz="1900" b="1" dirty="0" err="1">
                <a:latin typeface="Times New Roman" panose="02020603050405020304" pitchFamily="18" charset="0"/>
                <a:cs typeface="Times New Roman" panose="02020603050405020304" pitchFamily="18" charset="0"/>
              </a:rPr>
              <a:t>x</a:t>
            </a:r>
            <a:r>
              <a:rPr lang="en-US" altLang="zh-CN" sz="2800" dirty="0" err="1">
                <a:latin typeface="楷体_GB2312"/>
                <a:ea typeface="楷体_GB2312"/>
                <a:cs typeface="楷体_GB2312"/>
              </a:rPr>
              <a:t>：</a:t>
            </a:r>
            <a:r>
              <a:rPr lang="en-US" altLang="zh-CN" sz="2800" b="1" dirty="0" err="1">
                <a:latin typeface="Times New Roman" panose="02020603050405020304" pitchFamily="18" charset="0"/>
                <a:cs typeface="Times New Roman" panose="02020603050405020304" pitchFamily="18" charset="0"/>
              </a:rPr>
              <a:t>x</a:t>
            </a:r>
            <a:r>
              <a:rPr lang="en-US" altLang="zh-CN" sz="2800" dirty="0" err="1">
                <a:latin typeface="楷体_GB2312"/>
                <a:ea typeface="楷体_GB2312"/>
                <a:cs typeface="楷体_GB2312"/>
              </a:rPr>
              <a:t>聚体的大分子数</a:t>
            </a:r>
            <a:r>
              <a:rPr lang="en-US" altLang="zh-CN" sz="2800" dirty="0">
                <a:latin typeface="楷体_GB2312"/>
                <a:ea typeface="楷体_GB2312"/>
                <a:cs typeface="楷体_GB2312"/>
              </a:rPr>
              <a:t>；</a:t>
            </a:r>
          </a:p>
          <a:p>
            <a:pPr eaLnBrk="1" hangingPunct="1">
              <a:lnSpc>
                <a:spcPts val="2800"/>
              </a:lnSpc>
            </a:pPr>
            <a:r>
              <a:rPr lang="en-US" altLang="zh-CN" dirty="0"/>
              <a:t>	</a:t>
            </a:r>
            <a:r>
              <a:rPr lang="en-US" altLang="zh-CN" sz="2800" b="1" dirty="0">
                <a:latin typeface="Times New Roman" panose="02020603050405020304" pitchFamily="18" charset="0"/>
                <a:cs typeface="Times New Roman" panose="02020603050405020304" pitchFamily="18" charset="0"/>
              </a:rPr>
              <a:t>n</a:t>
            </a:r>
            <a:r>
              <a:rPr lang="en-US" altLang="zh-CN" sz="2800" dirty="0">
                <a:latin typeface="楷体_GB2312"/>
                <a:ea typeface="楷体_GB2312"/>
                <a:cs typeface="楷体_GB2312"/>
              </a:rPr>
              <a:t>：</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楷体_GB2312"/>
                <a:ea typeface="楷体_GB2312"/>
                <a:cs typeface="楷体_GB2312"/>
              </a:rPr>
              <a:t>形成</a:t>
            </a:r>
            <a:r>
              <a:rPr lang="en-US" altLang="zh-CN" sz="2800" b="1" dirty="0" err="1">
                <a:latin typeface="Times New Roman" panose="02020603050405020304" pitchFamily="18" charset="0"/>
                <a:cs typeface="Times New Roman" panose="02020603050405020304" pitchFamily="18" charset="0"/>
              </a:rPr>
              <a:t>N</a:t>
            </a:r>
            <a:r>
              <a:rPr lang="en-US" altLang="zh-CN" sz="2800" dirty="0" err="1">
                <a:latin typeface="楷体_GB2312"/>
                <a:ea typeface="楷体_GB2312"/>
                <a:cs typeface="楷体_GB2312"/>
              </a:rPr>
              <a:t>个大分子所需的单体单元总数，即</a:t>
            </a:r>
            <a:endParaRPr lang="en-US" altLang="zh-CN" sz="2800" dirty="0">
              <a:latin typeface="楷体_GB2312"/>
              <a:ea typeface="楷体_GB2312"/>
              <a:cs typeface="楷体_GB2312"/>
            </a:endParaRPr>
          </a:p>
          <a:p>
            <a:pPr eaLnBrk="1" hangingPunct="1">
              <a:lnSpc>
                <a:spcPts val="3100"/>
              </a:lnSpc>
            </a:pPr>
            <a:r>
              <a:rPr lang="en-US" altLang="zh-CN" dirty="0"/>
              <a:t>		</a:t>
            </a:r>
            <a:r>
              <a:rPr lang="en-US" altLang="zh-CN" sz="2800" dirty="0" err="1">
                <a:latin typeface="楷体_GB2312"/>
                <a:ea typeface="楷体_GB2312"/>
                <a:cs typeface="楷体_GB2312"/>
              </a:rPr>
              <a:t>为参加反应的单体分子总数</a:t>
            </a:r>
            <a:r>
              <a:rPr lang="en-US" altLang="zh-CN" sz="2800" dirty="0">
                <a:latin typeface="楷体_GB2312"/>
                <a:ea typeface="楷体_GB2312"/>
                <a:cs typeface="楷体_GB2312"/>
              </a:rPr>
              <a:t>。</a:t>
            </a:r>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800"/>
              </a:lnSpc>
            </a:pPr>
            <a:r>
              <a:rPr lang="en-US" altLang="zh-CN" dirty="0"/>
              <a:t>			</a:t>
            </a:r>
            <a:endParaRPr lang="en-US" altLang="zh-CN" sz="1200" dirty="0">
              <a:latin typeface="Times New Roman" panose="02020603050405020304" pitchFamily="18" charset="0"/>
              <a:cs typeface="Times New Roman" panose="02020603050405020304" pitchFamily="18" charset="0"/>
            </a:endParaRPr>
          </a:p>
        </p:txBody>
      </p:sp>
      <p:sp>
        <p:nvSpPr>
          <p:cNvPr id="120841" name="TextBox 1"/>
          <p:cNvSpPr txBox="1">
            <a:spLocks noChangeArrowheads="1"/>
          </p:cNvSpPr>
          <p:nvPr/>
        </p:nvSpPr>
        <p:spPr bwMode="auto">
          <a:xfrm>
            <a:off x="1117600" y="1295400"/>
            <a:ext cx="85248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101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01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01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01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01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100"/>
              </a:lnSpc>
            </a:pPr>
            <a:r>
              <a:rPr lang="en-US" altLang="zh-CN"/>
              <a:t>	</a:t>
            </a:r>
            <a:r>
              <a:rPr lang="en-US" altLang="zh-CN" sz="3100">
                <a:latin typeface="楷体_GB2312"/>
                <a:ea typeface="楷体_GB2312"/>
                <a:cs typeface="楷体_GB2312"/>
              </a:rPr>
              <a:t>重量分布函数</a:t>
            </a:r>
          </a:p>
          <a:p>
            <a:pPr eaLnBrk="1" hangingPunct="1">
              <a:lnSpc>
                <a:spcPts val="1000"/>
              </a:lnSpc>
            </a:pPr>
            <a:endParaRPr lang="en-US" altLang="zh-CN"/>
          </a:p>
          <a:p>
            <a:pPr eaLnBrk="1" hangingPunct="1">
              <a:lnSpc>
                <a:spcPts val="1000"/>
              </a:lnSpc>
            </a:pPr>
            <a:endParaRPr lang="en-US" altLang="zh-CN"/>
          </a:p>
          <a:p>
            <a:pPr eaLnBrk="1" hangingPunct="1">
              <a:lnSpc>
                <a:spcPts val="1000"/>
              </a:lnSpc>
            </a:pPr>
            <a:endParaRPr lang="en-US" altLang="zh-CN"/>
          </a:p>
          <a:p>
            <a:pPr eaLnBrk="1" hangingPunct="1">
              <a:lnSpc>
                <a:spcPts val="3200"/>
              </a:lnSpc>
            </a:pPr>
            <a:r>
              <a:rPr lang="en-US" altLang="zh-CN" sz="2500">
                <a:latin typeface="楷体_GB2312"/>
                <a:ea typeface="楷体_GB2312"/>
                <a:cs typeface="楷体_GB2312"/>
              </a:rPr>
              <a:t>分子数目难以计数，数量分布函数常转换成重量分布函数。</a:t>
            </a:r>
          </a:p>
        </p:txBody>
      </p:sp>
      <p:sp>
        <p:nvSpPr>
          <p:cNvPr id="20" name="TextBox 1"/>
          <p:cNvSpPr txBox="1"/>
          <p:nvPr/>
        </p:nvSpPr>
        <p:spPr>
          <a:xfrm>
            <a:off x="7861300" y="2946400"/>
            <a:ext cx="666750" cy="969963"/>
          </a:xfrm>
          <a:prstGeom prst="rect">
            <a:avLst/>
          </a:prstGeom>
          <a:noFill/>
        </p:spPr>
        <p:txBody>
          <a:bodyPr wrap="none" lIns="0" tIns="0" rIns="0">
            <a:spAutoFit/>
          </a:bodyPr>
          <a:lstStyle/>
          <a:p>
            <a:pPr fontAlgn="auto">
              <a:lnSpc>
                <a:spcPts val="3300"/>
              </a:lnSpc>
              <a:spcBef>
                <a:spcPts val="0"/>
              </a:spcBef>
              <a:spcAft>
                <a:spcPts val="0"/>
              </a:spcAft>
              <a:tabLst>
                <a:tab pos="241300" algn="l"/>
              </a:tabLst>
              <a:defRPr/>
            </a:pPr>
            <a:r>
              <a:rPr lang="en-US" altLang="zh-CN" sz="3133" b="1" i="1" dirty="0">
                <a:latin typeface="Times New Roman" pitchFamily="18" charset="0"/>
                <a:ea typeface="+mn-ea"/>
                <a:cs typeface="Times New Roman" pitchFamily="18" charset="0"/>
              </a:rPr>
              <a:t>N</a:t>
            </a:r>
            <a:r>
              <a:rPr lang="en-US" altLang="zh-CN" sz="1827" dirty="0">
                <a:latin typeface="Times New Roman" pitchFamily="18" charset="0"/>
                <a:ea typeface="+mn-ea"/>
                <a:cs typeface="Times New Roman" pitchFamily="18" charset="0"/>
              </a:rPr>
              <a:t> </a:t>
            </a:r>
            <a:r>
              <a:rPr lang="en-US" altLang="zh-CN" sz="1827" b="1" i="1" dirty="0">
                <a:latin typeface="Times New Roman" pitchFamily="18" charset="0"/>
                <a:ea typeface="+mn-ea"/>
                <a:cs typeface="Times New Roman" pitchFamily="18" charset="0"/>
              </a:rPr>
              <a:t>x</a:t>
            </a:r>
            <a:r>
              <a:rPr lang="en-US" altLang="zh-CN" sz="3133" b="1" i="1" dirty="0">
                <a:latin typeface="Times New Roman" pitchFamily="18" charset="0"/>
                <a:ea typeface="+mn-ea"/>
                <a:cs typeface="Times New Roman" pitchFamily="18" charset="0"/>
              </a:rPr>
              <a:t>x</a:t>
            </a:r>
          </a:p>
          <a:p>
            <a:pPr fontAlgn="auto">
              <a:lnSpc>
                <a:spcPts val="1000"/>
              </a:lnSpc>
              <a:spcBef>
                <a:spcPts val="0"/>
              </a:spcBef>
              <a:spcAft>
                <a:spcPts val="0"/>
              </a:spcAft>
              <a:defRPr/>
            </a:pPr>
            <a:endParaRPr lang="en-US" altLang="zh-CN" dirty="0">
              <a:latin typeface="+mn-lt"/>
              <a:ea typeface="+mn-ea"/>
            </a:endParaRPr>
          </a:p>
          <a:p>
            <a:pPr fontAlgn="auto">
              <a:lnSpc>
                <a:spcPts val="2900"/>
              </a:lnSpc>
              <a:spcBef>
                <a:spcPts val="0"/>
              </a:spcBef>
              <a:spcAft>
                <a:spcPts val="0"/>
              </a:spcAft>
              <a:tabLst>
                <a:tab pos="241300" algn="l"/>
              </a:tabLst>
              <a:defRPr/>
            </a:pPr>
            <a:r>
              <a:rPr lang="en-US" altLang="zh-CN" dirty="0">
                <a:latin typeface="+mn-lt"/>
                <a:ea typeface="+mn-ea"/>
              </a:rPr>
              <a:t>	</a:t>
            </a:r>
            <a:r>
              <a:rPr lang="en-US" altLang="zh-CN" sz="3133" b="1" i="1" dirty="0">
                <a:latin typeface="Times New Roman" pitchFamily="18" charset="0"/>
                <a:ea typeface="+mn-ea"/>
                <a:cs typeface="Times New Roman" pitchFamily="18" charset="0"/>
              </a:rPr>
              <a:t>n</a:t>
            </a:r>
          </a:p>
        </p:txBody>
      </p:sp>
      <p:sp>
        <p:nvSpPr>
          <p:cNvPr id="21" name="TextBox 1"/>
          <p:cNvSpPr txBox="1"/>
          <p:nvPr/>
        </p:nvSpPr>
        <p:spPr>
          <a:xfrm>
            <a:off x="1549400" y="2946400"/>
            <a:ext cx="474663" cy="969963"/>
          </a:xfrm>
          <a:prstGeom prst="rect">
            <a:avLst/>
          </a:prstGeom>
          <a:noFill/>
        </p:spPr>
        <p:txBody>
          <a:bodyPr wrap="none" lIns="0" tIns="0" rIns="0">
            <a:spAutoFit/>
          </a:bodyPr>
          <a:lstStyle/>
          <a:p>
            <a:pPr fontAlgn="auto">
              <a:lnSpc>
                <a:spcPts val="3300"/>
              </a:lnSpc>
              <a:spcBef>
                <a:spcPts val="0"/>
              </a:spcBef>
              <a:spcAft>
                <a:spcPts val="0"/>
              </a:spcAft>
              <a:tabLst>
                <a:tab pos="63500" algn="l"/>
              </a:tabLst>
              <a:defRPr/>
            </a:pPr>
            <a:r>
              <a:rPr lang="en-US" altLang="zh-CN" sz="3133" b="1" i="1" dirty="0">
                <a:latin typeface="Times New Roman" pitchFamily="18" charset="0"/>
                <a:ea typeface="+mn-ea"/>
                <a:cs typeface="Times New Roman" pitchFamily="18" charset="0"/>
              </a:rPr>
              <a:t>W</a:t>
            </a:r>
            <a:r>
              <a:rPr lang="en-US" altLang="zh-CN" sz="1827" b="1" i="1" dirty="0">
                <a:latin typeface="Times New Roman" pitchFamily="18" charset="0"/>
                <a:ea typeface="+mn-ea"/>
                <a:cs typeface="Times New Roman" pitchFamily="18" charset="0"/>
              </a:rPr>
              <a:t>x</a:t>
            </a:r>
          </a:p>
          <a:p>
            <a:pPr fontAlgn="auto">
              <a:lnSpc>
                <a:spcPts val="1000"/>
              </a:lnSpc>
              <a:spcBef>
                <a:spcPts val="0"/>
              </a:spcBef>
              <a:spcAft>
                <a:spcPts val="0"/>
              </a:spcAft>
              <a:defRPr/>
            </a:pPr>
            <a:endParaRPr lang="en-US" altLang="zh-CN" dirty="0">
              <a:latin typeface="+mn-lt"/>
              <a:ea typeface="+mn-ea"/>
            </a:endParaRPr>
          </a:p>
          <a:p>
            <a:pPr fontAlgn="auto">
              <a:lnSpc>
                <a:spcPts val="2900"/>
              </a:lnSpc>
              <a:spcBef>
                <a:spcPts val="0"/>
              </a:spcBef>
              <a:spcAft>
                <a:spcPts val="0"/>
              </a:spcAft>
              <a:tabLst>
                <a:tab pos="63500" algn="l"/>
              </a:tabLst>
              <a:defRPr/>
            </a:pPr>
            <a:r>
              <a:rPr lang="en-US" altLang="zh-CN" dirty="0">
                <a:latin typeface="+mn-lt"/>
                <a:ea typeface="+mn-ea"/>
              </a:rPr>
              <a:t>	</a:t>
            </a:r>
            <a:r>
              <a:rPr lang="en-US" altLang="zh-CN" sz="3133" b="1" i="1" dirty="0">
                <a:latin typeface="Times New Roman" pitchFamily="18" charset="0"/>
                <a:ea typeface="+mn-ea"/>
                <a:cs typeface="Times New Roman" pitchFamily="18" charset="0"/>
              </a:rPr>
              <a:t>W</a:t>
            </a:r>
          </a:p>
        </p:txBody>
      </p:sp>
      <p:sp>
        <p:nvSpPr>
          <p:cNvPr id="22" name="TextBox 1"/>
          <p:cNvSpPr txBox="1"/>
          <p:nvPr/>
        </p:nvSpPr>
        <p:spPr>
          <a:xfrm>
            <a:off x="7493000" y="3060700"/>
            <a:ext cx="220663" cy="533400"/>
          </a:xfrm>
          <a:prstGeom prst="rect">
            <a:avLst/>
          </a:prstGeom>
          <a:noFill/>
        </p:spPr>
        <p:txBody>
          <a:bodyPr wrap="none" lIns="0" tIns="0" rIns="0">
            <a:spAutoFit/>
          </a:bodyPr>
          <a:lstStyle/>
          <a:p>
            <a:pPr fontAlgn="auto">
              <a:lnSpc>
                <a:spcPts val="3800"/>
              </a:lnSpc>
              <a:spcBef>
                <a:spcPts val="0"/>
              </a:spcBef>
              <a:spcAft>
                <a:spcPts val="0"/>
              </a:spcAft>
              <a:defRPr/>
            </a:pPr>
            <a:r>
              <a:rPr lang="en-US" altLang="zh-CN" sz="3133" dirty="0">
                <a:latin typeface="Symbol" pitchFamily="18" charset="0"/>
                <a:ea typeface="+mn-ea"/>
                <a:cs typeface="Symbol" pitchFamily="18" charset="0"/>
              </a:rPr>
              <a:t>=</a:t>
            </a:r>
          </a:p>
        </p:txBody>
      </p:sp>
      <p:sp>
        <p:nvSpPr>
          <p:cNvPr id="23" name="TextBox 1"/>
          <p:cNvSpPr txBox="1"/>
          <p:nvPr/>
        </p:nvSpPr>
        <p:spPr>
          <a:xfrm>
            <a:off x="5727700" y="3060700"/>
            <a:ext cx="220663" cy="533400"/>
          </a:xfrm>
          <a:prstGeom prst="rect">
            <a:avLst/>
          </a:prstGeom>
          <a:noFill/>
        </p:spPr>
        <p:txBody>
          <a:bodyPr wrap="none" lIns="0" tIns="0" rIns="0">
            <a:spAutoFit/>
          </a:bodyPr>
          <a:lstStyle/>
          <a:p>
            <a:pPr fontAlgn="auto">
              <a:lnSpc>
                <a:spcPts val="3800"/>
              </a:lnSpc>
              <a:spcBef>
                <a:spcPts val="0"/>
              </a:spcBef>
              <a:spcAft>
                <a:spcPts val="0"/>
              </a:spcAft>
              <a:defRPr/>
            </a:pPr>
            <a:r>
              <a:rPr lang="en-US" altLang="zh-CN" sz="3133" dirty="0">
                <a:latin typeface="Symbol" pitchFamily="18" charset="0"/>
                <a:ea typeface="+mn-ea"/>
                <a:cs typeface="Symbol" pitchFamily="18" charset="0"/>
              </a:rPr>
              <a:t>=</a:t>
            </a:r>
          </a:p>
        </p:txBody>
      </p:sp>
      <p:sp>
        <p:nvSpPr>
          <p:cNvPr id="24" name="TextBox 1"/>
          <p:cNvSpPr txBox="1"/>
          <p:nvPr/>
        </p:nvSpPr>
        <p:spPr>
          <a:xfrm>
            <a:off x="2222500" y="3060700"/>
            <a:ext cx="220663" cy="533400"/>
          </a:xfrm>
          <a:prstGeom prst="rect">
            <a:avLst/>
          </a:prstGeom>
          <a:noFill/>
        </p:spPr>
        <p:txBody>
          <a:bodyPr wrap="none" lIns="0" tIns="0" rIns="0">
            <a:spAutoFit/>
          </a:bodyPr>
          <a:lstStyle/>
          <a:p>
            <a:pPr fontAlgn="auto">
              <a:lnSpc>
                <a:spcPts val="3800"/>
              </a:lnSpc>
              <a:spcBef>
                <a:spcPts val="0"/>
              </a:spcBef>
              <a:spcAft>
                <a:spcPts val="0"/>
              </a:spcAft>
              <a:defRPr/>
            </a:pPr>
            <a:r>
              <a:rPr lang="en-US" altLang="zh-CN" sz="3133" dirty="0">
                <a:latin typeface="Symbol" pitchFamily="18" charset="0"/>
                <a:ea typeface="+mn-ea"/>
                <a:cs typeface="Symbol" pitchFamily="18" charset="0"/>
              </a:rPr>
              <a:t>=</a:t>
            </a:r>
          </a:p>
        </p:txBody>
      </p:sp>
      <p:sp>
        <p:nvSpPr>
          <p:cNvPr id="25" name="TextBox 1"/>
          <p:cNvSpPr txBox="1"/>
          <p:nvPr/>
        </p:nvSpPr>
        <p:spPr>
          <a:xfrm>
            <a:off x="2682875" y="2946400"/>
            <a:ext cx="2955925" cy="1111250"/>
          </a:xfrm>
          <a:prstGeom prst="rect">
            <a:avLst/>
          </a:prstGeom>
          <a:noFill/>
        </p:spPr>
        <p:txBody>
          <a:bodyPr wrap="none" lIns="0" tIns="0" rIns="0">
            <a:spAutoFit/>
          </a:bodyPr>
          <a:lstStyle/>
          <a:p>
            <a:pPr fontAlgn="auto">
              <a:lnSpc>
                <a:spcPts val="3300"/>
              </a:lnSpc>
              <a:spcBef>
                <a:spcPts val="0"/>
              </a:spcBef>
              <a:spcAft>
                <a:spcPts val="0"/>
              </a:spcAft>
              <a:tabLst>
                <a:tab pos="203200" algn="l"/>
              </a:tabLst>
              <a:defRPr/>
            </a:pPr>
            <a:r>
              <a:rPr lang="en-US" altLang="zh-CN" dirty="0">
                <a:latin typeface="+mn-lt"/>
                <a:ea typeface="+mn-ea"/>
              </a:rPr>
              <a:t>	</a:t>
            </a:r>
            <a:r>
              <a:rPr lang="en-US" altLang="zh-CN" sz="3133" b="1" i="1" dirty="0">
                <a:latin typeface="Times New Roman" pitchFamily="18" charset="0"/>
                <a:ea typeface="+mn-ea"/>
                <a:cs typeface="Times New Roman" pitchFamily="18" charset="0"/>
              </a:rPr>
              <a:t>W</a:t>
            </a:r>
            <a:r>
              <a:rPr lang="en-US" altLang="zh-CN" sz="1827" b="1" i="1" dirty="0">
                <a:latin typeface="Times New Roman" pitchFamily="18" charset="0"/>
                <a:ea typeface="+mn-ea"/>
                <a:cs typeface="Times New Roman" pitchFamily="18" charset="0"/>
              </a:rPr>
              <a:t>x</a:t>
            </a:r>
            <a:r>
              <a:rPr lang="en-US" altLang="zh-CN" sz="3133" dirty="0">
                <a:latin typeface="Times New Roman" pitchFamily="18" charset="0"/>
                <a:ea typeface="+mn-ea"/>
                <a:cs typeface="Times New Roman" pitchFamily="18" charset="0"/>
              </a:rPr>
              <a:t>            </a:t>
            </a:r>
            <a:r>
              <a:rPr lang="en-US" altLang="zh-CN" sz="3133" b="1" i="1" dirty="0">
                <a:latin typeface="Times New Roman" pitchFamily="18" charset="0"/>
                <a:ea typeface="+mn-ea"/>
                <a:cs typeface="Times New Roman" pitchFamily="18" charset="0"/>
              </a:rPr>
              <a:t>N</a:t>
            </a:r>
            <a:r>
              <a:rPr lang="en-US" altLang="zh-CN" sz="1827" dirty="0">
                <a:latin typeface="Times New Roman" pitchFamily="18" charset="0"/>
                <a:ea typeface="+mn-ea"/>
                <a:cs typeface="Times New Roman" pitchFamily="18" charset="0"/>
              </a:rPr>
              <a:t> </a:t>
            </a:r>
            <a:r>
              <a:rPr lang="en-US" altLang="zh-CN" sz="1827" b="1" i="1" dirty="0">
                <a:latin typeface="Times New Roman" pitchFamily="18" charset="0"/>
                <a:ea typeface="+mn-ea"/>
                <a:cs typeface="Times New Roman" pitchFamily="18" charset="0"/>
              </a:rPr>
              <a:t>x</a:t>
            </a:r>
            <a:r>
              <a:rPr lang="en-US" altLang="zh-CN" sz="3133" b="1" i="1" dirty="0">
                <a:latin typeface="Times New Roman" pitchFamily="18" charset="0"/>
                <a:ea typeface="+mn-ea"/>
                <a:cs typeface="Times New Roman" pitchFamily="18" charset="0"/>
              </a:rPr>
              <a:t>M</a:t>
            </a:r>
            <a:r>
              <a:rPr lang="en-US" altLang="zh-CN" sz="1827" dirty="0">
                <a:latin typeface="Times New Roman" pitchFamily="18" charset="0"/>
                <a:ea typeface="+mn-ea"/>
                <a:cs typeface="Times New Roman" pitchFamily="18" charset="0"/>
              </a:rPr>
              <a:t> </a:t>
            </a:r>
            <a:r>
              <a:rPr lang="en-US" altLang="zh-CN" sz="1827" b="1" i="1" dirty="0">
                <a:latin typeface="Times New Roman" pitchFamily="18" charset="0"/>
                <a:ea typeface="+mn-ea"/>
                <a:cs typeface="Times New Roman" pitchFamily="18" charset="0"/>
              </a:rPr>
              <a:t>x</a:t>
            </a:r>
          </a:p>
          <a:p>
            <a:pPr fontAlgn="auto">
              <a:lnSpc>
                <a:spcPts val="5000"/>
              </a:lnSpc>
              <a:spcBef>
                <a:spcPts val="0"/>
              </a:spcBef>
              <a:spcAft>
                <a:spcPts val="0"/>
              </a:spcAft>
              <a:tabLst>
                <a:tab pos="203200" algn="l"/>
              </a:tabLst>
              <a:defRPr/>
            </a:pPr>
            <a:r>
              <a:rPr lang="en-US" altLang="zh-CN" sz="4800" dirty="0">
                <a:latin typeface="楷体_GB2312"/>
                <a:ea typeface="楷体_GB2312"/>
                <a:cs typeface="楷体_GB2312"/>
                <a:sym typeface="Symbol"/>
              </a:rPr>
              <a:t></a:t>
            </a:r>
            <a:r>
              <a:rPr lang="en-US" altLang="zh-CN" sz="3133" b="1" i="1" dirty="0" err="1">
                <a:latin typeface="Times New Roman" pitchFamily="18" charset="0"/>
                <a:ea typeface="+mn-ea"/>
                <a:cs typeface="Times New Roman" pitchFamily="18" charset="0"/>
              </a:rPr>
              <a:t>W</a:t>
            </a:r>
            <a:r>
              <a:rPr lang="en-US" altLang="zh-CN" sz="1827" b="1" i="1" dirty="0" err="1">
                <a:latin typeface="Times New Roman" pitchFamily="18" charset="0"/>
                <a:ea typeface="+mn-ea"/>
                <a:cs typeface="Times New Roman" pitchFamily="18" charset="0"/>
              </a:rPr>
              <a:t>x</a:t>
            </a:r>
            <a:r>
              <a:rPr lang="en-US" altLang="zh-CN" sz="4699" dirty="0">
                <a:latin typeface="Times New Roman" pitchFamily="18" charset="0"/>
                <a:ea typeface="+mn-ea"/>
                <a:cs typeface="Times New Roman" pitchFamily="18" charset="0"/>
              </a:rPr>
              <a:t>     </a:t>
            </a:r>
            <a:r>
              <a:rPr lang="en-US" altLang="zh-CN" sz="4800" dirty="0">
                <a:latin typeface="楷体_GB2312"/>
                <a:ea typeface="楷体_GB2312"/>
                <a:cs typeface="楷体_GB2312"/>
                <a:sym typeface="Symbol"/>
              </a:rPr>
              <a:t></a:t>
            </a:r>
            <a:r>
              <a:rPr lang="en-US" altLang="zh-CN" sz="3133" b="1" i="1" dirty="0">
                <a:latin typeface="Times New Roman" pitchFamily="18" charset="0"/>
                <a:ea typeface="+mn-ea"/>
                <a:cs typeface="Times New Roman" pitchFamily="18" charset="0"/>
              </a:rPr>
              <a:t>N</a:t>
            </a:r>
            <a:r>
              <a:rPr lang="en-US" altLang="zh-CN" sz="1827" dirty="0">
                <a:latin typeface="Times New Roman" pitchFamily="18" charset="0"/>
                <a:ea typeface="+mn-ea"/>
                <a:cs typeface="Times New Roman" pitchFamily="18" charset="0"/>
              </a:rPr>
              <a:t> </a:t>
            </a:r>
            <a:r>
              <a:rPr lang="en-US" altLang="zh-CN" sz="1827" b="1" i="1" dirty="0">
                <a:latin typeface="Times New Roman" pitchFamily="18" charset="0"/>
                <a:ea typeface="+mn-ea"/>
                <a:cs typeface="Times New Roman" pitchFamily="18" charset="0"/>
              </a:rPr>
              <a:t>x</a:t>
            </a:r>
            <a:r>
              <a:rPr lang="en-US" altLang="zh-CN" sz="3133" b="1" i="1" dirty="0">
                <a:latin typeface="Times New Roman" pitchFamily="18" charset="0"/>
                <a:ea typeface="+mn-ea"/>
                <a:cs typeface="Times New Roman" pitchFamily="18" charset="0"/>
              </a:rPr>
              <a:t>M</a:t>
            </a:r>
            <a:r>
              <a:rPr lang="en-US" altLang="zh-CN" sz="1827" dirty="0">
                <a:latin typeface="Times New Roman" pitchFamily="18" charset="0"/>
                <a:ea typeface="+mn-ea"/>
                <a:cs typeface="Times New Roman" pitchFamily="18" charset="0"/>
              </a:rPr>
              <a:t> </a:t>
            </a:r>
            <a:r>
              <a:rPr lang="en-US" altLang="zh-CN" sz="1827" b="1" i="1" dirty="0">
                <a:latin typeface="Times New Roman" pitchFamily="18" charset="0"/>
                <a:ea typeface="+mn-ea"/>
                <a:cs typeface="Times New Roman" pitchFamily="18" charset="0"/>
              </a:rPr>
              <a:t>x</a:t>
            </a:r>
          </a:p>
        </p:txBody>
      </p:sp>
      <p:sp>
        <p:nvSpPr>
          <p:cNvPr id="26" name="TextBox 1"/>
          <p:cNvSpPr txBox="1"/>
          <p:nvPr/>
        </p:nvSpPr>
        <p:spPr>
          <a:xfrm>
            <a:off x="6096000" y="2946400"/>
            <a:ext cx="1141413" cy="1033463"/>
          </a:xfrm>
          <a:prstGeom prst="rect">
            <a:avLst/>
          </a:prstGeom>
          <a:noFill/>
        </p:spPr>
        <p:txBody>
          <a:bodyPr wrap="none" lIns="0" tIns="0" rIns="0">
            <a:spAutoFit/>
          </a:bodyPr>
          <a:lstStyle/>
          <a:p>
            <a:pPr fontAlgn="auto">
              <a:lnSpc>
                <a:spcPts val="3300"/>
              </a:lnSpc>
              <a:spcBef>
                <a:spcPts val="0"/>
              </a:spcBef>
              <a:spcAft>
                <a:spcPts val="0"/>
              </a:spcAft>
              <a:tabLst>
                <a:tab pos="241300" algn="l"/>
              </a:tabLst>
              <a:defRPr/>
            </a:pPr>
            <a:r>
              <a:rPr lang="en-US" altLang="zh-CN" sz="3133" b="1" i="1" dirty="0">
                <a:latin typeface="Times New Roman" pitchFamily="18" charset="0"/>
                <a:ea typeface="+mn-ea"/>
                <a:cs typeface="Times New Roman" pitchFamily="18" charset="0"/>
              </a:rPr>
              <a:t>N</a:t>
            </a:r>
            <a:r>
              <a:rPr lang="en-US" altLang="zh-CN" sz="1827" dirty="0">
                <a:latin typeface="Times New Roman" pitchFamily="18" charset="0"/>
                <a:ea typeface="+mn-ea"/>
                <a:cs typeface="Times New Roman" pitchFamily="18" charset="0"/>
              </a:rPr>
              <a:t> </a:t>
            </a:r>
            <a:r>
              <a:rPr lang="en-US" altLang="zh-CN" sz="1827" b="1" i="1" dirty="0">
                <a:latin typeface="Times New Roman" pitchFamily="18" charset="0"/>
                <a:ea typeface="+mn-ea"/>
                <a:cs typeface="Times New Roman" pitchFamily="18" charset="0"/>
              </a:rPr>
              <a:t>x</a:t>
            </a:r>
            <a:r>
              <a:rPr lang="en-US" altLang="zh-CN" sz="3133" b="1" i="1" dirty="0">
                <a:latin typeface="Times New Roman" pitchFamily="18" charset="0"/>
                <a:ea typeface="+mn-ea"/>
                <a:cs typeface="Times New Roman" pitchFamily="18" charset="0"/>
              </a:rPr>
              <a:t>M</a:t>
            </a:r>
            <a:r>
              <a:rPr lang="en-US" altLang="zh-CN" sz="1827" b="1" dirty="0">
                <a:latin typeface="Times New Roman" pitchFamily="18" charset="0"/>
                <a:ea typeface="+mn-ea"/>
                <a:cs typeface="Times New Roman" pitchFamily="18" charset="0"/>
              </a:rPr>
              <a:t>0</a:t>
            </a:r>
            <a:r>
              <a:rPr lang="en-US" altLang="zh-CN" sz="3133" b="1" i="1" dirty="0">
                <a:latin typeface="Times New Roman" pitchFamily="18" charset="0"/>
                <a:ea typeface="+mn-ea"/>
                <a:cs typeface="Times New Roman" pitchFamily="18" charset="0"/>
              </a:rPr>
              <a:t>x</a:t>
            </a:r>
          </a:p>
          <a:p>
            <a:pPr fontAlgn="auto">
              <a:lnSpc>
                <a:spcPts val="1000"/>
              </a:lnSpc>
              <a:spcBef>
                <a:spcPts val="0"/>
              </a:spcBef>
              <a:spcAft>
                <a:spcPts val="0"/>
              </a:spcAft>
              <a:defRPr/>
            </a:pPr>
            <a:endParaRPr lang="en-US" altLang="zh-CN" dirty="0">
              <a:latin typeface="+mn-lt"/>
              <a:ea typeface="+mn-ea"/>
            </a:endParaRPr>
          </a:p>
          <a:p>
            <a:pPr fontAlgn="auto">
              <a:lnSpc>
                <a:spcPts val="3400"/>
              </a:lnSpc>
              <a:spcBef>
                <a:spcPts val="0"/>
              </a:spcBef>
              <a:spcAft>
                <a:spcPts val="0"/>
              </a:spcAft>
              <a:tabLst>
                <a:tab pos="241300" algn="l"/>
              </a:tabLst>
              <a:defRPr/>
            </a:pPr>
            <a:r>
              <a:rPr lang="en-US" altLang="zh-CN" dirty="0">
                <a:latin typeface="+mn-lt"/>
                <a:ea typeface="+mn-ea"/>
              </a:rPr>
              <a:t>	</a:t>
            </a:r>
            <a:r>
              <a:rPr lang="en-US" altLang="zh-CN" sz="3133" b="1" i="1" dirty="0">
                <a:latin typeface="Times New Roman" pitchFamily="18" charset="0"/>
                <a:ea typeface="+mn-ea"/>
                <a:cs typeface="Times New Roman" pitchFamily="18" charset="0"/>
              </a:rPr>
              <a:t>nM</a:t>
            </a:r>
            <a:r>
              <a:rPr lang="en-US" altLang="zh-CN" sz="1827" b="1" dirty="0">
                <a:latin typeface="Times New Roman" pitchFamily="18" charset="0"/>
                <a:ea typeface="+mn-ea"/>
                <a:cs typeface="Times New Roman" pitchFamily="18" charset="0"/>
              </a:rPr>
              <a:t>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p:nvPr/>
        </p:nvSpPr>
        <p:spPr>
          <a:xfrm>
            <a:off x="3267075" y="3460750"/>
            <a:ext cx="712788" cy="30163"/>
          </a:xfrm>
          <a:custGeom>
            <a:avLst/>
            <a:gdLst>
              <a:gd name="connsiteX0" fmla="*/ 7327 w 713418"/>
              <a:gd name="connsiteY0" fmla="*/ 7327 h 29308"/>
              <a:gd name="connsiteX1" fmla="*/ 706091 w 713418"/>
              <a:gd name="connsiteY1" fmla="*/ 7327 h 29308"/>
            </a:gdLst>
            <a:ahLst/>
            <a:cxnLst>
              <a:cxn ang="0">
                <a:pos x="connsiteX0" y="connsiteY0"/>
              </a:cxn>
              <a:cxn ang="1">
                <a:pos x="connsiteX1" y="connsiteY1"/>
              </a:cxn>
            </a:cxnLst>
            <a:rect l="l" t="t" r="r" b="b"/>
            <a:pathLst>
              <a:path w="713418" h="29308">
                <a:moveTo>
                  <a:pt x="7327" y="7327"/>
                </a:moveTo>
                <a:lnTo>
                  <a:pt x="706091" y="7327"/>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Freeform 3"/>
          <p:cNvSpPr/>
          <p:nvPr/>
        </p:nvSpPr>
        <p:spPr>
          <a:xfrm>
            <a:off x="5405438" y="3517900"/>
            <a:ext cx="601662" cy="31750"/>
          </a:xfrm>
          <a:custGeom>
            <a:avLst/>
            <a:gdLst>
              <a:gd name="connsiteX0" fmla="*/ 7837 w 600895"/>
              <a:gd name="connsiteY0" fmla="*/ 7837 h 31350"/>
              <a:gd name="connsiteX1" fmla="*/ 593057 w 600895"/>
              <a:gd name="connsiteY1" fmla="*/ 7837 h 31350"/>
            </a:gdLst>
            <a:ahLst/>
            <a:cxnLst>
              <a:cxn ang="0">
                <a:pos x="connsiteX0" y="connsiteY0"/>
              </a:cxn>
              <a:cxn ang="1">
                <a:pos x="connsiteX1" y="connsiteY1"/>
              </a:cxn>
            </a:cxnLst>
            <a:rect l="l" t="t" r="r" b="b"/>
            <a:pathLst>
              <a:path w="600895" h="31350">
                <a:moveTo>
                  <a:pt x="7837" y="7837"/>
                </a:moveTo>
                <a:lnTo>
                  <a:pt x="593057" y="7837"/>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4" name="Freeform 3"/>
          <p:cNvSpPr/>
          <p:nvPr/>
        </p:nvSpPr>
        <p:spPr>
          <a:xfrm>
            <a:off x="2019300" y="4745038"/>
            <a:ext cx="566738" cy="33337"/>
          </a:xfrm>
          <a:custGeom>
            <a:avLst/>
            <a:gdLst>
              <a:gd name="connsiteX0" fmla="*/ 8327 w 566823"/>
              <a:gd name="connsiteY0" fmla="*/ 8327 h 33311"/>
              <a:gd name="connsiteX1" fmla="*/ 558496 w 566823"/>
              <a:gd name="connsiteY1" fmla="*/ 8327 h 33311"/>
            </a:gdLst>
            <a:ahLst/>
            <a:cxnLst>
              <a:cxn ang="0">
                <a:pos x="connsiteX0" y="connsiteY0"/>
              </a:cxn>
              <a:cxn ang="1">
                <a:pos x="connsiteX1" y="connsiteY1"/>
              </a:cxn>
            </a:cxnLst>
            <a:rect l="l" t="t" r="r" b="b"/>
            <a:pathLst>
              <a:path w="566823" h="33311">
                <a:moveTo>
                  <a:pt x="8327" y="8327"/>
                </a:moveTo>
                <a:lnTo>
                  <a:pt x="558496" y="8327"/>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5" name="Freeform 3"/>
          <p:cNvSpPr/>
          <p:nvPr/>
        </p:nvSpPr>
        <p:spPr>
          <a:xfrm>
            <a:off x="2987675" y="4745038"/>
            <a:ext cx="811213" cy="33337"/>
          </a:xfrm>
          <a:custGeom>
            <a:avLst/>
            <a:gdLst>
              <a:gd name="connsiteX0" fmla="*/ 8327 w 812185"/>
              <a:gd name="connsiteY0" fmla="*/ 8327 h 33311"/>
              <a:gd name="connsiteX1" fmla="*/ 803857 w 812185"/>
              <a:gd name="connsiteY1" fmla="*/ 8327 h 33311"/>
            </a:gdLst>
            <a:ahLst/>
            <a:cxnLst>
              <a:cxn ang="0">
                <a:pos x="connsiteX0" y="connsiteY0"/>
              </a:cxn>
              <a:cxn ang="1">
                <a:pos x="connsiteX1" y="connsiteY1"/>
              </a:cxn>
            </a:cxnLst>
            <a:rect l="l" t="t" r="r" b="b"/>
            <a:pathLst>
              <a:path w="812185" h="33311">
                <a:moveTo>
                  <a:pt x="8327" y="8327"/>
                </a:moveTo>
                <a:lnTo>
                  <a:pt x="803857" y="8327"/>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6" name="Freeform 3"/>
          <p:cNvSpPr/>
          <p:nvPr/>
        </p:nvSpPr>
        <p:spPr>
          <a:xfrm>
            <a:off x="4198938" y="4745038"/>
            <a:ext cx="1851025" cy="33337"/>
          </a:xfrm>
          <a:custGeom>
            <a:avLst/>
            <a:gdLst>
              <a:gd name="connsiteX0" fmla="*/ 8327 w 1850034"/>
              <a:gd name="connsiteY0" fmla="*/ 8327 h 33311"/>
              <a:gd name="connsiteX1" fmla="*/ 1841706 w 1850034"/>
              <a:gd name="connsiteY1" fmla="*/ 8327 h 33311"/>
            </a:gdLst>
            <a:ahLst/>
            <a:cxnLst>
              <a:cxn ang="0">
                <a:pos x="connsiteX0" y="connsiteY0"/>
              </a:cxn>
              <a:cxn ang="1">
                <a:pos x="connsiteX1" y="connsiteY1"/>
              </a:cxn>
            </a:cxnLst>
            <a:rect l="l" t="t" r="r" b="b"/>
            <a:pathLst>
              <a:path w="1850034" h="33311">
                <a:moveTo>
                  <a:pt x="8327" y="8327"/>
                </a:moveTo>
                <a:lnTo>
                  <a:pt x="1841706" y="8327"/>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7" name="Freeform 3"/>
          <p:cNvSpPr/>
          <p:nvPr/>
        </p:nvSpPr>
        <p:spPr>
          <a:xfrm>
            <a:off x="6450013" y="4745038"/>
            <a:ext cx="592137" cy="33337"/>
          </a:xfrm>
          <a:custGeom>
            <a:avLst/>
            <a:gdLst>
              <a:gd name="connsiteX0" fmla="*/ 8327 w 591965"/>
              <a:gd name="connsiteY0" fmla="*/ 8327 h 33311"/>
              <a:gd name="connsiteX1" fmla="*/ 583637 w 591965"/>
              <a:gd name="connsiteY1" fmla="*/ 8327 h 33311"/>
            </a:gdLst>
            <a:ahLst/>
            <a:cxnLst>
              <a:cxn ang="0">
                <a:pos x="connsiteX0" y="connsiteY0"/>
              </a:cxn>
              <a:cxn ang="1">
                <a:pos x="connsiteX1" y="connsiteY1"/>
              </a:cxn>
            </a:cxnLst>
            <a:rect l="l" t="t" r="r" b="b"/>
            <a:pathLst>
              <a:path w="591965" h="33311">
                <a:moveTo>
                  <a:pt x="8327" y="8327"/>
                </a:moveTo>
                <a:lnTo>
                  <a:pt x="583637" y="8327"/>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8" name="Freeform 3"/>
          <p:cNvSpPr/>
          <p:nvPr/>
        </p:nvSpPr>
        <p:spPr>
          <a:xfrm>
            <a:off x="1263650" y="6030913"/>
            <a:ext cx="477838" cy="26987"/>
          </a:xfrm>
          <a:custGeom>
            <a:avLst/>
            <a:gdLst>
              <a:gd name="connsiteX0" fmla="*/ 6921 w 477901"/>
              <a:gd name="connsiteY0" fmla="*/ 6921 h 27686"/>
              <a:gd name="connsiteX1" fmla="*/ 470979 w 477901"/>
              <a:gd name="connsiteY1" fmla="*/ 6921 h 27686"/>
            </a:gdLst>
            <a:ahLst/>
            <a:cxnLst>
              <a:cxn ang="0">
                <a:pos x="connsiteX0" y="connsiteY0"/>
              </a:cxn>
              <a:cxn ang="1">
                <a:pos x="connsiteX1" y="connsiteY1"/>
              </a:cxn>
            </a:cxnLst>
            <a:rect l="l" t="t" r="r" b="b"/>
            <a:pathLst>
              <a:path w="477901" h="27686">
                <a:moveTo>
                  <a:pt x="6921" y="6921"/>
                </a:moveTo>
                <a:lnTo>
                  <a:pt x="470979" y="6921"/>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9" name="Freeform 3"/>
          <p:cNvSpPr/>
          <p:nvPr/>
        </p:nvSpPr>
        <p:spPr>
          <a:xfrm>
            <a:off x="3833813" y="1041400"/>
            <a:ext cx="792162" cy="73025"/>
          </a:xfrm>
          <a:custGeom>
            <a:avLst/>
            <a:gdLst>
              <a:gd name="connsiteX0" fmla="*/ 593597 w 791717"/>
              <a:gd name="connsiteY0" fmla="*/ 0 h 73152"/>
              <a:gd name="connsiteX1" fmla="*/ 593597 w 791717"/>
              <a:gd name="connsiteY1" fmla="*/ 18288 h 73152"/>
              <a:gd name="connsiteX2" fmla="*/ 0 w 791717"/>
              <a:gd name="connsiteY2" fmla="*/ 18288 h 73152"/>
              <a:gd name="connsiteX3" fmla="*/ 0 w 791717"/>
              <a:gd name="connsiteY3" fmla="*/ 54863 h 73152"/>
              <a:gd name="connsiteX4" fmla="*/ 593597 w 791717"/>
              <a:gd name="connsiteY4" fmla="*/ 54863 h 73152"/>
              <a:gd name="connsiteX5" fmla="*/ 593597 w 791717"/>
              <a:gd name="connsiteY5" fmla="*/ 73152 h 73152"/>
              <a:gd name="connsiteX6" fmla="*/ 791717 w 791717"/>
              <a:gd name="connsiteY6" fmla="*/ 36575 h 73152"/>
              <a:gd name="connsiteX7" fmla="*/ 593597 w 791717"/>
              <a:gd name="connsiteY7" fmla="*/ 0 h 731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91717" h="73152">
                <a:moveTo>
                  <a:pt x="593597" y="0"/>
                </a:moveTo>
                <a:lnTo>
                  <a:pt x="593597" y="18288"/>
                </a:lnTo>
                <a:lnTo>
                  <a:pt x="0" y="18288"/>
                </a:lnTo>
                <a:lnTo>
                  <a:pt x="0" y="54863"/>
                </a:lnTo>
                <a:lnTo>
                  <a:pt x="593597" y="54863"/>
                </a:lnTo>
                <a:lnTo>
                  <a:pt x="593597" y="73152"/>
                </a:lnTo>
                <a:lnTo>
                  <a:pt x="791717" y="36575"/>
                </a:lnTo>
                <a:lnTo>
                  <a:pt x="593597" y="0"/>
                </a:lnTo>
              </a:path>
            </a:pathLst>
          </a:custGeom>
          <a:solidFill>
            <a:srgbClr val="3399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0" name="Freeform 3"/>
          <p:cNvSpPr/>
          <p:nvPr/>
        </p:nvSpPr>
        <p:spPr>
          <a:xfrm>
            <a:off x="3827463" y="1035050"/>
            <a:ext cx="804862" cy="85725"/>
          </a:xfrm>
          <a:custGeom>
            <a:avLst/>
            <a:gdLst>
              <a:gd name="connsiteX0" fmla="*/ 599947 w 804417"/>
              <a:gd name="connsiteY0" fmla="*/ 6350 h 85852"/>
              <a:gd name="connsiteX1" fmla="*/ 599947 w 804417"/>
              <a:gd name="connsiteY1" fmla="*/ 24638 h 85852"/>
              <a:gd name="connsiteX2" fmla="*/ 6350 w 804417"/>
              <a:gd name="connsiteY2" fmla="*/ 24638 h 85852"/>
              <a:gd name="connsiteX3" fmla="*/ 6350 w 804417"/>
              <a:gd name="connsiteY3" fmla="*/ 61213 h 85852"/>
              <a:gd name="connsiteX4" fmla="*/ 599947 w 804417"/>
              <a:gd name="connsiteY4" fmla="*/ 61213 h 85852"/>
              <a:gd name="connsiteX5" fmla="*/ 599947 w 804417"/>
              <a:gd name="connsiteY5" fmla="*/ 79502 h 85852"/>
              <a:gd name="connsiteX6" fmla="*/ 798067 w 804417"/>
              <a:gd name="connsiteY6" fmla="*/ 42925 h 85852"/>
              <a:gd name="connsiteX7" fmla="*/ 599947 w 804417"/>
              <a:gd name="connsiteY7" fmla="*/ 6350 h 858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04417" h="85852">
                <a:moveTo>
                  <a:pt x="599947" y="6350"/>
                </a:moveTo>
                <a:lnTo>
                  <a:pt x="599947" y="24638"/>
                </a:lnTo>
                <a:lnTo>
                  <a:pt x="6350" y="24638"/>
                </a:lnTo>
                <a:lnTo>
                  <a:pt x="6350" y="61213"/>
                </a:lnTo>
                <a:lnTo>
                  <a:pt x="599947" y="61213"/>
                </a:lnTo>
                <a:lnTo>
                  <a:pt x="599947" y="79502"/>
                </a:lnTo>
                <a:lnTo>
                  <a:pt x="798067" y="42925"/>
                </a:lnTo>
                <a:lnTo>
                  <a:pt x="599947"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1" name="Freeform 3"/>
          <p:cNvSpPr/>
          <p:nvPr/>
        </p:nvSpPr>
        <p:spPr>
          <a:xfrm>
            <a:off x="4051300" y="6010275"/>
            <a:ext cx="863600" cy="144463"/>
          </a:xfrm>
          <a:custGeom>
            <a:avLst/>
            <a:gdLst>
              <a:gd name="connsiteX0" fmla="*/ 647700 w 863346"/>
              <a:gd name="connsiteY0" fmla="*/ 0 h 144780"/>
              <a:gd name="connsiteX1" fmla="*/ 647700 w 863346"/>
              <a:gd name="connsiteY1" fmla="*/ 36576 h 144780"/>
              <a:gd name="connsiteX2" fmla="*/ 0 w 863346"/>
              <a:gd name="connsiteY2" fmla="*/ 36576 h 144780"/>
              <a:gd name="connsiteX3" fmla="*/ 0 w 863346"/>
              <a:gd name="connsiteY3" fmla="*/ 108203 h 144780"/>
              <a:gd name="connsiteX4" fmla="*/ 647700 w 863346"/>
              <a:gd name="connsiteY4" fmla="*/ 108203 h 144780"/>
              <a:gd name="connsiteX5" fmla="*/ 647700 w 863346"/>
              <a:gd name="connsiteY5" fmla="*/ 144779 h 144780"/>
              <a:gd name="connsiteX6" fmla="*/ 863346 w 863346"/>
              <a:gd name="connsiteY6" fmla="*/ 72390 h 144780"/>
              <a:gd name="connsiteX7" fmla="*/ 647700 w 863346"/>
              <a:gd name="connsiteY7" fmla="*/ 0 h 1447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63346" h="144780">
                <a:moveTo>
                  <a:pt x="647700" y="0"/>
                </a:moveTo>
                <a:lnTo>
                  <a:pt x="647700" y="36576"/>
                </a:lnTo>
                <a:lnTo>
                  <a:pt x="0" y="36576"/>
                </a:lnTo>
                <a:lnTo>
                  <a:pt x="0" y="108203"/>
                </a:lnTo>
                <a:lnTo>
                  <a:pt x="647700" y="108203"/>
                </a:lnTo>
                <a:lnTo>
                  <a:pt x="647700" y="144779"/>
                </a:lnTo>
                <a:lnTo>
                  <a:pt x="863346" y="72390"/>
                </a:lnTo>
                <a:lnTo>
                  <a:pt x="647700" y="0"/>
                </a:lnTo>
              </a:path>
            </a:pathLst>
          </a:custGeom>
          <a:solidFill>
            <a:srgbClr val="3399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2" name="Freeform 3"/>
          <p:cNvSpPr/>
          <p:nvPr/>
        </p:nvSpPr>
        <p:spPr>
          <a:xfrm>
            <a:off x="4044950" y="6003925"/>
            <a:ext cx="876300" cy="157163"/>
          </a:xfrm>
          <a:custGeom>
            <a:avLst/>
            <a:gdLst>
              <a:gd name="connsiteX0" fmla="*/ 654050 w 876046"/>
              <a:gd name="connsiteY0" fmla="*/ 6350 h 157480"/>
              <a:gd name="connsiteX1" fmla="*/ 654050 w 876046"/>
              <a:gd name="connsiteY1" fmla="*/ 42926 h 157480"/>
              <a:gd name="connsiteX2" fmla="*/ 6350 w 876046"/>
              <a:gd name="connsiteY2" fmla="*/ 42926 h 157480"/>
              <a:gd name="connsiteX3" fmla="*/ 6350 w 876046"/>
              <a:gd name="connsiteY3" fmla="*/ 114553 h 157480"/>
              <a:gd name="connsiteX4" fmla="*/ 654050 w 876046"/>
              <a:gd name="connsiteY4" fmla="*/ 114553 h 157480"/>
              <a:gd name="connsiteX5" fmla="*/ 654050 w 876046"/>
              <a:gd name="connsiteY5" fmla="*/ 151129 h 157480"/>
              <a:gd name="connsiteX6" fmla="*/ 869696 w 876046"/>
              <a:gd name="connsiteY6" fmla="*/ 78740 h 157480"/>
              <a:gd name="connsiteX7" fmla="*/ 654050 w 876046"/>
              <a:gd name="connsiteY7" fmla="*/ 6350 h 1574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76046" h="157480">
                <a:moveTo>
                  <a:pt x="654050" y="6350"/>
                </a:moveTo>
                <a:lnTo>
                  <a:pt x="654050" y="42926"/>
                </a:lnTo>
                <a:lnTo>
                  <a:pt x="6350" y="42926"/>
                </a:lnTo>
                <a:lnTo>
                  <a:pt x="6350" y="114553"/>
                </a:lnTo>
                <a:lnTo>
                  <a:pt x="654050" y="114553"/>
                </a:lnTo>
                <a:lnTo>
                  <a:pt x="654050" y="151129"/>
                </a:lnTo>
                <a:lnTo>
                  <a:pt x="869696" y="78740"/>
                </a:lnTo>
                <a:lnTo>
                  <a:pt x="654050"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 name="TextBox 1"/>
          <p:cNvSpPr txBox="1"/>
          <p:nvPr/>
        </p:nvSpPr>
        <p:spPr>
          <a:xfrm>
            <a:off x="2730500" y="3187700"/>
            <a:ext cx="403225" cy="482600"/>
          </a:xfrm>
          <a:prstGeom prst="rect">
            <a:avLst/>
          </a:prstGeom>
          <a:noFill/>
        </p:spPr>
        <p:txBody>
          <a:bodyPr wrap="none" lIns="0" tIns="0" rIns="0">
            <a:spAutoFit/>
          </a:bodyPr>
          <a:lstStyle/>
          <a:p>
            <a:pPr fontAlgn="auto">
              <a:lnSpc>
                <a:spcPts val="3400"/>
              </a:lnSpc>
              <a:spcBef>
                <a:spcPts val="0"/>
              </a:spcBef>
              <a:spcAft>
                <a:spcPts val="0"/>
              </a:spcAft>
              <a:defRPr/>
            </a:pPr>
            <a:r>
              <a:rPr lang="en-US" altLang="zh-CN" sz="2849" b="1" i="1" dirty="0">
                <a:latin typeface="Times New Roman" pitchFamily="18" charset="0"/>
                <a:ea typeface="+mn-ea"/>
                <a:cs typeface="Times New Roman" pitchFamily="18" charset="0"/>
              </a:rPr>
              <a:t>n</a:t>
            </a:r>
            <a:r>
              <a:rPr lang="en-US" altLang="zh-CN" sz="2849" dirty="0">
                <a:latin typeface="Symbol" pitchFamily="18" charset="0"/>
                <a:ea typeface="+mn-ea"/>
                <a:cs typeface="Symbol" pitchFamily="18" charset="0"/>
              </a:rPr>
              <a:t>=</a:t>
            </a:r>
          </a:p>
        </p:txBody>
      </p:sp>
      <p:sp>
        <p:nvSpPr>
          <p:cNvPr id="24" name="TextBox 1"/>
          <p:cNvSpPr txBox="1"/>
          <p:nvPr/>
        </p:nvSpPr>
        <p:spPr>
          <a:xfrm>
            <a:off x="3263900" y="3073400"/>
            <a:ext cx="676275" cy="879475"/>
          </a:xfrm>
          <a:prstGeom prst="rect">
            <a:avLst/>
          </a:prstGeom>
          <a:noFill/>
        </p:spPr>
        <p:txBody>
          <a:bodyPr wrap="none" lIns="0" tIns="0" rIns="0">
            <a:spAutoFit/>
          </a:bodyPr>
          <a:lstStyle/>
          <a:p>
            <a:pPr fontAlgn="auto">
              <a:lnSpc>
                <a:spcPts val="2500"/>
              </a:lnSpc>
              <a:spcBef>
                <a:spcPts val="0"/>
              </a:spcBef>
              <a:spcAft>
                <a:spcPts val="0"/>
              </a:spcAft>
              <a:tabLst>
                <a:tab pos="228600" algn="l"/>
              </a:tabLst>
              <a:defRPr/>
            </a:pPr>
            <a:r>
              <a:rPr lang="en-US" altLang="zh-CN" dirty="0">
                <a:latin typeface="+mn-lt"/>
                <a:ea typeface="+mn-ea"/>
              </a:rPr>
              <a:t>	</a:t>
            </a:r>
            <a:r>
              <a:rPr lang="en-US" altLang="zh-CN" sz="2849" b="1" i="1" dirty="0">
                <a:latin typeface="Times New Roman" pitchFamily="18" charset="0"/>
                <a:ea typeface="+mn-ea"/>
                <a:cs typeface="Times New Roman" pitchFamily="18" charset="0"/>
              </a:rPr>
              <a:t>N</a:t>
            </a:r>
          </a:p>
          <a:p>
            <a:pPr fontAlgn="auto">
              <a:lnSpc>
                <a:spcPts val="4000"/>
              </a:lnSpc>
              <a:spcBef>
                <a:spcPts val="0"/>
              </a:spcBef>
              <a:spcAft>
                <a:spcPts val="0"/>
              </a:spcAft>
              <a:tabLst>
                <a:tab pos="228600" algn="l"/>
              </a:tabLst>
              <a:defRPr/>
            </a:pPr>
            <a:r>
              <a:rPr lang="en-US" altLang="zh-CN" sz="2849" b="1" dirty="0">
                <a:latin typeface="Times New Roman" pitchFamily="18" charset="0"/>
                <a:ea typeface="+mn-ea"/>
                <a:cs typeface="Times New Roman" pitchFamily="18" charset="0"/>
              </a:rPr>
              <a:t>1</a:t>
            </a:r>
            <a:r>
              <a:rPr lang="en-US" altLang="zh-CN" sz="2849" dirty="0">
                <a:latin typeface="Symbol" pitchFamily="18" charset="0"/>
                <a:ea typeface="+mn-ea"/>
                <a:cs typeface="Symbol" pitchFamily="18" charset="0"/>
              </a:rPr>
              <a:t>-</a:t>
            </a:r>
            <a:r>
              <a:rPr lang="en-US" altLang="zh-CN" sz="2849" dirty="0">
                <a:latin typeface="Times New Roman" pitchFamily="18" charset="0"/>
                <a:ea typeface="+mn-ea"/>
                <a:cs typeface="Times New Roman" pitchFamily="18" charset="0"/>
              </a:rPr>
              <a:t> </a:t>
            </a:r>
            <a:r>
              <a:rPr lang="en-US" altLang="zh-CN" sz="2849" b="1" i="1" dirty="0">
                <a:latin typeface="Times New Roman" pitchFamily="18" charset="0"/>
                <a:ea typeface="+mn-ea"/>
                <a:cs typeface="Times New Roman" pitchFamily="18" charset="0"/>
              </a:rPr>
              <a:t>p</a:t>
            </a:r>
          </a:p>
        </p:txBody>
      </p:sp>
      <p:sp>
        <p:nvSpPr>
          <p:cNvPr id="25" name="TextBox 1"/>
          <p:cNvSpPr txBox="1"/>
          <p:nvPr/>
        </p:nvSpPr>
        <p:spPr>
          <a:xfrm>
            <a:off x="5461000" y="3149600"/>
            <a:ext cx="463550" cy="854075"/>
          </a:xfrm>
          <a:prstGeom prst="rect">
            <a:avLst/>
          </a:prstGeom>
          <a:noFill/>
        </p:spPr>
        <p:txBody>
          <a:bodyPr wrap="none" lIns="0" tIns="0" rIns="0">
            <a:spAutoFit/>
          </a:bodyPr>
          <a:lstStyle/>
          <a:p>
            <a:pPr fontAlgn="auto">
              <a:lnSpc>
                <a:spcPts val="2900"/>
              </a:lnSpc>
              <a:spcBef>
                <a:spcPts val="0"/>
              </a:spcBef>
              <a:spcAft>
                <a:spcPts val="0"/>
              </a:spcAft>
              <a:tabLst>
                <a:tab pos="88900" algn="l"/>
              </a:tabLst>
              <a:defRPr/>
            </a:pPr>
            <a:r>
              <a:rPr lang="en-US" altLang="zh-CN" sz="2768" b="1" i="1" dirty="0">
                <a:latin typeface="Times New Roman" pitchFamily="18" charset="0"/>
                <a:ea typeface="+mn-ea"/>
                <a:cs typeface="Times New Roman" pitchFamily="18" charset="0"/>
              </a:rPr>
              <a:t>N</a:t>
            </a:r>
            <a:r>
              <a:rPr lang="en-US" altLang="zh-CN" sz="1614" dirty="0">
                <a:latin typeface="Times New Roman" pitchFamily="18" charset="0"/>
                <a:ea typeface="+mn-ea"/>
                <a:cs typeface="Times New Roman" pitchFamily="18" charset="0"/>
              </a:rPr>
              <a:t>  </a:t>
            </a:r>
            <a:r>
              <a:rPr lang="en-US" altLang="zh-CN" sz="1614" b="1" i="1" dirty="0">
                <a:latin typeface="Times New Roman" pitchFamily="18" charset="0"/>
                <a:ea typeface="+mn-ea"/>
                <a:cs typeface="Times New Roman" pitchFamily="18" charset="0"/>
              </a:rPr>
              <a:t>x</a:t>
            </a:r>
          </a:p>
          <a:p>
            <a:pPr fontAlgn="auto">
              <a:lnSpc>
                <a:spcPts val="3400"/>
              </a:lnSpc>
              <a:spcBef>
                <a:spcPts val="0"/>
              </a:spcBef>
              <a:spcAft>
                <a:spcPts val="0"/>
              </a:spcAft>
              <a:tabLst>
                <a:tab pos="88900" algn="l"/>
              </a:tabLst>
              <a:defRPr/>
            </a:pPr>
            <a:r>
              <a:rPr lang="en-US" altLang="zh-CN" dirty="0">
                <a:latin typeface="+mn-lt"/>
                <a:ea typeface="+mn-ea"/>
              </a:rPr>
              <a:t>	</a:t>
            </a:r>
            <a:r>
              <a:rPr lang="en-US" altLang="zh-CN" sz="2768" b="1" i="1" dirty="0">
                <a:latin typeface="Times New Roman" pitchFamily="18" charset="0"/>
                <a:ea typeface="+mn-ea"/>
                <a:cs typeface="Times New Roman" pitchFamily="18" charset="0"/>
              </a:rPr>
              <a:t>N</a:t>
            </a:r>
          </a:p>
        </p:txBody>
      </p:sp>
      <p:sp>
        <p:nvSpPr>
          <p:cNvPr id="26" name="TextBox 1"/>
          <p:cNvSpPr txBox="1"/>
          <p:nvPr/>
        </p:nvSpPr>
        <p:spPr>
          <a:xfrm>
            <a:off x="6096000" y="3238500"/>
            <a:ext cx="1976438" cy="455613"/>
          </a:xfrm>
          <a:prstGeom prst="rect">
            <a:avLst/>
          </a:prstGeom>
          <a:noFill/>
        </p:spPr>
        <p:txBody>
          <a:bodyPr wrap="none" lIns="0" tIns="0" rIns="0">
            <a:spAutoFit/>
          </a:bodyPr>
          <a:lstStyle/>
          <a:p>
            <a:pPr fontAlgn="auto">
              <a:lnSpc>
                <a:spcPts val="3400"/>
              </a:lnSpc>
              <a:spcBef>
                <a:spcPts val="0"/>
              </a:spcBef>
              <a:spcAft>
                <a:spcPts val="0"/>
              </a:spcAft>
              <a:defRPr/>
            </a:pPr>
            <a:r>
              <a:rPr lang="en-US" altLang="zh-CN" sz="2768" dirty="0">
                <a:latin typeface="Symbol" pitchFamily="18" charset="0"/>
                <a:ea typeface="+mn-ea"/>
                <a:cs typeface="Symbol" pitchFamily="18" charset="0"/>
              </a:rPr>
              <a:t>=</a:t>
            </a:r>
            <a:r>
              <a:rPr lang="en-US" altLang="zh-CN" sz="2768" dirty="0">
                <a:latin typeface="Times New Roman" pitchFamily="18" charset="0"/>
                <a:ea typeface="+mn-ea"/>
                <a:cs typeface="Times New Roman" pitchFamily="18" charset="0"/>
              </a:rPr>
              <a:t>  </a:t>
            </a:r>
            <a:r>
              <a:rPr lang="en-US" altLang="zh-CN" sz="2768" b="1" i="1" dirty="0">
                <a:latin typeface="Times New Roman" pitchFamily="18" charset="0"/>
                <a:ea typeface="+mn-ea"/>
                <a:cs typeface="Times New Roman" pitchFamily="18" charset="0"/>
              </a:rPr>
              <a:t>p</a:t>
            </a:r>
            <a:r>
              <a:rPr lang="en-US" altLang="zh-CN" sz="1614" dirty="0">
                <a:latin typeface="Times New Roman" pitchFamily="18" charset="0"/>
                <a:ea typeface="+mn-ea"/>
                <a:cs typeface="Times New Roman" pitchFamily="18" charset="0"/>
              </a:rPr>
              <a:t> </a:t>
            </a:r>
            <a:r>
              <a:rPr lang="en-US" altLang="zh-CN" sz="1614" b="1" i="1" dirty="0">
                <a:latin typeface="Times New Roman" pitchFamily="18" charset="0"/>
                <a:ea typeface="+mn-ea"/>
                <a:cs typeface="Times New Roman" pitchFamily="18" charset="0"/>
              </a:rPr>
              <a:t>x</a:t>
            </a:r>
            <a:r>
              <a:rPr lang="en-US" altLang="zh-CN" sz="1614" dirty="0">
                <a:latin typeface="Symbol" pitchFamily="18" charset="0"/>
                <a:ea typeface="+mn-ea"/>
                <a:cs typeface="Symbol" pitchFamily="18" charset="0"/>
              </a:rPr>
              <a:t>-</a:t>
            </a:r>
            <a:r>
              <a:rPr lang="en-US" altLang="zh-CN" sz="1614" b="1" dirty="0">
                <a:latin typeface="Times New Roman" pitchFamily="18" charset="0"/>
                <a:ea typeface="+mn-ea"/>
                <a:cs typeface="Times New Roman" pitchFamily="18" charset="0"/>
              </a:rPr>
              <a:t>1</a:t>
            </a:r>
            <a:r>
              <a:rPr lang="en-US" altLang="zh-CN" sz="2768" b="1" dirty="0">
                <a:latin typeface="Times New Roman" pitchFamily="18" charset="0"/>
                <a:ea typeface="+mn-ea"/>
                <a:cs typeface="Times New Roman" pitchFamily="18" charset="0"/>
              </a:rPr>
              <a:t>(1</a:t>
            </a:r>
            <a:r>
              <a:rPr lang="en-US" altLang="zh-CN" sz="2768" dirty="0">
                <a:latin typeface="Times New Roman" pitchFamily="18" charset="0"/>
                <a:ea typeface="+mn-ea"/>
                <a:cs typeface="Times New Roman" pitchFamily="18" charset="0"/>
              </a:rPr>
              <a:t> </a:t>
            </a:r>
            <a:r>
              <a:rPr lang="en-US" altLang="zh-CN" sz="2768" dirty="0">
                <a:latin typeface="Symbol" pitchFamily="18" charset="0"/>
                <a:ea typeface="+mn-ea"/>
                <a:cs typeface="Symbol" pitchFamily="18" charset="0"/>
              </a:rPr>
              <a:t>-</a:t>
            </a:r>
            <a:r>
              <a:rPr lang="en-US" altLang="zh-CN" sz="2768" dirty="0">
                <a:latin typeface="Times New Roman" pitchFamily="18" charset="0"/>
                <a:ea typeface="+mn-ea"/>
                <a:cs typeface="Times New Roman" pitchFamily="18" charset="0"/>
              </a:rPr>
              <a:t>  </a:t>
            </a:r>
            <a:r>
              <a:rPr lang="en-US" altLang="zh-CN" sz="2768" b="1" i="1" dirty="0">
                <a:latin typeface="Times New Roman" pitchFamily="18" charset="0"/>
                <a:ea typeface="+mn-ea"/>
                <a:cs typeface="Times New Roman" pitchFamily="18" charset="0"/>
              </a:rPr>
              <a:t>p</a:t>
            </a:r>
            <a:r>
              <a:rPr lang="en-US" altLang="zh-CN" sz="2768" b="1" dirty="0">
                <a:latin typeface="Times New Roman" pitchFamily="18" charset="0"/>
                <a:ea typeface="+mn-ea"/>
                <a:cs typeface="Times New Roman" pitchFamily="18" charset="0"/>
              </a:rPr>
              <a:t>)</a:t>
            </a:r>
          </a:p>
        </p:txBody>
      </p:sp>
      <p:sp>
        <p:nvSpPr>
          <p:cNvPr id="27" name="TextBox 1"/>
          <p:cNvSpPr txBox="1"/>
          <p:nvPr/>
        </p:nvSpPr>
        <p:spPr>
          <a:xfrm>
            <a:off x="6502400" y="4318000"/>
            <a:ext cx="417513" cy="995363"/>
          </a:xfrm>
          <a:prstGeom prst="rect">
            <a:avLst/>
          </a:prstGeom>
          <a:noFill/>
        </p:spPr>
        <p:txBody>
          <a:bodyPr wrap="none" lIns="0" tIns="0" rIns="0">
            <a:spAutoFit/>
          </a:bodyPr>
          <a:lstStyle/>
          <a:p>
            <a:pPr fontAlgn="auto">
              <a:lnSpc>
                <a:spcPts val="3400"/>
              </a:lnSpc>
              <a:spcBef>
                <a:spcPts val="0"/>
              </a:spcBef>
              <a:spcAft>
                <a:spcPts val="0"/>
              </a:spcAft>
              <a:tabLst>
                <a:tab pos="88900" algn="l"/>
              </a:tabLst>
              <a:defRPr/>
            </a:pPr>
            <a:r>
              <a:rPr lang="en-US" altLang="zh-CN" sz="3207" b="1" i="1" dirty="0">
                <a:latin typeface="Times New Roman" pitchFamily="18" charset="0"/>
                <a:ea typeface="+mn-ea"/>
                <a:cs typeface="Times New Roman" pitchFamily="18" charset="0"/>
              </a:rPr>
              <a:t>N</a:t>
            </a:r>
            <a:r>
              <a:rPr lang="en-US" altLang="zh-CN" sz="1871" b="1" i="1" dirty="0">
                <a:latin typeface="Times New Roman" pitchFamily="18" charset="0"/>
                <a:ea typeface="+mn-ea"/>
                <a:cs typeface="Times New Roman" pitchFamily="18" charset="0"/>
              </a:rPr>
              <a:t>x</a:t>
            </a:r>
          </a:p>
          <a:p>
            <a:pPr fontAlgn="auto">
              <a:lnSpc>
                <a:spcPts val="1000"/>
              </a:lnSpc>
              <a:spcBef>
                <a:spcPts val="0"/>
              </a:spcBef>
              <a:spcAft>
                <a:spcPts val="0"/>
              </a:spcAft>
              <a:defRPr/>
            </a:pPr>
            <a:endParaRPr lang="en-US" altLang="zh-CN" dirty="0">
              <a:latin typeface="+mn-lt"/>
              <a:ea typeface="+mn-ea"/>
            </a:endParaRPr>
          </a:p>
          <a:p>
            <a:pPr fontAlgn="auto">
              <a:lnSpc>
                <a:spcPts val="3000"/>
              </a:lnSpc>
              <a:spcBef>
                <a:spcPts val="0"/>
              </a:spcBef>
              <a:spcAft>
                <a:spcPts val="0"/>
              </a:spcAft>
              <a:tabLst>
                <a:tab pos="88900" algn="l"/>
              </a:tabLst>
              <a:defRPr/>
            </a:pPr>
            <a:r>
              <a:rPr lang="en-US" altLang="zh-CN" dirty="0">
                <a:latin typeface="+mn-lt"/>
                <a:ea typeface="+mn-ea"/>
              </a:rPr>
              <a:t>	</a:t>
            </a:r>
            <a:r>
              <a:rPr lang="en-US" altLang="zh-CN" sz="3207" b="1" i="1" dirty="0">
                <a:latin typeface="Times New Roman" pitchFamily="18" charset="0"/>
                <a:ea typeface="+mn-ea"/>
                <a:cs typeface="Times New Roman" pitchFamily="18" charset="0"/>
              </a:rPr>
              <a:t>N</a:t>
            </a:r>
          </a:p>
        </p:txBody>
      </p:sp>
      <p:sp>
        <p:nvSpPr>
          <p:cNvPr id="28" name="TextBox 1"/>
          <p:cNvSpPr txBox="1"/>
          <p:nvPr/>
        </p:nvSpPr>
        <p:spPr>
          <a:xfrm>
            <a:off x="3035300" y="4318000"/>
            <a:ext cx="622300" cy="995363"/>
          </a:xfrm>
          <a:prstGeom prst="rect">
            <a:avLst/>
          </a:prstGeom>
          <a:noFill/>
        </p:spPr>
        <p:txBody>
          <a:bodyPr wrap="none" lIns="0" tIns="0" rIns="0">
            <a:spAutoFit/>
          </a:bodyPr>
          <a:lstStyle/>
          <a:p>
            <a:pPr fontAlgn="auto">
              <a:lnSpc>
                <a:spcPts val="3400"/>
              </a:lnSpc>
              <a:spcBef>
                <a:spcPts val="0"/>
              </a:spcBef>
              <a:spcAft>
                <a:spcPts val="0"/>
              </a:spcAft>
              <a:tabLst>
                <a:tab pos="241300" algn="l"/>
              </a:tabLst>
              <a:defRPr/>
            </a:pPr>
            <a:r>
              <a:rPr lang="en-US" altLang="zh-CN" sz="3207" b="1" i="1" dirty="0">
                <a:latin typeface="Times New Roman" pitchFamily="18" charset="0"/>
                <a:ea typeface="+mn-ea"/>
                <a:cs typeface="Times New Roman" pitchFamily="18" charset="0"/>
              </a:rPr>
              <a:t>N</a:t>
            </a:r>
            <a:r>
              <a:rPr lang="en-US" altLang="zh-CN" sz="1871" b="1" i="1" dirty="0">
                <a:latin typeface="Times New Roman" pitchFamily="18" charset="0"/>
                <a:ea typeface="+mn-ea"/>
                <a:cs typeface="Times New Roman" pitchFamily="18" charset="0"/>
              </a:rPr>
              <a:t>x</a:t>
            </a:r>
            <a:r>
              <a:rPr lang="en-US" altLang="zh-CN" sz="3207" b="1" i="1" dirty="0">
                <a:latin typeface="Times New Roman" pitchFamily="18" charset="0"/>
                <a:ea typeface="+mn-ea"/>
                <a:cs typeface="Times New Roman" pitchFamily="18" charset="0"/>
              </a:rPr>
              <a:t>x</a:t>
            </a:r>
          </a:p>
          <a:p>
            <a:pPr fontAlgn="auto">
              <a:lnSpc>
                <a:spcPts val="1000"/>
              </a:lnSpc>
              <a:spcBef>
                <a:spcPts val="0"/>
              </a:spcBef>
              <a:spcAft>
                <a:spcPts val="0"/>
              </a:spcAft>
              <a:defRPr/>
            </a:pPr>
            <a:endParaRPr lang="en-US" altLang="zh-CN" dirty="0">
              <a:latin typeface="+mn-lt"/>
              <a:ea typeface="+mn-ea"/>
            </a:endParaRPr>
          </a:p>
          <a:p>
            <a:pPr fontAlgn="auto">
              <a:lnSpc>
                <a:spcPts val="3000"/>
              </a:lnSpc>
              <a:spcBef>
                <a:spcPts val="0"/>
              </a:spcBef>
              <a:spcAft>
                <a:spcPts val="0"/>
              </a:spcAft>
              <a:tabLst>
                <a:tab pos="241300" algn="l"/>
              </a:tabLst>
              <a:defRPr/>
            </a:pPr>
            <a:r>
              <a:rPr lang="en-US" altLang="zh-CN" dirty="0">
                <a:latin typeface="+mn-lt"/>
                <a:ea typeface="+mn-ea"/>
              </a:rPr>
              <a:t>	</a:t>
            </a:r>
            <a:r>
              <a:rPr lang="en-US" altLang="zh-CN" sz="3207" b="1" i="1" dirty="0">
                <a:latin typeface="Times New Roman" pitchFamily="18" charset="0"/>
                <a:ea typeface="+mn-ea"/>
                <a:cs typeface="Times New Roman" pitchFamily="18" charset="0"/>
              </a:rPr>
              <a:t>n</a:t>
            </a:r>
          </a:p>
        </p:txBody>
      </p:sp>
      <p:sp>
        <p:nvSpPr>
          <p:cNvPr id="29" name="TextBox 1"/>
          <p:cNvSpPr txBox="1"/>
          <p:nvPr/>
        </p:nvSpPr>
        <p:spPr>
          <a:xfrm>
            <a:off x="2006600" y="4318000"/>
            <a:ext cx="485775" cy="995363"/>
          </a:xfrm>
          <a:prstGeom prst="rect">
            <a:avLst/>
          </a:prstGeom>
          <a:noFill/>
        </p:spPr>
        <p:txBody>
          <a:bodyPr wrap="none" lIns="0" tIns="0" rIns="0">
            <a:spAutoFit/>
          </a:bodyPr>
          <a:lstStyle/>
          <a:p>
            <a:pPr fontAlgn="auto">
              <a:lnSpc>
                <a:spcPts val="3400"/>
              </a:lnSpc>
              <a:spcBef>
                <a:spcPts val="0"/>
              </a:spcBef>
              <a:spcAft>
                <a:spcPts val="0"/>
              </a:spcAft>
              <a:tabLst>
                <a:tab pos="63500" algn="l"/>
              </a:tabLst>
              <a:defRPr/>
            </a:pPr>
            <a:r>
              <a:rPr lang="en-US" altLang="zh-CN" sz="3207" b="1" i="1" dirty="0">
                <a:latin typeface="Times New Roman" pitchFamily="18" charset="0"/>
                <a:ea typeface="+mn-ea"/>
                <a:cs typeface="Times New Roman" pitchFamily="18" charset="0"/>
              </a:rPr>
              <a:t>W</a:t>
            </a:r>
            <a:r>
              <a:rPr lang="en-US" altLang="zh-CN" sz="1871" b="1" i="1" dirty="0">
                <a:latin typeface="Times New Roman" pitchFamily="18" charset="0"/>
                <a:ea typeface="+mn-ea"/>
                <a:cs typeface="Times New Roman" pitchFamily="18" charset="0"/>
              </a:rPr>
              <a:t>x</a:t>
            </a:r>
          </a:p>
          <a:p>
            <a:pPr fontAlgn="auto">
              <a:lnSpc>
                <a:spcPts val="1000"/>
              </a:lnSpc>
              <a:spcBef>
                <a:spcPts val="0"/>
              </a:spcBef>
              <a:spcAft>
                <a:spcPts val="0"/>
              </a:spcAft>
              <a:defRPr/>
            </a:pPr>
            <a:endParaRPr lang="en-US" altLang="zh-CN" dirty="0">
              <a:latin typeface="+mn-lt"/>
              <a:ea typeface="+mn-ea"/>
            </a:endParaRPr>
          </a:p>
          <a:p>
            <a:pPr fontAlgn="auto">
              <a:lnSpc>
                <a:spcPts val="3000"/>
              </a:lnSpc>
              <a:spcBef>
                <a:spcPts val="0"/>
              </a:spcBef>
              <a:spcAft>
                <a:spcPts val="0"/>
              </a:spcAft>
              <a:tabLst>
                <a:tab pos="63500" algn="l"/>
              </a:tabLst>
              <a:defRPr/>
            </a:pPr>
            <a:r>
              <a:rPr lang="en-US" altLang="zh-CN" dirty="0">
                <a:latin typeface="+mn-lt"/>
                <a:ea typeface="+mn-ea"/>
              </a:rPr>
              <a:t>	</a:t>
            </a:r>
            <a:r>
              <a:rPr lang="en-US" altLang="zh-CN" sz="3207" b="1" i="1" dirty="0">
                <a:latin typeface="Times New Roman" pitchFamily="18" charset="0"/>
                <a:ea typeface="+mn-ea"/>
                <a:cs typeface="Times New Roman" pitchFamily="18" charset="0"/>
              </a:rPr>
              <a:t>W</a:t>
            </a:r>
          </a:p>
        </p:txBody>
      </p:sp>
      <p:sp>
        <p:nvSpPr>
          <p:cNvPr id="30" name="TextBox 1"/>
          <p:cNvSpPr txBox="1"/>
          <p:nvPr/>
        </p:nvSpPr>
        <p:spPr>
          <a:xfrm>
            <a:off x="7124700" y="4445000"/>
            <a:ext cx="1216025" cy="546100"/>
          </a:xfrm>
          <a:prstGeom prst="rect">
            <a:avLst/>
          </a:prstGeom>
          <a:noFill/>
        </p:spPr>
        <p:txBody>
          <a:bodyPr wrap="none" lIns="0" tIns="0" rIns="0">
            <a:spAutoFit/>
          </a:bodyPr>
          <a:lstStyle/>
          <a:p>
            <a:pPr fontAlgn="auto">
              <a:lnSpc>
                <a:spcPts val="3900"/>
              </a:lnSpc>
              <a:spcBef>
                <a:spcPts val="0"/>
              </a:spcBef>
              <a:spcAft>
                <a:spcPts val="0"/>
              </a:spcAft>
              <a:defRPr/>
            </a:pPr>
            <a:r>
              <a:rPr lang="en-US" altLang="zh-CN" sz="3207" b="1" i="1" dirty="0">
                <a:latin typeface="Times New Roman" pitchFamily="18" charset="0"/>
                <a:ea typeface="+mn-ea"/>
                <a:cs typeface="Times New Roman" pitchFamily="18" charset="0"/>
              </a:rPr>
              <a:t>x</a:t>
            </a:r>
            <a:r>
              <a:rPr lang="en-US" altLang="zh-CN" sz="3207" b="1" dirty="0">
                <a:latin typeface="Times New Roman" pitchFamily="18" charset="0"/>
                <a:ea typeface="+mn-ea"/>
                <a:cs typeface="Times New Roman" pitchFamily="18" charset="0"/>
              </a:rPr>
              <a:t>(1</a:t>
            </a:r>
            <a:r>
              <a:rPr lang="en-US" altLang="zh-CN" sz="3207" dirty="0">
                <a:latin typeface="Symbol" pitchFamily="18" charset="0"/>
                <a:ea typeface="+mn-ea"/>
                <a:cs typeface="Symbol" pitchFamily="18" charset="0"/>
              </a:rPr>
              <a:t>-</a:t>
            </a:r>
            <a:r>
              <a:rPr lang="en-US" altLang="zh-CN" sz="3207" dirty="0">
                <a:latin typeface="Times New Roman" pitchFamily="18" charset="0"/>
                <a:ea typeface="+mn-ea"/>
                <a:cs typeface="Times New Roman" pitchFamily="18" charset="0"/>
              </a:rPr>
              <a:t> </a:t>
            </a:r>
            <a:r>
              <a:rPr lang="en-US" altLang="zh-CN" sz="3207" b="1" i="1" dirty="0">
                <a:latin typeface="Times New Roman" pitchFamily="18" charset="0"/>
                <a:ea typeface="+mn-ea"/>
                <a:cs typeface="Times New Roman" pitchFamily="18" charset="0"/>
              </a:rPr>
              <a:t>p</a:t>
            </a:r>
            <a:r>
              <a:rPr lang="en-US" altLang="zh-CN" sz="3207" b="1" dirty="0">
                <a:latin typeface="Times New Roman" pitchFamily="18" charset="0"/>
                <a:ea typeface="+mn-ea"/>
                <a:cs typeface="Times New Roman" pitchFamily="18" charset="0"/>
              </a:rPr>
              <a:t>)</a:t>
            </a:r>
          </a:p>
        </p:txBody>
      </p:sp>
      <p:sp>
        <p:nvSpPr>
          <p:cNvPr id="31" name="TextBox 1"/>
          <p:cNvSpPr txBox="1"/>
          <p:nvPr/>
        </p:nvSpPr>
        <p:spPr>
          <a:xfrm>
            <a:off x="6134100" y="4445000"/>
            <a:ext cx="225425" cy="546100"/>
          </a:xfrm>
          <a:prstGeom prst="rect">
            <a:avLst/>
          </a:prstGeom>
          <a:noFill/>
        </p:spPr>
        <p:txBody>
          <a:bodyPr wrap="none" lIns="0" tIns="0" rIns="0">
            <a:spAutoFit/>
          </a:bodyPr>
          <a:lstStyle/>
          <a:p>
            <a:pPr fontAlgn="auto">
              <a:lnSpc>
                <a:spcPts val="3900"/>
              </a:lnSpc>
              <a:spcBef>
                <a:spcPts val="0"/>
              </a:spcBef>
              <a:spcAft>
                <a:spcPts val="0"/>
              </a:spcAft>
              <a:defRPr/>
            </a:pPr>
            <a:r>
              <a:rPr lang="en-US" altLang="zh-CN" sz="3207" dirty="0">
                <a:latin typeface="Symbol" pitchFamily="18" charset="0"/>
                <a:ea typeface="+mn-ea"/>
                <a:cs typeface="Symbol" pitchFamily="18" charset="0"/>
              </a:rPr>
              <a:t>=</a:t>
            </a:r>
          </a:p>
        </p:txBody>
      </p:sp>
      <p:sp>
        <p:nvSpPr>
          <p:cNvPr id="32" name="TextBox 1"/>
          <p:cNvSpPr txBox="1"/>
          <p:nvPr/>
        </p:nvSpPr>
        <p:spPr>
          <a:xfrm>
            <a:off x="4254500" y="4178300"/>
            <a:ext cx="1654175" cy="1123950"/>
          </a:xfrm>
          <a:prstGeom prst="rect">
            <a:avLst/>
          </a:prstGeom>
          <a:noFill/>
        </p:spPr>
        <p:txBody>
          <a:bodyPr wrap="none" lIns="0" tIns="0" rIns="0">
            <a:spAutoFit/>
          </a:bodyPr>
          <a:lstStyle/>
          <a:p>
            <a:pPr fontAlgn="auto">
              <a:lnSpc>
                <a:spcPts val="4400"/>
              </a:lnSpc>
              <a:spcBef>
                <a:spcPts val="0"/>
              </a:spcBef>
              <a:spcAft>
                <a:spcPts val="0"/>
              </a:spcAft>
              <a:tabLst>
                <a:tab pos="711200" algn="l"/>
              </a:tabLst>
              <a:defRPr/>
            </a:pPr>
            <a:r>
              <a:rPr lang="en-US" altLang="zh-CN" sz="3207" b="1" i="1" dirty="0" err="1">
                <a:latin typeface="Times New Roman" pitchFamily="18" charset="0"/>
                <a:ea typeface="+mn-ea"/>
                <a:cs typeface="Times New Roman" pitchFamily="18" charset="0"/>
              </a:rPr>
              <a:t>N</a:t>
            </a:r>
            <a:r>
              <a:rPr lang="en-US" altLang="zh-CN" sz="1871" b="1" i="1" dirty="0" err="1">
                <a:latin typeface="Times New Roman" pitchFamily="18" charset="0"/>
                <a:ea typeface="+mn-ea"/>
                <a:cs typeface="Times New Roman" pitchFamily="18" charset="0"/>
              </a:rPr>
              <a:t>x</a:t>
            </a:r>
            <a:r>
              <a:rPr lang="en-US" altLang="zh-CN" sz="3207" b="1" i="1" dirty="0" err="1">
                <a:latin typeface="Times New Roman" pitchFamily="18" charset="0"/>
                <a:ea typeface="+mn-ea"/>
                <a:cs typeface="Times New Roman" pitchFamily="18" charset="0"/>
              </a:rPr>
              <a:t>x</a:t>
            </a:r>
            <a:r>
              <a:rPr lang="en-US" altLang="zh-CN" sz="3207" b="1" dirty="0">
                <a:latin typeface="Times New Roman" pitchFamily="18" charset="0"/>
                <a:ea typeface="+mn-ea"/>
                <a:cs typeface="Times New Roman" pitchFamily="18" charset="0"/>
              </a:rPr>
              <a:t>(1</a:t>
            </a:r>
            <a:r>
              <a:rPr lang="en-US" altLang="zh-CN" sz="3207" dirty="0">
                <a:latin typeface="Symbol" pitchFamily="18" charset="0"/>
                <a:ea typeface="+mn-ea"/>
                <a:cs typeface="Symbol" pitchFamily="18" charset="0"/>
              </a:rPr>
              <a:t>-</a:t>
            </a:r>
            <a:r>
              <a:rPr lang="en-US" altLang="zh-CN" sz="3207" dirty="0">
                <a:latin typeface="Times New Roman" pitchFamily="18" charset="0"/>
                <a:ea typeface="+mn-ea"/>
                <a:cs typeface="Times New Roman" pitchFamily="18" charset="0"/>
              </a:rPr>
              <a:t> </a:t>
            </a:r>
            <a:r>
              <a:rPr lang="en-US" altLang="zh-CN" sz="3207" b="1" i="1" dirty="0">
                <a:latin typeface="Times New Roman" pitchFamily="18" charset="0"/>
                <a:ea typeface="+mn-ea"/>
                <a:cs typeface="Times New Roman" pitchFamily="18" charset="0"/>
              </a:rPr>
              <a:t>p</a:t>
            </a:r>
            <a:r>
              <a:rPr lang="en-US" altLang="zh-CN" sz="3207" b="1" dirty="0">
                <a:latin typeface="Times New Roman" pitchFamily="18" charset="0"/>
                <a:ea typeface="+mn-ea"/>
                <a:cs typeface="Times New Roman" pitchFamily="18" charset="0"/>
              </a:rPr>
              <a:t>)</a:t>
            </a:r>
          </a:p>
          <a:p>
            <a:pPr fontAlgn="auto">
              <a:lnSpc>
                <a:spcPts val="1000"/>
              </a:lnSpc>
              <a:spcBef>
                <a:spcPts val="0"/>
              </a:spcBef>
              <a:spcAft>
                <a:spcPts val="0"/>
              </a:spcAft>
              <a:defRPr/>
            </a:pPr>
            <a:endParaRPr lang="en-US" altLang="zh-CN" dirty="0">
              <a:latin typeface="+mn-lt"/>
              <a:ea typeface="+mn-ea"/>
            </a:endParaRPr>
          </a:p>
          <a:p>
            <a:pPr fontAlgn="auto">
              <a:lnSpc>
                <a:spcPts val="3000"/>
              </a:lnSpc>
              <a:spcBef>
                <a:spcPts val="0"/>
              </a:spcBef>
              <a:spcAft>
                <a:spcPts val="0"/>
              </a:spcAft>
              <a:tabLst>
                <a:tab pos="711200" algn="l"/>
              </a:tabLst>
              <a:defRPr/>
            </a:pPr>
            <a:r>
              <a:rPr lang="en-US" altLang="zh-CN" dirty="0">
                <a:latin typeface="+mn-lt"/>
                <a:ea typeface="+mn-ea"/>
              </a:rPr>
              <a:t>	</a:t>
            </a:r>
            <a:r>
              <a:rPr lang="en-US" altLang="zh-CN" sz="3207" b="1" i="1" dirty="0">
                <a:latin typeface="Times New Roman" pitchFamily="18" charset="0"/>
                <a:ea typeface="+mn-ea"/>
                <a:cs typeface="Times New Roman" pitchFamily="18" charset="0"/>
              </a:rPr>
              <a:t>N</a:t>
            </a:r>
          </a:p>
        </p:txBody>
      </p:sp>
      <p:sp>
        <p:nvSpPr>
          <p:cNvPr id="33" name="TextBox 1"/>
          <p:cNvSpPr txBox="1"/>
          <p:nvPr/>
        </p:nvSpPr>
        <p:spPr>
          <a:xfrm>
            <a:off x="3886200" y="4445000"/>
            <a:ext cx="225425" cy="546100"/>
          </a:xfrm>
          <a:prstGeom prst="rect">
            <a:avLst/>
          </a:prstGeom>
          <a:noFill/>
        </p:spPr>
        <p:txBody>
          <a:bodyPr wrap="none" lIns="0" tIns="0" rIns="0">
            <a:spAutoFit/>
          </a:bodyPr>
          <a:lstStyle/>
          <a:p>
            <a:pPr fontAlgn="auto">
              <a:lnSpc>
                <a:spcPts val="3900"/>
              </a:lnSpc>
              <a:spcBef>
                <a:spcPts val="0"/>
              </a:spcBef>
              <a:spcAft>
                <a:spcPts val="0"/>
              </a:spcAft>
              <a:defRPr/>
            </a:pPr>
            <a:r>
              <a:rPr lang="en-US" altLang="zh-CN" sz="3207" dirty="0">
                <a:latin typeface="Symbol" pitchFamily="18" charset="0"/>
                <a:ea typeface="+mn-ea"/>
                <a:cs typeface="Symbol" pitchFamily="18" charset="0"/>
              </a:rPr>
              <a:t>=</a:t>
            </a:r>
          </a:p>
        </p:txBody>
      </p:sp>
      <p:sp>
        <p:nvSpPr>
          <p:cNvPr id="34" name="TextBox 1"/>
          <p:cNvSpPr txBox="1"/>
          <p:nvPr/>
        </p:nvSpPr>
        <p:spPr>
          <a:xfrm>
            <a:off x="2679700" y="4445000"/>
            <a:ext cx="225425" cy="546100"/>
          </a:xfrm>
          <a:prstGeom prst="rect">
            <a:avLst/>
          </a:prstGeom>
          <a:noFill/>
        </p:spPr>
        <p:txBody>
          <a:bodyPr wrap="none" lIns="0" tIns="0" rIns="0">
            <a:spAutoFit/>
          </a:bodyPr>
          <a:lstStyle/>
          <a:p>
            <a:pPr fontAlgn="auto">
              <a:lnSpc>
                <a:spcPts val="3900"/>
              </a:lnSpc>
              <a:spcBef>
                <a:spcPts val="0"/>
              </a:spcBef>
              <a:spcAft>
                <a:spcPts val="0"/>
              </a:spcAft>
              <a:defRPr/>
            </a:pPr>
            <a:r>
              <a:rPr lang="en-US" altLang="zh-CN" sz="3207" dirty="0">
                <a:latin typeface="Symbol" pitchFamily="18" charset="0"/>
                <a:ea typeface="+mn-ea"/>
                <a:cs typeface="Symbol" pitchFamily="18" charset="0"/>
              </a:rPr>
              <a:t>=</a:t>
            </a:r>
          </a:p>
        </p:txBody>
      </p:sp>
      <p:sp>
        <p:nvSpPr>
          <p:cNvPr id="35" name="TextBox 1"/>
          <p:cNvSpPr txBox="1"/>
          <p:nvPr/>
        </p:nvSpPr>
        <p:spPr>
          <a:xfrm>
            <a:off x="1257300" y="5676900"/>
            <a:ext cx="398463" cy="815975"/>
          </a:xfrm>
          <a:prstGeom prst="rect">
            <a:avLst/>
          </a:prstGeom>
          <a:noFill/>
        </p:spPr>
        <p:txBody>
          <a:bodyPr wrap="none" lIns="0" tIns="0" rIns="0">
            <a:spAutoFit/>
          </a:bodyPr>
          <a:lstStyle/>
          <a:p>
            <a:pPr fontAlgn="auto">
              <a:lnSpc>
                <a:spcPts val="2700"/>
              </a:lnSpc>
              <a:spcBef>
                <a:spcPts val="0"/>
              </a:spcBef>
              <a:spcAft>
                <a:spcPts val="0"/>
              </a:spcAft>
              <a:tabLst>
                <a:tab pos="50800" algn="l"/>
              </a:tabLst>
              <a:defRPr/>
            </a:pPr>
            <a:r>
              <a:rPr lang="en-US" altLang="zh-CN" sz="2636" b="1" i="1" dirty="0">
                <a:latin typeface="Times New Roman" pitchFamily="18" charset="0"/>
                <a:ea typeface="+mn-ea"/>
                <a:cs typeface="Times New Roman" pitchFamily="18" charset="0"/>
              </a:rPr>
              <a:t>W</a:t>
            </a:r>
            <a:r>
              <a:rPr lang="en-US" altLang="zh-CN" sz="1537" b="1" i="1" dirty="0">
                <a:latin typeface="Times New Roman" pitchFamily="18" charset="0"/>
                <a:ea typeface="+mn-ea"/>
                <a:cs typeface="Times New Roman" pitchFamily="18" charset="0"/>
              </a:rPr>
              <a:t>x</a:t>
            </a:r>
          </a:p>
          <a:p>
            <a:pPr fontAlgn="auto">
              <a:lnSpc>
                <a:spcPts val="3300"/>
              </a:lnSpc>
              <a:spcBef>
                <a:spcPts val="0"/>
              </a:spcBef>
              <a:spcAft>
                <a:spcPts val="0"/>
              </a:spcAft>
              <a:tabLst>
                <a:tab pos="50800" algn="l"/>
              </a:tabLst>
              <a:defRPr/>
            </a:pPr>
            <a:r>
              <a:rPr lang="en-US" altLang="zh-CN" dirty="0">
                <a:latin typeface="+mn-lt"/>
                <a:ea typeface="+mn-ea"/>
              </a:rPr>
              <a:t>	</a:t>
            </a:r>
            <a:r>
              <a:rPr lang="en-US" altLang="zh-CN" sz="2636" b="1" i="1" dirty="0">
                <a:latin typeface="Times New Roman" pitchFamily="18" charset="0"/>
                <a:ea typeface="+mn-ea"/>
                <a:cs typeface="Times New Roman" pitchFamily="18" charset="0"/>
              </a:rPr>
              <a:t>W</a:t>
            </a:r>
          </a:p>
        </p:txBody>
      </p:sp>
      <p:sp>
        <p:nvSpPr>
          <p:cNvPr id="36" name="TextBox 1"/>
          <p:cNvSpPr txBox="1"/>
          <p:nvPr/>
        </p:nvSpPr>
        <p:spPr>
          <a:xfrm>
            <a:off x="1816100" y="5765800"/>
            <a:ext cx="1839913" cy="441325"/>
          </a:xfrm>
          <a:prstGeom prst="rect">
            <a:avLst/>
          </a:prstGeom>
          <a:noFill/>
        </p:spPr>
        <p:txBody>
          <a:bodyPr wrap="none" lIns="0" tIns="0" rIns="0">
            <a:spAutoFit/>
          </a:bodyPr>
          <a:lstStyle/>
          <a:p>
            <a:pPr fontAlgn="auto">
              <a:lnSpc>
                <a:spcPts val="3300"/>
              </a:lnSpc>
              <a:spcBef>
                <a:spcPts val="0"/>
              </a:spcBef>
              <a:spcAft>
                <a:spcPts val="0"/>
              </a:spcAft>
              <a:defRPr/>
            </a:pPr>
            <a:r>
              <a:rPr lang="en-US" altLang="zh-CN" sz="2636" dirty="0">
                <a:latin typeface="Symbol" pitchFamily="18" charset="0"/>
                <a:ea typeface="+mn-ea"/>
                <a:cs typeface="Symbol" pitchFamily="18" charset="0"/>
              </a:rPr>
              <a:t>=</a:t>
            </a:r>
            <a:r>
              <a:rPr lang="en-US" altLang="zh-CN" sz="2636" dirty="0">
                <a:latin typeface="Times New Roman" pitchFamily="18" charset="0"/>
                <a:ea typeface="+mn-ea"/>
                <a:cs typeface="Times New Roman" pitchFamily="18" charset="0"/>
              </a:rPr>
              <a:t> </a:t>
            </a:r>
            <a:r>
              <a:rPr lang="en-US" altLang="zh-CN" sz="2636" b="1" i="1" dirty="0">
                <a:latin typeface="Times New Roman" pitchFamily="18" charset="0"/>
                <a:ea typeface="+mn-ea"/>
                <a:cs typeface="Times New Roman" pitchFamily="18" charset="0"/>
              </a:rPr>
              <a:t>xp</a:t>
            </a:r>
            <a:r>
              <a:rPr lang="en-US" altLang="zh-CN" sz="1537" b="1" i="1" dirty="0">
                <a:latin typeface="Times New Roman" pitchFamily="18" charset="0"/>
                <a:ea typeface="+mn-ea"/>
                <a:cs typeface="Times New Roman" pitchFamily="18" charset="0"/>
              </a:rPr>
              <a:t>x</a:t>
            </a:r>
            <a:r>
              <a:rPr lang="en-US" altLang="zh-CN" sz="1537" dirty="0">
                <a:latin typeface="Symbol" pitchFamily="18" charset="0"/>
                <a:ea typeface="+mn-ea"/>
                <a:cs typeface="Symbol" pitchFamily="18" charset="0"/>
              </a:rPr>
              <a:t>-</a:t>
            </a:r>
            <a:r>
              <a:rPr lang="en-US" altLang="zh-CN" sz="1537" b="1" dirty="0">
                <a:latin typeface="Times New Roman" pitchFamily="18" charset="0"/>
                <a:ea typeface="+mn-ea"/>
                <a:cs typeface="Times New Roman" pitchFamily="18" charset="0"/>
              </a:rPr>
              <a:t>1</a:t>
            </a:r>
            <a:r>
              <a:rPr lang="en-US" altLang="zh-CN" sz="2636" b="1" dirty="0">
                <a:latin typeface="Times New Roman" pitchFamily="18" charset="0"/>
                <a:ea typeface="+mn-ea"/>
                <a:cs typeface="Times New Roman" pitchFamily="18" charset="0"/>
              </a:rPr>
              <a:t>(1</a:t>
            </a:r>
            <a:r>
              <a:rPr lang="en-US" altLang="zh-CN" sz="2636" dirty="0">
                <a:latin typeface="Symbol" pitchFamily="18" charset="0"/>
                <a:ea typeface="+mn-ea"/>
                <a:cs typeface="Symbol" pitchFamily="18" charset="0"/>
              </a:rPr>
              <a:t>-</a:t>
            </a:r>
            <a:r>
              <a:rPr lang="en-US" altLang="zh-CN" sz="2636" dirty="0">
                <a:latin typeface="Times New Roman" pitchFamily="18" charset="0"/>
                <a:ea typeface="+mn-ea"/>
                <a:cs typeface="Times New Roman" pitchFamily="18" charset="0"/>
              </a:rPr>
              <a:t> </a:t>
            </a:r>
            <a:r>
              <a:rPr lang="en-US" altLang="zh-CN" sz="2636" b="1" i="1" dirty="0">
                <a:latin typeface="Times New Roman" pitchFamily="18" charset="0"/>
                <a:ea typeface="+mn-ea"/>
                <a:cs typeface="Times New Roman" pitchFamily="18" charset="0"/>
              </a:rPr>
              <a:t>p</a:t>
            </a:r>
            <a:r>
              <a:rPr lang="en-US" altLang="zh-CN" sz="2636" b="1" dirty="0">
                <a:latin typeface="Times New Roman" pitchFamily="18" charset="0"/>
                <a:ea typeface="+mn-ea"/>
                <a:cs typeface="Times New Roman" pitchFamily="18" charset="0"/>
              </a:rPr>
              <a:t>)</a:t>
            </a:r>
            <a:r>
              <a:rPr lang="en-US" altLang="zh-CN" sz="1537" b="1" dirty="0">
                <a:latin typeface="Times New Roman" pitchFamily="18" charset="0"/>
                <a:ea typeface="+mn-ea"/>
                <a:cs typeface="Times New Roman" pitchFamily="18" charset="0"/>
              </a:rPr>
              <a:t>2</a:t>
            </a:r>
          </a:p>
        </p:txBody>
      </p:sp>
      <p:sp>
        <p:nvSpPr>
          <p:cNvPr id="121883" name="TextBox 1"/>
          <p:cNvSpPr txBox="1">
            <a:spLocks noChangeArrowheads="1"/>
          </p:cNvSpPr>
          <p:nvPr/>
        </p:nvSpPr>
        <p:spPr bwMode="auto">
          <a:xfrm>
            <a:off x="1257300" y="862013"/>
            <a:ext cx="22955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2800">
                <a:latin typeface="楷体_GB2312"/>
                <a:ea typeface="楷体_GB2312"/>
                <a:cs typeface="楷体_GB2312"/>
              </a:rPr>
              <a:t>终止几率：</a:t>
            </a:r>
            <a:r>
              <a:rPr lang="en-US" altLang="zh-CN" sz="2800" b="1">
                <a:latin typeface="Times New Roman" panose="02020603050405020304" pitchFamily="18" charset="0"/>
                <a:cs typeface="Times New Roman" panose="02020603050405020304" pitchFamily="18" charset="0"/>
              </a:rPr>
              <a:t>1-p</a:t>
            </a:r>
          </a:p>
        </p:txBody>
      </p:sp>
      <p:sp>
        <p:nvSpPr>
          <p:cNvPr id="121884" name="TextBox 1"/>
          <p:cNvSpPr txBox="1">
            <a:spLocks noChangeArrowheads="1"/>
          </p:cNvSpPr>
          <p:nvPr/>
        </p:nvSpPr>
        <p:spPr bwMode="auto">
          <a:xfrm>
            <a:off x="4978400" y="889000"/>
            <a:ext cx="2736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2800">
                <a:latin typeface="楷体_GB2312"/>
                <a:ea typeface="楷体_GB2312"/>
                <a:cs typeface="楷体_GB2312"/>
              </a:rPr>
              <a:t>终止次数：</a:t>
            </a:r>
            <a:r>
              <a:rPr lang="en-US" altLang="zh-CN" sz="2800" b="1">
                <a:latin typeface="Times New Roman" panose="02020603050405020304" pitchFamily="18" charset="0"/>
                <a:cs typeface="Times New Roman" panose="02020603050405020304" pitchFamily="18" charset="0"/>
              </a:rPr>
              <a:t>n(1-p)</a:t>
            </a:r>
          </a:p>
        </p:txBody>
      </p:sp>
      <p:sp>
        <p:nvSpPr>
          <p:cNvPr id="121885" name="TextBox 1"/>
          <p:cNvSpPr txBox="1">
            <a:spLocks noChangeArrowheads="1"/>
          </p:cNvSpPr>
          <p:nvPr/>
        </p:nvSpPr>
        <p:spPr bwMode="auto">
          <a:xfrm>
            <a:off x="1041400" y="1460500"/>
            <a:ext cx="84328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711200" algn="l"/>
                <a:tab pos="38862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711200" algn="l"/>
                <a:tab pos="38862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711200" algn="l"/>
                <a:tab pos="38862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711200" algn="l"/>
                <a:tab pos="38862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711200" algn="l"/>
                <a:tab pos="38862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711200" algn="l"/>
                <a:tab pos="38862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711200" algn="l"/>
                <a:tab pos="38862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711200" algn="l"/>
                <a:tab pos="38862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711200" algn="l"/>
                <a:tab pos="38862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a:t>		</a:t>
            </a:r>
            <a:r>
              <a:rPr lang="en-US" altLang="zh-CN" sz="2800" b="1">
                <a:latin typeface="Times New Roman" panose="02020603050405020304" pitchFamily="18" charset="0"/>
                <a:cs typeface="Times New Roman" panose="02020603050405020304" pitchFamily="18" charset="0"/>
              </a:rPr>
              <a:t>n</a:t>
            </a:r>
            <a:r>
              <a:rPr lang="en-US" altLang="zh-CN" sz="2800">
                <a:latin typeface="楷体_GB2312"/>
                <a:ea typeface="楷体_GB2312"/>
                <a:cs typeface="楷体_GB2312"/>
              </a:rPr>
              <a:t>：参加反应的单体分子总数</a:t>
            </a:r>
          </a:p>
          <a:p>
            <a:pPr eaLnBrk="1" hangingPunct="1">
              <a:lnSpc>
                <a:spcPts val="1000"/>
              </a:lnSpc>
            </a:pPr>
            <a:endParaRPr lang="en-US" altLang="zh-CN"/>
          </a:p>
          <a:p>
            <a:pPr eaLnBrk="1" hangingPunct="1">
              <a:lnSpc>
                <a:spcPts val="2900"/>
              </a:lnSpc>
            </a:pPr>
            <a:r>
              <a:rPr lang="en-US" altLang="zh-CN"/>
              <a:t>	</a:t>
            </a:r>
            <a:r>
              <a:rPr lang="en-US" altLang="zh-CN" sz="2800">
                <a:latin typeface="楷体_GB2312"/>
                <a:ea typeface="楷体_GB2312"/>
                <a:cs typeface="楷体_GB2312"/>
              </a:rPr>
              <a:t>因为终止一次形成一个大分子，所以，生成的大</a:t>
            </a:r>
          </a:p>
          <a:p>
            <a:pPr eaLnBrk="1" hangingPunct="1">
              <a:lnSpc>
                <a:spcPts val="3300"/>
              </a:lnSpc>
            </a:pPr>
            <a:r>
              <a:rPr lang="en-US" altLang="zh-CN" sz="2800">
                <a:latin typeface="楷体_GB2312"/>
                <a:ea typeface="楷体_GB2312"/>
                <a:cs typeface="楷体_GB2312"/>
              </a:rPr>
              <a:t>分子数：N＝n(1-p)</a:t>
            </a:r>
          </a:p>
        </p:txBody>
      </p:sp>
      <p:sp>
        <p:nvSpPr>
          <p:cNvPr id="121886" name="TextBox 1"/>
          <p:cNvSpPr txBox="1">
            <a:spLocks noChangeArrowheads="1"/>
          </p:cNvSpPr>
          <p:nvPr/>
        </p:nvSpPr>
        <p:spPr bwMode="auto">
          <a:xfrm>
            <a:off x="5003800" y="5892800"/>
            <a:ext cx="46672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41021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41021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41021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41021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41021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41021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41021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41021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41021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dirty="0" err="1">
                <a:latin typeface="楷体_GB2312"/>
                <a:ea typeface="楷体_GB2312"/>
                <a:cs typeface="楷体_GB2312"/>
              </a:rPr>
              <a:t>无转移歧化终止重量分布函数</a:t>
            </a:r>
            <a:endParaRPr lang="en-US" altLang="zh-CN" sz="2800" dirty="0">
              <a:latin typeface="楷体_GB2312"/>
              <a:ea typeface="楷体_GB2312"/>
              <a:cs typeface="楷体_GB2312"/>
            </a:endParaRPr>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000"/>
              </a:lnSpc>
            </a:pPr>
            <a:endParaRPr lang="en-US" altLang="zh-CN" dirty="0"/>
          </a:p>
          <a:p>
            <a:pPr eaLnBrk="1" hangingPunct="1">
              <a:lnSpc>
                <a:spcPts val="1900"/>
              </a:lnSpc>
            </a:pPr>
            <a:r>
              <a:rPr lang="en-US" altLang="zh-CN" dirty="0"/>
              <a:t>	</a:t>
            </a:r>
            <a:endParaRPr lang="en-US" altLang="zh-CN"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内容占位符 2"/>
          <p:cNvSpPr>
            <a:spLocks noGrp="1"/>
          </p:cNvSpPr>
          <p:nvPr>
            <p:ph idx="1"/>
          </p:nvPr>
        </p:nvSpPr>
        <p:spPr>
          <a:xfrm>
            <a:off x="774700" y="1328738"/>
            <a:ext cx="9144000" cy="4525962"/>
          </a:xfrm>
        </p:spPr>
        <p:txBody>
          <a:bodyPr/>
          <a:lstStyle/>
          <a:p>
            <a:r>
              <a:rPr lang="zh-CN" altLang="en-US"/>
              <a:t>“等活性理论、稳态处理、聚合总速率等于链增长速率”三个假定；</a:t>
            </a:r>
            <a:endParaRPr lang="en-US" altLang="zh-CN"/>
          </a:p>
          <a:p>
            <a:endParaRPr lang="en-US" altLang="zh-CN"/>
          </a:p>
          <a:p>
            <a:endParaRPr lang="en-US" altLang="zh-CN"/>
          </a:p>
          <a:p>
            <a:endParaRPr lang="en-US" altLang="zh-CN"/>
          </a:p>
          <a:p>
            <a:endParaRPr lang="en-US" altLang="zh-CN"/>
          </a:p>
          <a:p>
            <a:r>
              <a:rPr lang="zh-CN" altLang="en-US"/>
              <a:t>转化率小于</a:t>
            </a:r>
            <a:r>
              <a:rPr lang="en-US" altLang="zh-CN"/>
              <a:t>10%</a:t>
            </a:r>
            <a:r>
              <a:rPr lang="zh-CN" altLang="en-US"/>
              <a:t>时候：</a:t>
            </a:r>
          </a:p>
        </p:txBody>
      </p:sp>
      <p:pic>
        <p:nvPicPr>
          <p:cNvPr id="156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5729288"/>
            <a:ext cx="4071937" cy="109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a:grpSpLocks/>
          </p:cNvGrpSpPr>
          <p:nvPr/>
        </p:nvGrpSpPr>
        <p:grpSpPr bwMode="auto">
          <a:xfrm>
            <a:off x="5329238" y="5135563"/>
            <a:ext cx="1711325" cy="1092200"/>
            <a:chOff x="7090966" y="5798361"/>
            <a:chExt cx="1712912" cy="1091757"/>
          </a:xfrm>
        </p:grpSpPr>
        <p:pic>
          <p:nvPicPr>
            <p:cNvPr id="95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966" y="5798361"/>
              <a:ext cx="14747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966" y="6409106"/>
              <a:ext cx="1712912"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523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8100" y="2052638"/>
            <a:ext cx="3970338" cy="284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接箭头连接符 10"/>
          <p:cNvCxnSpPr/>
          <p:nvPr/>
        </p:nvCxnSpPr>
        <p:spPr>
          <a:xfrm flipV="1">
            <a:off x="4889500" y="4541838"/>
            <a:ext cx="1295400" cy="11874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椭圆 11"/>
          <p:cNvSpPr/>
          <p:nvPr/>
        </p:nvSpPr>
        <p:spPr>
          <a:xfrm rot="2163256">
            <a:off x="6883400" y="2671763"/>
            <a:ext cx="736600" cy="1828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a:spLocks noChangeArrowheads="1"/>
          </p:cNvSpPr>
          <p:nvPr/>
        </p:nvSpPr>
        <p:spPr bwMode="auto">
          <a:xfrm>
            <a:off x="7040563" y="5600700"/>
            <a:ext cx="34845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solidFill>
                  <a:srgbClr val="0000FF"/>
                </a:solidFill>
                <a:latin typeface="Times New Roman" panose="02020603050405020304" pitchFamily="18" charset="0"/>
                <a:cs typeface="Times New Roman" panose="02020603050405020304" pitchFamily="18" charset="0"/>
              </a:rPr>
              <a:t>[M]</a:t>
            </a:r>
            <a:r>
              <a:rPr lang="zh-CN" altLang="en-US" b="1">
                <a:solidFill>
                  <a:srgbClr val="0000FF"/>
                </a:solidFill>
                <a:latin typeface="Times New Roman" panose="02020603050405020304" pitchFamily="18" charset="0"/>
                <a:cs typeface="Times New Roman" panose="02020603050405020304" pitchFamily="18" charset="0"/>
              </a:rPr>
              <a:t>、</a:t>
            </a:r>
            <a:r>
              <a:rPr lang="en-US" altLang="zh-CN" b="1">
                <a:solidFill>
                  <a:srgbClr val="0000FF"/>
                </a:solidFill>
                <a:latin typeface="Times New Roman" panose="02020603050405020304" pitchFamily="18" charset="0"/>
                <a:cs typeface="Times New Roman" panose="02020603050405020304" pitchFamily="18" charset="0"/>
              </a:rPr>
              <a:t>[I] </a:t>
            </a:r>
            <a:r>
              <a:rPr lang="zh-CN" altLang="en-US" b="1">
                <a:solidFill>
                  <a:srgbClr val="0000FF"/>
                </a:solidFill>
                <a:latin typeface="Times New Roman" panose="02020603050405020304" pitchFamily="18" charset="0"/>
                <a:cs typeface="Times New Roman" panose="02020603050405020304" pitchFamily="18" charset="0"/>
              </a:rPr>
              <a:t>随时间↓，</a:t>
            </a:r>
            <a:r>
              <a:rPr lang="en-US" altLang="zh-CN" b="1">
                <a:solidFill>
                  <a:srgbClr val="0000FF"/>
                </a:solidFill>
                <a:latin typeface="Times New Roman" panose="02020603050405020304" pitchFamily="18" charset="0"/>
                <a:cs typeface="Times New Roman" panose="02020603050405020304" pitchFamily="18" charset="0"/>
              </a:rPr>
              <a:t>Rp</a:t>
            </a:r>
            <a:r>
              <a:rPr lang="zh-CN" altLang="en-US" b="1">
                <a:solidFill>
                  <a:srgbClr val="0000FF"/>
                </a:solidFill>
                <a:latin typeface="Times New Roman" panose="02020603050405020304" pitchFamily="18" charset="0"/>
                <a:cs typeface="Times New Roman" panose="02020603050405020304" pitchFamily="18" charset="0"/>
              </a:rPr>
              <a:t>也应随之↓</a:t>
            </a:r>
          </a:p>
          <a:p>
            <a:pPr eaLnBrk="1" hangingPunct="1"/>
            <a:endParaRPr lang="zh-CN" altLang="en-US" b="1">
              <a:solidFill>
                <a:srgbClr val="0000FF"/>
              </a:solidFill>
              <a:latin typeface="Times New Roman" panose="02020603050405020304" pitchFamily="18" charset="0"/>
              <a:cs typeface="Times New Roman" panose="02020603050405020304" pitchFamily="18" charset="0"/>
            </a:endParaRPr>
          </a:p>
          <a:p>
            <a:pPr eaLnBrk="1" hangingPunct="1"/>
            <a:r>
              <a:rPr lang="zh-CN" altLang="en-US" b="1">
                <a:solidFill>
                  <a:srgbClr val="0000FF"/>
                </a:solidFill>
                <a:latin typeface="Times New Roman" panose="02020603050405020304" pitchFamily="18" charset="0"/>
                <a:cs typeface="Times New Roman" panose="02020603050405020304" pitchFamily="18" charset="0"/>
              </a:rPr>
              <a:t>聚合中期，</a:t>
            </a:r>
            <a:r>
              <a:rPr lang="en-US" altLang="zh-CN" b="1">
                <a:solidFill>
                  <a:srgbClr val="0000FF"/>
                </a:solidFill>
                <a:latin typeface="Times New Roman" panose="02020603050405020304" pitchFamily="18" charset="0"/>
                <a:cs typeface="Times New Roman" panose="02020603050405020304" pitchFamily="18" charset="0"/>
              </a:rPr>
              <a:t>Rp</a:t>
            </a:r>
            <a:r>
              <a:rPr lang="zh-CN" altLang="en-US" b="1">
                <a:solidFill>
                  <a:srgbClr val="0000FF"/>
                </a:solidFill>
                <a:latin typeface="Times New Roman" panose="02020603050405020304" pitchFamily="18" charset="0"/>
                <a:cs typeface="Times New Roman" panose="02020603050405020304" pitchFamily="18" charset="0"/>
              </a:rPr>
              <a:t>非但不下降，反而加快，在</a:t>
            </a:r>
            <a:r>
              <a:rPr lang="en-US" altLang="zh-CN" b="1">
                <a:solidFill>
                  <a:srgbClr val="0000FF"/>
                </a:solidFill>
                <a:latin typeface="Times New Roman" panose="02020603050405020304" pitchFamily="18" charset="0"/>
                <a:cs typeface="Times New Roman" panose="02020603050405020304" pitchFamily="18" charset="0"/>
              </a:rPr>
              <a:t>C</a:t>
            </a:r>
            <a:r>
              <a:rPr lang="zh-CN" altLang="en-US" b="1">
                <a:solidFill>
                  <a:srgbClr val="0000FF"/>
                </a:solidFill>
                <a:latin typeface="Times New Roman" panose="02020603050405020304" pitchFamily="18" charset="0"/>
                <a:cs typeface="Times New Roman" panose="02020603050405020304" pitchFamily="18" charset="0"/>
              </a:rPr>
              <a:t>～</a:t>
            </a:r>
            <a:r>
              <a:rPr lang="en-US" altLang="zh-CN" b="1">
                <a:solidFill>
                  <a:srgbClr val="0000FF"/>
                </a:solidFill>
                <a:latin typeface="Times New Roman" panose="02020603050405020304" pitchFamily="18" charset="0"/>
                <a:cs typeface="Times New Roman" panose="02020603050405020304" pitchFamily="18" charset="0"/>
              </a:rPr>
              <a:t>t</a:t>
            </a:r>
            <a:r>
              <a:rPr lang="zh-CN" altLang="en-US" b="1">
                <a:solidFill>
                  <a:srgbClr val="0000FF"/>
                </a:solidFill>
                <a:latin typeface="Times New Roman" panose="02020603050405020304" pitchFamily="18" charset="0"/>
                <a:cs typeface="Times New Roman" panose="02020603050405020304" pitchFamily="18" charset="0"/>
              </a:rPr>
              <a:t>曲线上表现为</a:t>
            </a:r>
            <a:r>
              <a:rPr lang="en-US" altLang="zh-CN" b="1">
                <a:solidFill>
                  <a:srgbClr val="0000FF"/>
                </a:solidFill>
                <a:latin typeface="Times New Roman" panose="02020603050405020304" pitchFamily="18" charset="0"/>
                <a:cs typeface="Times New Roman" panose="02020603050405020304" pitchFamily="18" charset="0"/>
              </a:rPr>
              <a:t>S</a:t>
            </a:r>
            <a:r>
              <a:rPr lang="zh-CN" altLang="en-US" b="1">
                <a:solidFill>
                  <a:srgbClr val="0000FF"/>
                </a:solidFill>
                <a:latin typeface="Times New Roman" panose="02020603050405020304" pitchFamily="18" charset="0"/>
                <a:cs typeface="Times New Roman" panose="02020603050405020304" pitchFamily="18" charset="0"/>
              </a:rPr>
              <a:t>型。</a:t>
            </a:r>
          </a:p>
        </p:txBody>
      </p:sp>
      <p:sp>
        <p:nvSpPr>
          <p:cNvPr id="16" name="矩形 15"/>
          <p:cNvSpPr>
            <a:spLocks noChangeArrowheads="1"/>
          </p:cNvSpPr>
          <p:nvPr/>
        </p:nvSpPr>
        <p:spPr bwMode="auto">
          <a:xfrm>
            <a:off x="969963" y="2938463"/>
            <a:ext cx="369728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600" b="1">
                <a:solidFill>
                  <a:srgbClr val="0000FF"/>
                </a:solidFill>
              </a:rPr>
              <a:t>自动加速现象</a:t>
            </a:r>
            <a:endParaRPr lang="en-US" altLang="zh-CN" sz="3600" b="1">
              <a:solidFill>
                <a:srgbClr val="0000FF"/>
              </a:solidFill>
            </a:endParaRPr>
          </a:p>
          <a:p>
            <a:pPr algn="ctr" eaLnBrk="1" hangingPunct="1"/>
            <a:r>
              <a:rPr lang="en-US" altLang="zh-CN" sz="3600" b="1">
                <a:solidFill>
                  <a:srgbClr val="0000FF"/>
                </a:solidFill>
                <a:latin typeface="Times New Roman" panose="02020603050405020304" pitchFamily="18" charset="0"/>
                <a:cs typeface="Times New Roman" panose="02020603050405020304" pitchFamily="18" charset="0"/>
              </a:rPr>
              <a:t>Auto-acceleration</a:t>
            </a:r>
            <a:endParaRPr lang="zh-CN" altLang="en-US" sz="3600" b="1">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7" name="TextBox 1"/>
          <p:cNvSpPr txBox="1">
            <a:spLocks noChangeArrowheads="1"/>
          </p:cNvSpPr>
          <p:nvPr/>
        </p:nvSpPr>
        <p:spPr bwMode="auto">
          <a:xfrm>
            <a:off x="1134402" y="1382573"/>
            <a:ext cx="5389296" cy="48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3100" dirty="0" err="1">
                <a:latin typeface="楷体_GB2312"/>
                <a:ea typeface="楷体_GB2312"/>
                <a:cs typeface="楷体_GB2312"/>
              </a:rPr>
              <a:t>歧化终止时聚合度与</a:t>
            </a:r>
            <a:r>
              <a:rPr lang="en-US" altLang="zh-CN" sz="3100" b="1" dirty="0" err="1">
                <a:latin typeface="Times New Roman" panose="02020603050405020304" pitchFamily="18" charset="0"/>
                <a:cs typeface="Times New Roman" panose="02020603050405020304" pitchFamily="18" charset="0"/>
              </a:rPr>
              <a:t>p</a:t>
            </a:r>
            <a:r>
              <a:rPr lang="en-US" altLang="zh-CN" sz="3100" dirty="0" err="1">
                <a:latin typeface="楷体_GB2312"/>
                <a:ea typeface="楷体_GB2312"/>
                <a:cs typeface="楷体_GB2312"/>
              </a:rPr>
              <a:t>的关系</a:t>
            </a:r>
            <a:r>
              <a:rPr lang="zh-CN" altLang="en-US" sz="3100" dirty="0">
                <a:latin typeface="楷体_GB2312"/>
                <a:ea typeface="楷体_GB2312"/>
                <a:cs typeface="楷体_GB2312"/>
              </a:rPr>
              <a:t>：</a:t>
            </a:r>
            <a:endParaRPr lang="en-US" altLang="zh-CN" sz="3100" dirty="0">
              <a:latin typeface="楷体_GB2312"/>
              <a:ea typeface="楷体_GB2312"/>
              <a:cs typeface="楷体_GB2312"/>
            </a:endParaRPr>
          </a:p>
        </p:txBody>
      </p:sp>
      <p:sp>
        <p:nvSpPr>
          <p:cNvPr id="122909" name="TextBox 1"/>
          <p:cNvSpPr txBox="1">
            <a:spLocks noChangeArrowheads="1"/>
          </p:cNvSpPr>
          <p:nvPr/>
        </p:nvSpPr>
        <p:spPr bwMode="auto">
          <a:xfrm>
            <a:off x="4584700" y="5608637"/>
            <a:ext cx="5659826" cy="112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dirty="0">
                <a:latin typeface="楷体_GB2312"/>
                <a:ea typeface="楷体_GB2312"/>
                <a:cs typeface="楷体_GB2312"/>
              </a:rPr>
              <a:t>歧化终止时，聚合物的分布指数理论值约为</a:t>
            </a:r>
            <a:r>
              <a:rPr lang="en-US" altLang="zh-CN" sz="2800" b="1" dirty="0">
                <a:latin typeface="Times New Roman" panose="02020603050405020304" pitchFamily="18" charset="0"/>
                <a:cs typeface="Times New Roman" panose="02020603050405020304" pitchFamily="18" charset="0"/>
              </a:rPr>
              <a:t>2</a:t>
            </a:r>
            <a:r>
              <a:rPr lang="en-US" altLang="zh-CN" sz="2800" dirty="0">
                <a:latin typeface="楷体_GB2312"/>
                <a:ea typeface="楷体_GB2312"/>
                <a:cs typeface="楷体_GB2312"/>
              </a:rPr>
              <a:t>；成键几率</a:t>
            </a:r>
            <a:r>
              <a:rPr lang="en-US" altLang="zh-CN" sz="2800" b="1" dirty="0">
                <a:latin typeface="Times New Roman" panose="02020603050405020304" pitchFamily="18" charset="0"/>
                <a:cs typeface="Times New Roman" panose="02020603050405020304" pitchFamily="18" charset="0"/>
              </a:rPr>
              <a:t>p</a:t>
            </a:r>
            <a:r>
              <a:rPr lang="en-US" altLang="zh-CN" sz="2800" dirty="0">
                <a:latin typeface="楷体_GB2312"/>
                <a:ea typeface="楷体_GB2312"/>
                <a:cs typeface="楷体_GB2312"/>
              </a:rPr>
              <a:t>越大，则分布指数越接近于</a:t>
            </a:r>
            <a:r>
              <a:rPr lang="en-US" altLang="zh-CN" sz="2800" b="1"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 </a:t>
            </a:r>
            <a:r>
              <a:rPr lang="en-US" altLang="zh-CN" sz="2800" dirty="0">
                <a:latin typeface="楷体_GB2312"/>
                <a:ea typeface="楷体_GB2312"/>
                <a:cs typeface="楷体_GB2312"/>
              </a:rPr>
              <a:t>。</a:t>
            </a:r>
          </a:p>
        </p:txBody>
      </p:sp>
      <p:sp>
        <p:nvSpPr>
          <p:cNvPr id="2" name="文本框 1"/>
          <p:cNvSpPr txBox="1"/>
          <p:nvPr/>
        </p:nvSpPr>
        <p:spPr>
          <a:xfrm>
            <a:off x="6870700" y="1479580"/>
            <a:ext cx="3188693" cy="369332"/>
          </a:xfrm>
          <a:prstGeom prst="rect">
            <a:avLst/>
          </a:prstGeom>
          <a:noFill/>
        </p:spPr>
        <p:txBody>
          <a:bodyPr wrap="none" rtlCol="0">
            <a:spAutoFit/>
          </a:bodyPr>
          <a:lstStyle/>
          <a:p>
            <a:r>
              <a:rPr lang="zh-CN" altLang="en-US" dirty="0"/>
              <a:t>总的大分子数目：</a:t>
            </a:r>
            <a:r>
              <a:rPr lang="en-US" altLang="zh-CN" dirty="0"/>
              <a:t>N=n</a:t>
            </a:r>
            <a:r>
              <a:rPr lang="zh-CN" altLang="en-US" dirty="0"/>
              <a:t>（</a:t>
            </a:r>
            <a:r>
              <a:rPr lang="en-US" altLang="zh-CN" dirty="0"/>
              <a:t>1-p</a:t>
            </a:r>
            <a:r>
              <a:rPr lang="zh-CN" altLang="en-US" dirty="0"/>
              <a:t>）</a:t>
            </a:r>
          </a:p>
        </p:txBody>
      </p:sp>
      <p:sp>
        <p:nvSpPr>
          <p:cNvPr id="3" name="文本框 2"/>
          <p:cNvSpPr txBox="1"/>
          <p:nvPr/>
        </p:nvSpPr>
        <p:spPr>
          <a:xfrm>
            <a:off x="774700" y="2037694"/>
            <a:ext cx="4339650" cy="369332"/>
          </a:xfrm>
          <a:prstGeom prst="rect">
            <a:avLst/>
          </a:prstGeom>
          <a:noFill/>
        </p:spPr>
        <p:txBody>
          <a:bodyPr wrap="none" rtlCol="0">
            <a:spAutoFit/>
          </a:bodyPr>
          <a:lstStyle/>
          <a:p>
            <a:r>
              <a:rPr lang="zh-CN" altLang="en-US" dirty="0"/>
              <a:t>数均聚合度：每个大分子的结构单元数：</a:t>
            </a:r>
          </a:p>
        </p:txBody>
      </p:sp>
      <p:graphicFrame>
        <p:nvGraphicFramePr>
          <p:cNvPr id="4" name="对象 3"/>
          <p:cNvGraphicFramePr>
            <a:graphicFrameLocks noChangeAspect="1"/>
          </p:cNvGraphicFramePr>
          <p:nvPr>
            <p:extLst>
              <p:ext uri="{D42A27DB-BD31-4B8C-83A1-F6EECF244321}">
                <p14:modId xmlns:p14="http://schemas.microsoft.com/office/powerpoint/2010/main" val="1314067786"/>
              </p:ext>
            </p:extLst>
          </p:nvPr>
        </p:nvGraphicFramePr>
        <p:xfrm>
          <a:off x="5114350" y="2189168"/>
          <a:ext cx="2134227" cy="741363"/>
        </p:xfrm>
        <a:graphic>
          <a:graphicData uri="http://schemas.openxmlformats.org/presentationml/2006/ole">
            <mc:AlternateContent xmlns:mc="http://schemas.openxmlformats.org/markup-compatibility/2006">
              <mc:Choice xmlns:v="urn:schemas-microsoft-com:vml" Requires="v">
                <p:oleObj spid="_x0000_s93482" name="公式" r:id="rId3" imgW="1206360" imgH="419040" progId="Equation.3">
                  <p:embed/>
                </p:oleObj>
              </mc:Choice>
              <mc:Fallback>
                <p:oleObj name="公式" r:id="rId3" imgW="1206360" imgH="419040" progId="Equation.3">
                  <p:embed/>
                  <p:pic>
                    <p:nvPicPr>
                      <p:cNvPr id="0" name=""/>
                      <p:cNvPicPr/>
                      <p:nvPr/>
                    </p:nvPicPr>
                    <p:blipFill>
                      <a:blip r:embed="rId4"/>
                      <a:stretch>
                        <a:fillRect/>
                      </a:stretch>
                    </p:blipFill>
                    <p:spPr>
                      <a:xfrm>
                        <a:off x="5114350" y="2189168"/>
                        <a:ext cx="2134227" cy="741363"/>
                      </a:xfrm>
                      <a:prstGeom prst="rect">
                        <a:avLst/>
                      </a:prstGeom>
                    </p:spPr>
                  </p:pic>
                </p:oleObj>
              </mc:Fallback>
            </mc:AlternateContent>
          </a:graphicData>
        </a:graphic>
      </p:graphicFrame>
      <p:sp>
        <p:nvSpPr>
          <p:cNvPr id="5" name="文本框 4"/>
          <p:cNvSpPr txBox="1"/>
          <p:nvPr/>
        </p:nvSpPr>
        <p:spPr>
          <a:xfrm>
            <a:off x="774700" y="3017837"/>
            <a:ext cx="1107996" cy="369332"/>
          </a:xfrm>
          <a:prstGeom prst="rect">
            <a:avLst/>
          </a:prstGeom>
          <a:noFill/>
        </p:spPr>
        <p:txBody>
          <a:bodyPr wrap="none" rtlCol="0">
            <a:spAutoFit/>
          </a:bodyPr>
          <a:lstStyle/>
          <a:p>
            <a:r>
              <a:rPr lang="zh-CN" altLang="en-US" dirty="0"/>
              <a:t>根据定义</a:t>
            </a:r>
          </a:p>
        </p:txBody>
      </p:sp>
      <p:graphicFrame>
        <p:nvGraphicFramePr>
          <p:cNvPr id="6" name="对象 5"/>
          <p:cNvGraphicFramePr>
            <a:graphicFrameLocks noChangeAspect="1"/>
          </p:cNvGraphicFramePr>
          <p:nvPr>
            <p:extLst>
              <p:ext uri="{D42A27DB-BD31-4B8C-83A1-F6EECF244321}">
                <p14:modId xmlns:p14="http://schemas.microsoft.com/office/powerpoint/2010/main" val="2169350689"/>
              </p:ext>
            </p:extLst>
          </p:nvPr>
        </p:nvGraphicFramePr>
        <p:xfrm>
          <a:off x="2070100" y="3161205"/>
          <a:ext cx="5263246" cy="732857"/>
        </p:xfrm>
        <a:graphic>
          <a:graphicData uri="http://schemas.openxmlformats.org/presentationml/2006/ole">
            <mc:AlternateContent xmlns:mc="http://schemas.openxmlformats.org/markup-compatibility/2006">
              <mc:Choice xmlns:v="urn:schemas-microsoft-com:vml" Requires="v">
                <p:oleObj spid="_x0000_s93483" name="公式" r:id="rId5" imgW="3009600" imgH="419040" progId="Equation.3">
                  <p:embed/>
                </p:oleObj>
              </mc:Choice>
              <mc:Fallback>
                <p:oleObj name="公式" r:id="rId5" imgW="3009600" imgH="419040" progId="Equation.3">
                  <p:embed/>
                  <p:pic>
                    <p:nvPicPr>
                      <p:cNvPr id="0" name=""/>
                      <p:cNvPicPr/>
                      <p:nvPr/>
                    </p:nvPicPr>
                    <p:blipFill>
                      <a:blip r:embed="rId6"/>
                      <a:stretch>
                        <a:fillRect/>
                      </a:stretch>
                    </p:blipFill>
                    <p:spPr>
                      <a:xfrm>
                        <a:off x="2070100" y="3161205"/>
                        <a:ext cx="5263246" cy="732857"/>
                      </a:xfrm>
                      <a:prstGeom prst="rect">
                        <a:avLst/>
                      </a:prstGeom>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3394097710"/>
              </p:ext>
            </p:extLst>
          </p:nvPr>
        </p:nvGraphicFramePr>
        <p:xfrm>
          <a:off x="7697788" y="3171825"/>
          <a:ext cx="2155825" cy="719138"/>
        </p:xfrm>
        <a:graphic>
          <a:graphicData uri="http://schemas.openxmlformats.org/presentationml/2006/ole">
            <mc:AlternateContent xmlns:mc="http://schemas.openxmlformats.org/markup-compatibility/2006">
              <mc:Choice xmlns:v="urn:schemas-microsoft-com:vml" Requires="v">
                <p:oleObj spid="_x0000_s93484" name="公式" r:id="rId7" imgW="1218960" imgH="406080" progId="Equation.3">
                  <p:embed/>
                </p:oleObj>
              </mc:Choice>
              <mc:Fallback>
                <p:oleObj name="公式" r:id="rId7" imgW="1218960" imgH="406080" progId="Equation.3">
                  <p:embed/>
                  <p:pic>
                    <p:nvPicPr>
                      <p:cNvPr id="0" name=""/>
                      <p:cNvPicPr/>
                      <p:nvPr/>
                    </p:nvPicPr>
                    <p:blipFill>
                      <a:blip r:embed="rId8"/>
                      <a:stretch>
                        <a:fillRect/>
                      </a:stretch>
                    </p:blipFill>
                    <p:spPr>
                      <a:xfrm>
                        <a:off x="7697788" y="3171825"/>
                        <a:ext cx="2155825" cy="719138"/>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107913334"/>
              </p:ext>
            </p:extLst>
          </p:nvPr>
        </p:nvGraphicFramePr>
        <p:xfrm>
          <a:off x="2070100" y="3999438"/>
          <a:ext cx="6486525" cy="731838"/>
        </p:xfrm>
        <a:graphic>
          <a:graphicData uri="http://schemas.openxmlformats.org/presentationml/2006/ole">
            <mc:AlternateContent xmlns:mc="http://schemas.openxmlformats.org/markup-compatibility/2006">
              <mc:Choice xmlns:v="urn:schemas-microsoft-com:vml" Requires="v">
                <p:oleObj spid="_x0000_s93485" name="公式" r:id="rId9" imgW="3708360" imgH="419040" progId="Equation.3">
                  <p:embed/>
                </p:oleObj>
              </mc:Choice>
              <mc:Fallback>
                <p:oleObj name="公式" r:id="rId9" imgW="3708360" imgH="419040" progId="Equation.3">
                  <p:embed/>
                  <p:pic>
                    <p:nvPicPr>
                      <p:cNvPr id="0" name=""/>
                      <p:cNvPicPr/>
                      <p:nvPr/>
                    </p:nvPicPr>
                    <p:blipFill>
                      <a:blip r:embed="rId10"/>
                      <a:stretch>
                        <a:fillRect/>
                      </a:stretch>
                    </p:blipFill>
                    <p:spPr>
                      <a:xfrm>
                        <a:off x="2070100" y="3999438"/>
                        <a:ext cx="6486525" cy="731838"/>
                      </a:xfrm>
                      <a:prstGeom prst="rect">
                        <a:avLst/>
                      </a:prstGeom>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2766175069"/>
              </p:ext>
            </p:extLst>
          </p:nvPr>
        </p:nvGraphicFramePr>
        <p:xfrm>
          <a:off x="7566025" y="4679950"/>
          <a:ext cx="2289175" cy="719138"/>
        </p:xfrm>
        <a:graphic>
          <a:graphicData uri="http://schemas.openxmlformats.org/presentationml/2006/ole">
            <mc:AlternateContent xmlns:mc="http://schemas.openxmlformats.org/markup-compatibility/2006">
              <mc:Choice xmlns:v="urn:schemas-microsoft-com:vml" Requires="v">
                <p:oleObj spid="_x0000_s93486" name="公式" r:id="rId11" imgW="1295280" imgH="406080" progId="Equation.3">
                  <p:embed/>
                </p:oleObj>
              </mc:Choice>
              <mc:Fallback>
                <p:oleObj name="公式" r:id="rId11" imgW="1295280" imgH="406080" progId="Equation.3">
                  <p:embed/>
                  <p:pic>
                    <p:nvPicPr>
                      <p:cNvPr id="0" name=""/>
                      <p:cNvPicPr/>
                      <p:nvPr/>
                    </p:nvPicPr>
                    <p:blipFill>
                      <a:blip r:embed="rId12"/>
                      <a:stretch>
                        <a:fillRect/>
                      </a:stretch>
                    </p:blipFill>
                    <p:spPr>
                      <a:xfrm>
                        <a:off x="7566025" y="4679950"/>
                        <a:ext cx="2289175" cy="719138"/>
                      </a:xfrm>
                      <a:prstGeom prst="rect">
                        <a:avLst/>
                      </a:prstGeom>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465233826"/>
              </p:ext>
            </p:extLst>
          </p:nvPr>
        </p:nvGraphicFramePr>
        <p:xfrm>
          <a:off x="774700" y="5410660"/>
          <a:ext cx="3652900" cy="646915"/>
        </p:xfrm>
        <a:graphic>
          <a:graphicData uri="http://schemas.openxmlformats.org/presentationml/2006/ole">
            <mc:AlternateContent xmlns:mc="http://schemas.openxmlformats.org/markup-compatibility/2006">
              <mc:Choice xmlns:v="urn:schemas-microsoft-com:vml" Requires="v">
                <p:oleObj spid="_x0000_s93487" name="公式" r:id="rId13" imgW="1434960" imgH="253800" progId="Equation.3">
                  <p:embed/>
                </p:oleObj>
              </mc:Choice>
              <mc:Fallback>
                <p:oleObj name="公式" r:id="rId13" imgW="1434960" imgH="253800" progId="Equation.3">
                  <p:embed/>
                  <p:pic>
                    <p:nvPicPr>
                      <p:cNvPr id="0" name=""/>
                      <p:cNvPicPr/>
                      <p:nvPr/>
                    </p:nvPicPr>
                    <p:blipFill>
                      <a:blip r:embed="rId14"/>
                      <a:stretch>
                        <a:fillRect/>
                      </a:stretch>
                    </p:blipFill>
                    <p:spPr>
                      <a:xfrm>
                        <a:off x="774700" y="5410660"/>
                        <a:ext cx="3652900" cy="646915"/>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2" name="TextBox 1"/>
          <p:cNvSpPr txBox="1">
            <a:spLocks noChangeArrowheads="1"/>
          </p:cNvSpPr>
          <p:nvPr/>
        </p:nvSpPr>
        <p:spPr bwMode="auto">
          <a:xfrm>
            <a:off x="1177925" y="808038"/>
            <a:ext cx="72199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3937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937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937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937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937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2800" b="1">
                <a:latin typeface="Times New Roman" panose="02020603050405020304" pitchFamily="18" charset="0"/>
                <a:cs typeface="Times New Roman" panose="02020603050405020304" pitchFamily="18" charset="0"/>
              </a:rPr>
              <a:t>3.10.2</a:t>
            </a:r>
            <a:r>
              <a:rPr lang="en-US" altLang="zh-CN" sz="2800">
                <a:latin typeface="Times New Roman" panose="02020603050405020304" pitchFamily="18" charset="0"/>
                <a:cs typeface="Times New Roman" panose="02020603050405020304" pitchFamily="18" charset="0"/>
              </a:rPr>
              <a:t> </a:t>
            </a:r>
            <a:r>
              <a:rPr lang="en-US" altLang="zh-CN" sz="2800">
                <a:latin typeface="楷体_GB2312"/>
                <a:ea typeface="楷体_GB2312"/>
                <a:cs typeface="楷体_GB2312"/>
              </a:rPr>
              <a:t>偶合终止时的聚合度分布</a:t>
            </a:r>
          </a:p>
          <a:p>
            <a:pPr eaLnBrk="1" hangingPunct="1">
              <a:lnSpc>
                <a:spcPts val="1000"/>
              </a:lnSpc>
            </a:pPr>
            <a:endParaRPr lang="en-US" altLang="zh-CN"/>
          </a:p>
          <a:p>
            <a:pPr eaLnBrk="1" hangingPunct="1">
              <a:lnSpc>
                <a:spcPts val="1000"/>
              </a:lnSpc>
            </a:pPr>
            <a:endParaRPr lang="en-US" altLang="zh-CN"/>
          </a:p>
          <a:p>
            <a:pPr eaLnBrk="1" hangingPunct="1">
              <a:lnSpc>
                <a:spcPts val="1000"/>
              </a:lnSpc>
            </a:pPr>
            <a:endParaRPr lang="en-US" altLang="zh-CN"/>
          </a:p>
          <a:p>
            <a:pPr eaLnBrk="1" hangingPunct="1">
              <a:lnSpc>
                <a:spcPts val="3100"/>
              </a:lnSpc>
            </a:pPr>
            <a:r>
              <a:rPr lang="en-US" altLang="zh-CN"/>
              <a:t>	</a:t>
            </a:r>
            <a:r>
              <a:rPr lang="en-US" altLang="zh-CN" sz="2800">
                <a:latin typeface="楷体_GB2312"/>
                <a:ea typeface="楷体_GB2312"/>
                <a:cs typeface="楷体_GB2312"/>
              </a:rPr>
              <a:t>偶合终止：两条活性链结合形成一条大分子</a:t>
            </a:r>
          </a:p>
        </p:txBody>
      </p:sp>
      <p:sp>
        <p:nvSpPr>
          <p:cNvPr id="2" name="文本框 1"/>
          <p:cNvSpPr txBox="1"/>
          <p:nvPr/>
        </p:nvSpPr>
        <p:spPr>
          <a:xfrm>
            <a:off x="622300" y="2332037"/>
            <a:ext cx="3013967" cy="477054"/>
          </a:xfrm>
          <a:prstGeom prst="rect">
            <a:avLst/>
          </a:prstGeom>
          <a:noFill/>
        </p:spPr>
        <p:txBody>
          <a:bodyPr wrap="none" rtlCol="0">
            <a:spAutoFit/>
          </a:bodyPr>
          <a:lstStyle/>
          <a:p>
            <a:r>
              <a:rPr lang="en-US" altLang="zh-CN" sz="2500" dirty="0"/>
              <a:t>X-</a:t>
            </a:r>
            <a:r>
              <a:rPr lang="zh-CN" altLang="en-US" sz="2500" dirty="0"/>
              <a:t>聚体的偶合方式：</a:t>
            </a:r>
          </a:p>
        </p:txBody>
      </p:sp>
      <p:sp>
        <p:nvSpPr>
          <p:cNvPr id="3" name="文本框 2"/>
          <p:cNvSpPr txBox="1"/>
          <p:nvPr/>
        </p:nvSpPr>
        <p:spPr>
          <a:xfrm>
            <a:off x="2206103" y="2858629"/>
            <a:ext cx="5846472" cy="477054"/>
          </a:xfrm>
          <a:prstGeom prst="rect">
            <a:avLst/>
          </a:prstGeom>
          <a:noFill/>
        </p:spPr>
        <p:txBody>
          <a:bodyPr wrap="none" rtlCol="0">
            <a:spAutoFit/>
          </a:bodyPr>
          <a:lstStyle/>
          <a:p>
            <a:r>
              <a:rPr lang="en-US" altLang="zh-CN" sz="2500" dirty="0"/>
              <a:t>1+(x-1), 2+(x-2), …… x/2+(x-x/2), </a:t>
            </a:r>
            <a:r>
              <a:rPr lang="zh-CN" altLang="en-US" sz="2500" dirty="0"/>
              <a:t>共</a:t>
            </a:r>
            <a:r>
              <a:rPr lang="en-US" altLang="zh-CN" sz="2500" dirty="0"/>
              <a:t>X/2</a:t>
            </a:r>
            <a:r>
              <a:rPr lang="zh-CN" altLang="en-US" sz="2500" dirty="0"/>
              <a:t>种。</a:t>
            </a:r>
          </a:p>
        </p:txBody>
      </p:sp>
      <p:sp>
        <p:nvSpPr>
          <p:cNvPr id="28" name="文本框 27"/>
          <p:cNvSpPr txBox="1"/>
          <p:nvPr/>
        </p:nvSpPr>
        <p:spPr>
          <a:xfrm>
            <a:off x="622300" y="3681928"/>
            <a:ext cx="2428870" cy="477054"/>
          </a:xfrm>
          <a:prstGeom prst="rect">
            <a:avLst/>
          </a:prstGeom>
          <a:noFill/>
        </p:spPr>
        <p:txBody>
          <a:bodyPr wrap="none" rtlCol="0">
            <a:spAutoFit/>
          </a:bodyPr>
          <a:lstStyle/>
          <a:p>
            <a:r>
              <a:rPr lang="zh-CN" altLang="en-US" sz="2500" dirty="0"/>
              <a:t>两类偶合方式：</a:t>
            </a:r>
          </a:p>
        </p:txBody>
      </p:sp>
      <p:sp>
        <p:nvSpPr>
          <p:cNvPr id="30" name="文本框 29"/>
          <p:cNvSpPr txBox="1"/>
          <p:nvPr/>
        </p:nvSpPr>
        <p:spPr>
          <a:xfrm>
            <a:off x="1536700" y="4210724"/>
            <a:ext cx="8156400" cy="124649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500" dirty="0"/>
              <a:t>不等长链的偶合：</a:t>
            </a:r>
            <a:r>
              <a:rPr lang="en-US" altLang="zh-CN" sz="2500" dirty="0"/>
              <a:t>y</a:t>
            </a:r>
            <a:r>
              <a:rPr lang="zh-CN" altLang="en-US" sz="2500" dirty="0"/>
              <a:t>聚体与</a:t>
            </a:r>
            <a:r>
              <a:rPr lang="en-US" altLang="zh-CN" sz="2500" dirty="0"/>
              <a:t>x-y</a:t>
            </a:r>
            <a:r>
              <a:rPr lang="zh-CN" altLang="en-US" sz="2500" dirty="0"/>
              <a:t>聚体的偶合（</a:t>
            </a:r>
            <a:r>
              <a:rPr lang="en-US" altLang="zh-CN" sz="2500" dirty="0"/>
              <a:t>x/2-1</a:t>
            </a:r>
            <a:r>
              <a:rPr lang="zh-CN" altLang="en-US" sz="2500" dirty="0"/>
              <a:t>种）；</a:t>
            </a:r>
            <a:endParaRPr lang="en-US" altLang="zh-CN" sz="2500" dirty="0"/>
          </a:p>
          <a:p>
            <a:pPr marL="342900" indent="-342900">
              <a:lnSpc>
                <a:spcPct val="150000"/>
              </a:lnSpc>
              <a:buFont typeface="Arial" panose="020B0604020202020204" pitchFamily="34" charset="0"/>
              <a:buChar char="•"/>
            </a:pPr>
            <a:r>
              <a:rPr lang="zh-CN" altLang="en-US" sz="2500" dirty="0"/>
              <a:t>等长链的偶合：</a:t>
            </a:r>
            <a:r>
              <a:rPr lang="en-US" altLang="zh-CN" sz="2500" dirty="0"/>
              <a:t>x/2</a:t>
            </a:r>
            <a:r>
              <a:rPr lang="zh-CN" altLang="en-US" sz="2500" dirty="0"/>
              <a:t>聚体与</a:t>
            </a:r>
            <a:r>
              <a:rPr lang="en-US" altLang="zh-CN" sz="2500" dirty="0"/>
              <a:t>x/2</a:t>
            </a:r>
            <a:r>
              <a:rPr lang="zh-CN" altLang="en-US" sz="2500" dirty="0"/>
              <a:t>聚体（</a:t>
            </a:r>
            <a:r>
              <a:rPr lang="en-US" altLang="zh-CN" sz="2500" dirty="0"/>
              <a:t>1</a:t>
            </a:r>
            <a:r>
              <a:rPr lang="zh-CN" altLang="en-US" sz="2500" dirty="0"/>
              <a:t>种）</a:t>
            </a:r>
          </a:p>
        </p:txBody>
      </p:sp>
      <p:sp>
        <p:nvSpPr>
          <p:cNvPr id="31" name="文本框 30"/>
          <p:cNvSpPr txBox="1"/>
          <p:nvPr/>
        </p:nvSpPr>
        <p:spPr>
          <a:xfrm>
            <a:off x="1003300" y="5870837"/>
            <a:ext cx="8839200"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600" dirty="0"/>
              <a:t>如</a:t>
            </a:r>
            <a:r>
              <a:rPr lang="en-US" altLang="zh-CN" sz="2600" dirty="0"/>
              <a:t>50-</a:t>
            </a:r>
            <a:r>
              <a:rPr lang="zh-CN" altLang="en-US" sz="2600" dirty="0"/>
              <a:t>聚体：</a:t>
            </a:r>
            <a:r>
              <a:rPr lang="en-US" altLang="zh-CN" sz="2600" dirty="0"/>
              <a:t>24</a:t>
            </a:r>
            <a:r>
              <a:rPr lang="zh-CN" altLang="en-US" sz="2600" dirty="0"/>
              <a:t>种不等长链的偶合（如</a:t>
            </a:r>
            <a:r>
              <a:rPr lang="en-US" altLang="zh-CN" sz="2600" dirty="0"/>
              <a:t>26+24</a:t>
            </a:r>
            <a:r>
              <a:rPr lang="zh-CN" altLang="en-US" sz="2600" dirty="0"/>
              <a:t>），加上</a:t>
            </a:r>
            <a:r>
              <a:rPr lang="en-US" altLang="zh-CN" sz="2600" dirty="0"/>
              <a:t>1</a:t>
            </a:r>
            <a:r>
              <a:rPr lang="zh-CN" altLang="en-US" sz="2600" dirty="0"/>
              <a:t>种等长链的偶合（</a:t>
            </a:r>
            <a:r>
              <a:rPr lang="en-US" altLang="zh-CN" sz="2600" dirty="0"/>
              <a:t>25+25</a:t>
            </a:r>
            <a:r>
              <a:rPr lang="zh-CN" altLang="en-US" sz="2600"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2" name="TextBox 1"/>
          <p:cNvSpPr txBox="1">
            <a:spLocks noChangeArrowheads="1"/>
          </p:cNvSpPr>
          <p:nvPr/>
        </p:nvSpPr>
        <p:spPr bwMode="auto">
          <a:xfrm>
            <a:off x="628920" y="1279008"/>
            <a:ext cx="11699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3937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937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937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937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937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zh-CN" altLang="en-US" sz="2400" dirty="0">
                <a:latin typeface="楷体_GB2312"/>
                <a:ea typeface="楷体_GB2312"/>
                <a:cs typeface="楷体_GB2312"/>
              </a:rPr>
              <a:t>非等长链的成键几率：</a:t>
            </a:r>
            <a:endParaRPr lang="en-US" altLang="zh-CN" sz="2400" dirty="0">
              <a:latin typeface="楷体_GB2312"/>
              <a:ea typeface="楷体_GB2312"/>
              <a:cs typeface="楷体_GB231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44866113"/>
              </p:ext>
            </p:extLst>
          </p:nvPr>
        </p:nvGraphicFramePr>
        <p:xfrm>
          <a:off x="1874838" y="1525587"/>
          <a:ext cx="7621516" cy="506413"/>
        </p:xfrm>
        <a:graphic>
          <a:graphicData uri="http://schemas.openxmlformats.org/presentationml/2006/ole">
            <mc:AlternateContent xmlns:mc="http://schemas.openxmlformats.org/markup-compatibility/2006">
              <mc:Choice xmlns:v="urn:schemas-microsoft-com:vml" Requires="v">
                <p:oleObj spid="_x0000_s94354" name="公式" r:id="rId3" imgW="3822480" imgH="253800" progId="Equation.3">
                  <p:embed/>
                </p:oleObj>
              </mc:Choice>
              <mc:Fallback>
                <p:oleObj name="公式" r:id="rId3" imgW="3822480" imgH="253800" progId="Equation.3">
                  <p:embed/>
                  <p:pic>
                    <p:nvPicPr>
                      <p:cNvPr id="0" name=""/>
                      <p:cNvPicPr/>
                      <p:nvPr/>
                    </p:nvPicPr>
                    <p:blipFill>
                      <a:blip r:embed="rId4"/>
                      <a:stretch>
                        <a:fillRect/>
                      </a:stretch>
                    </p:blipFill>
                    <p:spPr>
                      <a:xfrm>
                        <a:off x="1874838" y="1525587"/>
                        <a:ext cx="7621516" cy="506413"/>
                      </a:xfrm>
                      <a:prstGeom prst="rect">
                        <a:avLst/>
                      </a:prstGeom>
                    </p:spPr>
                  </p:pic>
                </p:oleObj>
              </mc:Fallback>
            </mc:AlternateContent>
          </a:graphicData>
        </a:graphic>
      </p:graphicFrame>
      <p:sp>
        <p:nvSpPr>
          <p:cNvPr id="3" name="文本框 2"/>
          <p:cNvSpPr txBox="1"/>
          <p:nvPr/>
        </p:nvSpPr>
        <p:spPr>
          <a:xfrm>
            <a:off x="3359150" y="785521"/>
            <a:ext cx="1912703" cy="369332"/>
          </a:xfrm>
          <a:prstGeom prst="rect">
            <a:avLst/>
          </a:prstGeom>
          <a:noFill/>
        </p:spPr>
        <p:txBody>
          <a:bodyPr wrap="none" rtlCol="0">
            <a:spAutoFit/>
          </a:bodyPr>
          <a:lstStyle/>
          <a:p>
            <a:r>
              <a:rPr lang="en-US" altLang="zh-CN" dirty="0"/>
              <a:t>Y</a:t>
            </a:r>
            <a:r>
              <a:rPr lang="zh-CN" altLang="en-US" dirty="0"/>
              <a:t>聚体的成键几率</a:t>
            </a:r>
          </a:p>
        </p:txBody>
      </p:sp>
      <p:sp>
        <p:nvSpPr>
          <p:cNvPr id="28" name="文本框 27"/>
          <p:cNvSpPr txBox="1"/>
          <p:nvPr/>
        </p:nvSpPr>
        <p:spPr>
          <a:xfrm>
            <a:off x="5290332" y="764103"/>
            <a:ext cx="2103461" cy="369332"/>
          </a:xfrm>
          <a:prstGeom prst="rect">
            <a:avLst/>
          </a:prstGeom>
          <a:noFill/>
        </p:spPr>
        <p:txBody>
          <a:bodyPr wrap="none" rtlCol="0">
            <a:spAutoFit/>
          </a:bodyPr>
          <a:lstStyle/>
          <a:p>
            <a:r>
              <a:rPr lang="en-US" altLang="zh-CN" dirty="0"/>
              <a:t>X-Y</a:t>
            </a:r>
            <a:r>
              <a:rPr lang="zh-CN" altLang="en-US" dirty="0"/>
              <a:t>聚体的成键几率</a:t>
            </a:r>
          </a:p>
        </p:txBody>
      </p:sp>
      <p:sp>
        <p:nvSpPr>
          <p:cNvPr id="4" name="圆角矩形 3"/>
          <p:cNvSpPr/>
          <p:nvPr/>
        </p:nvSpPr>
        <p:spPr>
          <a:xfrm>
            <a:off x="3359150" y="598487"/>
            <a:ext cx="1931182" cy="14830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5335188" y="642591"/>
            <a:ext cx="1931182" cy="14830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818236547"/>
              </p:ext>
            </p:extLst>
          </p:nvPr>
        </p:nvGraphicFramePr>
        <p:xfrm>
          <a:off x="8928100" y="2134042"/>
          <a:ext cx="1260786" cy="268692"/>
        </p:xfrm>
        <a:graphic>
          <a:graphicData uri="http://schemas.openxmlformats.org/presentationml/2006/ole">
            <mc:AlternateContent xmlns:mc="http://schemas.openxmlformats.org/markup-compatibility/2006">
              <mc:Choice xmlns:v="urn:schemas-microsoft-com:vml" Requires="v">
                <p:oleObj spid="_x0000_s94355" name="公式" r:id="rId5" imgW="774360" imgH="164880" progId="Equation.3">
                  <p:embed/>
                </p:oleObj>
              </mc:Choice>
              <mc:Fallback>
                <p:oleObj name="公式" r:id="rId5" imgW="774360" imgH="164880" progId="Equation.3">
                  <p:embed/>
                  <p:pic>
                    <p:nvPicPr>
                      <p:cNvPr id="0" name=""/>
                      <p:cNvPicPr/>
                      <p:nvPr/>
                    </p:nvPicPr>
                    <p:blipFill>
                      <a:blip r:embed="rId6"/>
                      <a:stretch>
                        <a:fillRect/>
                      </a:stretch>
                    </p:blipFill>
                    <p:spPr>
                      <a:xfrm>
                        <a:off x="8928100" y="2134042"/>
                        <a:ext cx="1260786" cy="268692"/>
                      </a:xfrm>
                      <a:prstGeom prst="rect">
                        <a:avLst/>
                      </a:prstGeom>
                    </p:spPr>
                  </p:pic>
                </p:oleObj>
              </mc:Fallback>
            </mc:AlternateContent>
          </a:graphicData>
        </a:graphic>
      </p:graphicFrame>
      <p:sp>
        <p:nvSpPr>
          <p:cNvPr id="6" name="文本框 5"/>
          <p:cNvSpPr txBox="1"/>
          <p:nvPr/>
        </p:nvSpPr>
        <p:spPr>
          <a:xfrm>
            <a:off x="1677588" y="2850071"/>
            <a:ext cx="7315200" cy="646331"/>
          </a:xfrm>
          <a:prstGeom prst="rect">
            <a:avLst/>
          </a:prstGeom>
          <a:noFill/>
        </p:spPr>
        <p:txBody>
          <a:bodyPr wrap="square" rtlCol="0">
            <a:spAutoFit/>
          </a:bodyPr>
          <a:lstStyle/>
          <a:p>
            <a:r>
              <a:rPr lang="zh-CN" altLang="en-US" dirty="0"/>
              <a:t>自由基偶合成定长的大分子有两种方式，如当聚合度为</a:t>
            </a:r>
            <a:r>
              <a:rPr lang="en-US" altLang="zh-CN" dirty="0"/>
              <a:t>1000</a:t>
            </a:r>
            <a:r>
              <a:rPr lang="zh-CN" altLang="en-US" dirty="0"/>
              <a:t>，则分别为</a:t>
            </a:r>
            <a:r>
              <a:rPr lang="en-US" altLang="zh-CN" dirty="0"/>
              <a:t>1+999</a:t>
            </a:r>
            <a:r>
              <a:rPr lang="zh-CN" altLang="en-US" dirty="0"/>
              <a:t>，和</a:t>
            </a:r>
            <a:r>
              <a:rPr lang="en-US" altLang="zh-CN" dirty="0"/>
              <a:t>999+1</a:t>
            </a:r>
            <a:r>
              <a:rPr lang="zh-CN" altLang="en-US" dirty="0"/>
              <a:t>两种，几率增加一倍，所以乘以</a:t>
            </a:r>
            <a:r>
              <a:rPr lang="en-US" altLang="zh-CN" dirty="0"/>
              <a:t>2</a:t>
            </a:r>
            <a:endParaRPr lang="zh-CN" altLang="en-US" dirty="0"/>
          </a:p>
        </p:txBody>
      </p:sp>
      <p:cxnSp>
        <p:nvCxnSpPr>
          <p:cNvPr id="8" name="直接箭头连接符 7"/>
          <p:cNvCxnSpPr>
            <a:stCxn id="6" idx="0"/>
          </p:cNvCxnSpPr>
          <p:nvPr/>
        </p:nvCxnSpPr>
        <p:spPr>
          <a:xfrm flipV="1">
            <a:off x="5335188" y="1943692"/>
            <a:ext cx="2373712" cy="90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1"/>
          <p:cNvSpPr txBox="1">
            <a:spLocks noChangeArrowheads="1"/>
          </p:cNvSpPr>
          <p:nvPr/>
        </p:nvSpPr>
        <p:spPr bwMode="auto">
          <a:xfrm>
            <a:off x="499645" y="4313237"/>
            <a:ext cx="11699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3937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937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937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937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937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zh-CN" altLang="en-US" sz="2400" dirty="0">
                <a:latin typeface="楷体_GB2312"/>
                <a:ea typeface="楷体_GB2312"/>
                <a:cs typeface="楷体_GB2312"/>
              </a:rPr>
              <a:t>等长链的成键几率：</a:t>
            </a:r>
            <a:endParaRPr lang="en-US" altLang="zh-CN" sz="2400" dirty="0">
              <a:latin typeface="楷体_GB2312"/>
              <a:ea typeface="楷体_GB2312"/>
              <a:cs typeface="楷体_GB2312"/>
            </a:endParaRPr>
          </a:p>
        </p:txBody>
      </p:sp>
      <p:graphicFrame>
        <p:nvGraphicFramePr>
          <p:cNvPr id="32" name="对象 31"/>
          <p:cNvGraphicFramePr>
            <a:graphicFrameLocks noChangeAspect="1"/>
          </p:cNvGraphicFramePr>
          <p:nvPr>
            <p:extLst>
              <p:ext uri="{D42A27DB-BD31-4B8C-83A1-F6EECF244321}">
                <p14:modId xmlns:p14="http://schemas.microsoft.com/office/powerpoint/2010/main" val="2607982078"/>
              </p:ext>
            </p:extLst>
          </p:nvPr>
        </p:nvGraphicFramePr>
        <p:xfrm>
          <a:off x="1735138" y="4559300"/>
          <a:ext cx="7748587" cy="506413"/>
        </p:xfrm>
        <a:graphic>
          <a:graphicData uri="http://schemas.openxmlformats.org/presentationml/2006/ole">
            <mc:AlternateContent xmlns:mc="http://schemas.openxmlformats.org/markup-compatibility/2006">
              <mc:Choice xmlns:v="urn:schemas-microsoft-com:vml" Requires="v">
                <p:oleObj spid="_x0000_s94356" name="公式" r:id="rId7" imgW="3886200" imgH="253800" progId="Equation.3">
                  <p:embed/>
                </p:oleObj>
              </mc:Choice>
              <mc:Fallback>
                <p:oleObj name="公式" r:id="rId7" imgW="3886200" imgH="253800" progId="Equation.3">
                  <p:embed/>
                  <p:pic>
                    <p:nvPicPr>
                      <p:cNvPr id="0" name=""/>
                      <p:cNvPicPr/>
                      <p:nvPr/>
                    </p:nvPicPr>
                    <p:blipFill>
                      <a:blip r:embed="rId8"/>
                      <a:stretch>
                        <a:fillRect/>
                      </a:stretch>
                    </p:blipFill>
                    <p:spPr>
                      <a:xfrm>
                        <a:off x="1735138" y="4559300"/>
                        <a:ext cx="7748587" cy="506413"/>
                      </a:xfrm>
                      <a:prstGeom prst="rect">
                        <a:avLst/>
                      </a:prstGeom>
                    </p:spPr>
                  </p:pic>
                </p:oleObj>
              </mc:Fallback>
            </mc:AlternateContent>
          </a:graphicData>
        </a:graphic>
      </p:graphicFrame>
      <p:sp>
        <p:nvSpPr>
          <p:cNvPr id="33" name="文本框 32"/>
          <p:cNvSpPr txBox="1"/>
          <p:nvPr/>
        </p:nvSpPr>
        <p:spPr>
          <a:xfrm>
            <a:off x="3359149" y="3943905"/>
            <a:ext cx="2106667" cy="369332"/>
          </a:xfrm>
          <a:prstGeom prst="rect">
            <a:avLst/>
          </a:prstGeom>
          <a:noFill/>
        </p:spPr>
        <p:txBody>
          <a:bodyPr wrap="none" rtlCol="0">
            <a:spAutoFit/>
          </a:bodyPr>
          <a:lstStyle/>
          <a:p>
            <a:r>
              <a:rPr lang="en-US" altLang="zh-CN" dirty="0"/>
              <a:t>x/2</a:t>
            </a:r>
            <a:r>
              <a:rPr lang="zh-CN" altLang="en-US" dirty="0"/>
              <a:t>聚体的成键几率</a:t>
            </a:r>
          </a:p>
        </p:txBody>
      </p:sp>
    </p:spTree>
    <p:extLst>
      <p:ext uri="{BB962C8B-B14F-4D97-AF65-F5344CB8AC3E}">
        <p14:creationId xmlns:p14="http://schemas.microsoft.com/office/powerpoint/2010/main" val="3995324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2" name="TextBox 1"/>
          <p:cNvSpPr txBox="1">
            <a:spLocks noChangeArrowheads="1"/>
          </p:cNvSpPr>
          <p:nvPr/>
        </p:nvSpPr>
        <p:spPr bwMode="auto">
          <a:xfrm>
            <a:off x="628920" y="1279008"/>
            <a:ext cx="41843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3937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937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937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937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937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zh-CN" altLang="en-US" sz="2400" dirty="0">
                <a:latin typeface="楷体_GB2312"/>
                <a:ea typeface="楷体_GB2312"/>
                <a:cs typeface="楷体_GB2312"/>
              </a:rPr>
              <a:t>形成</a:t>
            </a:r>
            <a:r>
              <a:rPr lang="en-US" altLang="zh-CN" sz="2400" dirty="0">
                <a:latin typeface="楷体_GB2312"/>
                <a:ea typeface="楷体_GB2312"/>
                <a:cs typeface="楷体_GB2312"/>
              </a:rPr>
              <a:t>x</a:t>
            </a:r>
            <a:r>
              <a:rPr lang="zh-CN" altLang="en-US" sz="2400" dirty="0">
                <a:latin typeface="楷体_GB2312"/>
                <a:ea typeface="楷体_GB2312"/>
                <a:cs typeface="楷体_GB2312"/>
              </a:rPr>
              <a:t>聚体的成键几率为：</a:t>
            </a:r>
            <a:endParaRPr lang="en-US" altLang="zh-CN" sz="2400" dirty="0">
              <a:latin typeface="楷体_GB2312"/>
              <a:ea typeface="楷体_GB2312"/>
              <a:cs typeface="楷体_GB231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01463220"/>
              </p:ext>
            </p:extLst>
          </p:nvPr>
        </p:nvGraphicFramePr>
        <p:xfrm>
          <a:off x="2146300" y="3322637"/>
          <a:ext cx="6656781" cy="1747837"/>
        </p:xfrm>
        <a:graphic>
          <a:graphicData uri="http://schemas.openxmlformats.org/presentationml/2006/ole">
            <mc:AlternateContent xmlns:mc="http://schemas.openxmlformats.org/markup-compatibility/2006">
              <mc:Choice xmlns:v="urn:schemas-microsoft-com:vml" Requires="v">
                <p:oleObj spid="_x0000_s95284" name="公式" r:id="rId3" imgW="2755800" imgH="723600" progId="Equation.3">
                  <p:embed/>
                </p:oleObj>
              </mc:Choice>
              <mc:Fallback>
                <p:oleObj name="公式" r:id="rId3" imgW="2755800" imgH="723600" progId="Equation.3">
                  <p:embed/>
                  <p:pic>
                    <p:nvPicPr>
                      <p:cNvPr id="0" name=""/>
                      <p:cNvPicPr/>
                      <p:nvPr/>
                    </p:nvPicPr>
                    <p:blipFill>
                      <a:blip r:embed="rId4"/>
                      <a:stretch>
                        <a:fillRect/>
                      </a:stretch>
                    </p:blipFill>
                    <p:spPr>
                      <a:xfrm>
                        <a:off x="2146300" y="3322637"/>
                        <a:ext cx="6656781" cy="1747837"/>
                      </a:xfrm>
                      <a:prstGeom prst="rect">
                        <a:avLst/>
                      </a:prstGeom>
                    </p:spPr>
                  </p:pic>
                </p:oleObj>
              </mc:Fallback>
            </mc:AlternateContent>
          </a:graphicData>
        </a:graphic>
      </p:graphicFrame>
      <p:sp>
        <p:nvSpPr>
          <p:cNvPr id="3" name="文本框 2"/>
          <p:cNvSpPr txBox="1"/>
          <p:nvPr/>
        </p:nvSpPr>
        <p:spPr>
          <a:xfrm>
            <a:off x="3746500" y="2408237"/>
            <a:ext cx="1606549" cy="646331"/>
          </a:xfrm>
          <a:prstGeom prst="rect">
            <a:avLst/>
          </a:prstGeom>
          <a:noFill/>
        </p:spPr>
        <p:txBody>
          <a:bodyPr wrap="square" rtlCol="0">
            <a:spAutoFit/>
          </a:bodyPr>
          <a:lstStyle/>
          <a:p>
            <a:r>
              <a:rPr lang="zh-CN" altLang="en-US" dirty="0"/>
              <a:t>非等长链偶合的成键几率</a:t>
            </a:r>
          </a:p>
        </p:txBody>
      </p:sp>
      <p:sp>
        <p:nvSpPr>
          <p:cNvPr id="28" name="文本框 27"/>
          <p:cNvSpPr txBox="1"/>
          <p:nvPr/>
        </p:nvSpPr>
        <p:spPr>
          <a:xfrm>
            <a:off x="6261100" y="2371589"/>
            <a:ext cx="1351768" cy="646331"/>
          </a:xfrm>
          <a:prstGeom prst="rect">
            <a:avLst/>
          </a:prstGeom>
          <a:noFill/>
        </p:spPr>
        <p:txBody>
          <a:bodyPr wrap="square" rtlCol="0">
            <a:spAutoFit/>
          </a:bodyPr>
          <a:lstStyle/>
          <a:p>
            <a:r>
              <a:rPr lang="zh-CN" altLang="en-US" dirty="0"/>
              <a:t>等长链偶合的成键几率</a:t>
            </a:r>
          </a:p>
        </p:txBody>
      </p:sp>
    </p:spTree>
    <p:extLst>
      <p:ext uri="{BB962C8B-B14F-4D97-AF65-F5344CB8AC3E}">
        <p14:creationId xmlns:p14="http://schemas.microsoft.com/office/powerpoint/2010/main" val="379213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p:nvPr/>
        </p:nvSpPr>
        <p:spPr>
          <a:xfrm>
            <a:off x="1616075" y="2203450"/>
            <a:ext cx="200025" cy="25400"/>
          </a:xfrm>
          <a:custGeom>
            <a:avLst/>
            <a:gdLst>
              <a:gd name="connsiteX0" fmla="*/ 6350 w 200152"/>
              <a:gd name="connsiteY0" fmla="*/ 6350 h 24295"/>
              <a:gd name="connsiteX1" fmla="*/ 193801 w 200152"/>
              <a:gd name="connsiteY1" fmla="*/ 6350 h 24295"/>
            </a:gdLst>
            <a:ahLst/>
            <a:cxnLst>
              <a:cxn ang="0">
                <a:pos x="connsiteX0" y="connsiteY0"/>
              </a:cxn>
              <a:cxn ang="1">
                <a:pos x="connsiteX1" y="connsiteY1"/>
              </a:cxn>
            </a:cxnLst>
            <a:rect l="l" t="t" r="r" b="b"/>
            <a:pathLst>
              <a:path w="200152" h="24295">
                <a:moveTo>
                  <a:pt x="6350" y="6350"/>
                </a:moveTo>
                <a:lnTo>
                  <a:pt x="193801" y="6350"/>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Freeform 3"/>
          <p:cNvSpPr/>
          <p:nvPr/>
        </p:nvSpPr>
        <p:spPr>
          <a:xfrm>
            <a:off x="2544763" y="2368550"/>
            <a:ext cx="442912" cy="23813"/>
          </a:xfrm>
          <a:custGeom>
            <a:avLst/>
            <a:gdLst>
              <a:gd name="connsiteX0" fmla="*/ 6350 w 443230"/>
              <a:gd name="connsiteY0" fmla="*/ 6350 h 24295"/>
              <a:gd name="connsiteX1" fmla="*/ 436879 w 443230"/>
              <a:gd name="connsiteY1" fmla="*/ 6350 h 24295"/>
            </a:gdLst>
            <a:ahLst/>
            <a:cxnLst>
              <a:cxn ang="0">
                <a:pos x="connsiteX0" y="connsiteY0"/>
              </a:cxn>
              <a:cxn ang="1">
                <a:pos x="connsiteX1" y="connsiteY1"/>
              </a:cxn>
            </a:cxnLst>
            <a:rect l="l" t="t" r="r" b="b"/>
            <a:pathLst>
              <a:path w="443230" h="24295">
                <a:moveTo>
                  <a:pt x="6350" y="6350"/>
                </a:moveTo>
                <a:lnTo>
                  <a:pt x="436879" y="6350"/>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4" name="Freeform 3"/>
          <p:cNvSpPr/>
          <p:nvPr/>
        </p:nvSpPr>
        <p:spPr>
          <a:xfrm>
            <a:off x="6850063" y="2368550"/>
            <a:ext cx="1103312" cy="23813"/>
          </a:xfrm>
          <a:custGeom>
            <a:avLst/>
            <a:gdLst>
              <a:gd name="connsiteX0" fmla="*/ 6350 w 1102360"/>
              <a:gd name="connsiteY0" fmla="*/ 6350 h 24295"/>
              <a:gd name="connsiteX1" fmla="*/ 1096009 w 1102360"/>
              <a:gd name="connsiteY1" fmla="*/ 6350 h 24295"/>
            </a:gdLst>
            <a:ahLst/>
            <a:cxnLst>
              <a:cxn ang="0">
                <a:pos x="connsiteX0" y="connsiteY0"/>
              </a:cxn>
              <a:cxn ang="1">
                <a:pos x="connsiteX1" y="connsiteY1"/>
              </a:cxn>
            </a:cxnLst>
            <a:rect l="l" t="t" r="r" b="b"/>
            <a:pathLst>
              <a:path w="1102360" h="24295">
                <a:moveTo>
                  <a:pt x="6350" y="6350"/>
                </a:moveTo>
                <a:lnTo>
                  <a:pt x="1096009" y="6350"/>
                </a:lnTo>
              </a:path>
            </a:pathLst>
          </a:custGeom>
          <a:ln/>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zh-CN" altLang="en-US"/>
          </a:p>
        </p:txBody>
      </p:sp>
      <p:sp>
        <p:nvSpPr>
          <p:cNvPr id="15" name="Freeform 3"/>
          <p:cNvSpPr/>
          <p:nvPr/>
        </p:nvSpPr>
        <p:spPr>
          <a:xfrm>
            <a:off x="8240713" y="2368550"/>
            <a:ext cx="582612" cy="23813"/>
          </a:xfrm>
          <a:custGeom>
            <a:avLst/>
            <a:gdLst>
              <a:gd name="connsiteX0" fmla="*/ 6350 w 581901"/>
              <a:gd name="connsiteY0" fmla="*/ 6350 h 24295"/>
              <a:gd name="connsiteX1" fmla="*/ 575550 w 581901"/>
              <a:gd name="connsiteY1" fmla="*/ 6350 h 24295"/>
            </a:gdLst>
            <a:ahLst/>
            <a:cxnLst>
              <a:cxn ang="0">
                <a:pos x="connsiteX0" y="connsiteY0"/>
              </a:cxn>
              <a:cxn ang="1">
                <a:pos x="connsiteX1" y="connsiteY1"/>
              </a:cxn>
            </a:cxnLst>
            <a:rect l="l" t="t" r="r" b="b"/>
            <a:pathLst>
              <a:path w="581901" h="24295">
                <a:moveTo>
                  <a:pt x="6350" y="6350"/>
                </a:moveTo>
                <a:lnTo>
                  <a:pt x="575550" y="6350"/>
                </a:lnTo>
              </a:path>
            </a:pathLst>
          </a:custGeom>
          <a:ln/>
        </p:spPr>
        <p:style>
          <a:lnRef idx="1">
            <a:schemeClr val="dk1"/>
          </a:lnRef>
          <a:fillRef idx="0">
            <a:schemeClr val="dk1"/>
          </a:fillRef>
          <a:effectRef idx="0">
            <a:schemeClr val="dk1"/>
          </a:effectRef>
          <a:fontRef idx="minor">
            <a:schemeClr val="tx1"/>
          </a:fontRef>
        </p:style>
        <p:txBody>
          <a:bodyPr anchor="ctr"/>
          <a:lstStyle/>
          <a:p>
            <a:pPr algn="ctr" fontAlgn="auto">
              <a:spcBef>
                <a:spcPts val="0"/>
              </a:spcBef>
              <a:spcAft>
                <a:spcPts val="0"/>
              </a:spcAft>
              <a:defRPr/>
            </a:pPr>
            <a:endParaRPr lang="zh-CN" altLang="en-US"/>
          </a:p>
        </p:txBody>
      </p:sp>
      <p:sp>
        <p:nvSpPr>
          <p:cNvPr id="16" name="Freeform 3"/>
          <p:cNvSpPr/>
          <p:nvPr/>
        </p:nvSpPr>
        <p:spPr>
          <a:xfrm>
            <a:off x="1939925" y="4130675"/>
            <a:ext cx="463550" cy="28575"/>
          </a:xfrm>
          <a:custGeom>
            <a:avLst/>
            <a:gdLst>
              <a:gd name="connsiteX0" fmla="*/ 7048 w 463677"/>
              <a:gd name="connsiteY0" fmla="*/ 7048 h 28194"/>
              <a:gd name="connsiteX1" fmla="*/ 456628 w 463677"/>
              <a:gd name="connsiteY1" fmla="*/ 7048 h 28194"/>
            </a:gdLst>
            <a:ahLst/>
            <a:cxnLst>
              <a:cxn ang="0">
                <a:pos x="connsiteX0" y="connsiteY0"/>
              </a:cxn>
              <a:cxn ang="1">
                <a:pos x="connsiteX1" y="connsiteY1"/>
              </a:cxn>
            </a:cxnLst>
            <a:rect l="l" t="t" r="r" b="b"/>
            <a:pathLst>
              <a:path w="463677" h="28194">
                <a:moveTo>
                  <a:pt x="7048" y="7048"/>
                </a:moveTo>
                <a:lnTo>
                  <a:pt x="456628" y="7048"/>
                </a:lnTo>
              </a:path>
            </a:pathLst>
          </a:cu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fontAlgn="auto">
              <a:spcBef>
                <a:spcPts val="0"/>
              </a:spcBef>
              <a:spcAft>
                <a:spcPts val="0"/>
              </a:spcAft>
              <a:defRPr/>
            </a:pPr>
            <a:endParaRPr lang="zh-CN" altLang="en-US"/>
          </a:p>
        </p:txBody>
      </p:sp>
      <p:sp>
        <p:nvSpPr>
          <p:cNvPr id="17" name="Freeform 3"/>
          <p:cNvSpPr/>
          <p:nvPr/>
        </p:nvSpPr>
        <p:spPr>
          <a:xfrm>
            <a:off x="3154363" y="4367213"/>
            <a:ext cx="488950" cy="28575"/>
          </a:xfrm>
          <a:custGeom>
            <a:avLst/>
            <a:gdLst>
              <a:gd name="connsiteX0" fmla="*/ 7048 w 488823"/>
              <a:gd name="connsiteY0" fmla="*/ 7048 h 28194"/>
              <a:gd name="connsiteX1" fmla="*/ 481774 w 488823"/>
              <a:gd name="connsiteY1" fmla="*/ 7048 h 28194"/>
            </a:gdLst>
            <a:ahLst/>
            <a:cxnLst>
              <a:cxn ang="0">
                <a:pos x="connsiteX0" y="connsiteY0"/>
              </a:cxn>
              <a:cxn ang="1">
                <a:pos x="connsiteX1" y="connsiteY1"/>
              </a:cxn>
            </a:cxnLst>
            <a:rect l="l" t="t" r="r" b="b"/>
            <a:pathLst>
              <a:path w="488823" h="28194">
                <a:moveTo>
                  <a:pt x="7048" y="7048"/>
                </a:moveTo>
                <a:lnTo>
                  <a:pt x="481774" y="7048"/>
                </a:lnTo>
              </a:path>
            </a:pathLst>
          </a:cu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fontAlgn="auto">
              <a:spcBef>
                <a:spcPts val="0"/>
              </a:spcBef>
              <a:spcAft>
                <a:spcPts val="0"/>
              </a:spcAft>
              <a:defRPr/>
            </a:pPr>
            <a:endParaRPr lang="zh-CN" altLang="en-US"/>
          </a:p>
        </p:txBody>
      </p:sp>
      <p:sp>
        <p:nvSpPr>
          <p:cNvPr id="18" name="Freeform 3"/>
          <p:cNvSpPr/>
          <p:nvPr/>
        </p:nvSpPr>
        <p:spPr>
          <a:xfrm>
            <a:off x="4365625" y="4367213"/>
            <a:ext cx="219075" cy="28575"/>
          </a:xfrm>
          <a:custGeom>
            <a:avLst/>
            <a:gdLst>
              <a:gd name="connsiteX0" fmla="*/ 7048 w 219075"/>
              <a:gd name="connsiteY0" fmla="*/ 7048 h 28194"/>
              <a:gd name="connsiteX1" fmla="*/ 212026 w 219075"/>
              <a:gd name="connsiteY1" fmla="*/ 7048 h 28194"/>
            </a:gdLst>
            <a:ahLst/>
            <a:cxnLst>
              <a:cxn ang="0">
                <a:pos x="connsiteX0" y="connsiteY0"/>
              </a:cxn>
              <a:cxn ang="1">
                <a:pos x="connsiteX1" y="connsiteY1"/>
              </a:cxn>
            </a:cxnLst>
            <a:rect l="l" t="t" r="r" b="b"/>
            <a:pathLst>
              <a:path w="219075" h="28194">
                <a:moveTo>
                  <a:pt x="7048" y="7048"/>
                </a:moveTo>
                <a:lnTo>
                  <a:pt x="212026" y="7048"/>
                </a:lnTo>
              </a:path>
            </a:pathLst>
          </a:cu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fontAlgn="auto">
              <a:spcBef>
                <a:spcPts val="0"/>
              </a:spcBef>
              <a:spcAft>
                <a:spcPts val="0"/>
              </a:spcAft>
              <a:defRPr/>
            </a:pPr>
            <a:endParaRPr lang="zh-CN" altLang="en-US"/>
          </a:p>
        </p:txBody>
      </p:sp>
      <p:sp>
        <p:nvSpPr>
          <p:cNvPr id="19" name="Freeform 3"/>
          <p:cNvSpPr/>
          <p:nvPr/>
        </p:nvSpPr>
        <p:spPr>
          <a:xfrm>
            <a:off x="7391400" y="4367213"/>
            <a:ext cx="706438" cy="28575"/>
          </a:xfrm>
          <a:custGeom>
            <a:avLst/>
            <a:gdLst>
              <a:gd name="connsiteX0" fmla="*/ 7048 w 705218"/>
              <a:gd name="connsiteY0" fmla="*/ 7048 h 28194"/>
              <a:gd name="connsiteX1" fmla="*/ 698169 w 705218"/>
              <a:gd name="connsiteY1" fmla="*/ 7048 h 28194"/>
            </a:gdLst>
            <a:ahLst/>
            <a:cxnLst>
              <a:cxn ang="0">
                <a:pos x="connsiteX0" y="connsiteY0"/>
              </a:cxn>
              <a:cxn ang="1">
                <a:pos x="connsiteX1" y="connsiteY1"/>
              </a:cxn>
            </a:cxnLst>
            <a:rect l="l" t="t" r="r" b="b"/>
            <a:pathLst>
              <a:path w="705218" h="28194">
                <a:moveTo>
                  <a:pt x="7048" y="7048"/>
                </a:moveTo>
                <a:lnTo>
                  <a:pt x="698169" y="7048"/>
                </a:lnTo>
              </a:path>
            </a:pathLst>
          </a:cu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fontAlgn="auto">
              <a:spcBef>
                <a:spcPts val="0"/>
              </a:spcBef>
              <a:spcAft>
                <a:spcPts val="0"/>
              </a:spcAft>
              <a:defRPr/>
            </a:pPr>
            <a:endParaRPr lang="zh-CN" altLang="en-US"/>
          </a:p>
        </p:txBody>
      </p:sp>
      <p:sp>
        <p:nvSpPr>
          <p:cNvPr id="20" name="Freeform 3"/>
          <p:cNvSpPr/>
          <p:nvPr/>
        </p:nvSpPr>
        <p:spPr>
          <a:xfrm>
            <a:off x="3963988" y="5224463"/>
            <a:ext cx="542925" cy="33337"/>
          </a:xfrm>
          <a:custGeom>
            <a:avLst/>
            <a:gdLst>
              <a:gd name="connsiteX0" fmla="*/ 8242 w 542264"/>
              <a:gd name="connsiteY0" fmla="*/ 8242 h 32969"/>
              <a:gd name="connsiteX1" fmla="*/ 534022 w 542264"/>
              <a:gd name="connsiteY1" fmla="*/ 8242 h 32969"/>
            </a:gdLst>
            <a:ahLst/>
            <a:cxnLst>
              <a:cxn ang="0">
                <a:pos x="connsiteX0" y="connsiteY0"/>
              </a:cxn>
              <a:cxn ang="1">
                <a:pos x="connsiteX1" y="connsiteY1"/>
              </a:cxn>
            </a:cxnLst>
            <a:rect l="l" t="t" r="r" b="b"/>
            <a:pathLst>
              <a:path w="542264" h="32969">
                <a:moveTo>
                  <a:pt x="8242" y="8242"/>
                </a:moveTo>
                <a:lnTo>
                  <a:pt x="534022" y="8242"/>
                </a:lnTo>
              </a:path>
            </a:pathLst>
          </a:cu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fontAlgn="auto">
              <a:spcBef>
                <a:spcPts val="0"/>
              </a:spcBef>
              <a:spcAft>
                <a:spcPts val="0"/>
              </a:spcAft>
              <a:defRPr/>
            </a:pPr>
            <a:endParaRPr lang="zh-CN" altLang="en-US"/>
          </a:p>
        </p:txBody>
      </p:sp>
      <p:sp>
        <p:nvSpPr>
          <p:cNvPr id="21" name="Freeform 3"/>
          <p:cNvSpPr/>
          <p:nvPr/>
        </p:nvSpPr>
        <p:spPr>
          <a:xfrm>
            <a:off x="4724400" y="5224463"/>
            <a:ext cx="504825" cy="33337"/>
          </a:xfrm>
          <a:custGeom>
            <a:avLst/>
            <a:gdLst>
              <a:gd name="connsiteX0" fmla="*/ 8242 w 503402"/>
              <a:gd name="connsiteY0" fmla="*/ 8242 h 32969"/>
              <a:gd name="connsiteX1" fmla="*/ 495160 w 503402"/>
              <a:gd name="connsiteY1" fmla="*/ 8242 h 32969"/>
            </a:gdLst>
            <a:ahLst/>
            <a:cxnLst>
              <a:cxn ang="0">
                <a:pos x="connsiteX0" y="connsiteY0"/>
              </a:cxn>
              <a:cxn ang="1">
                <a:pos x="connsiteX1" y="connsiteY1"/>
              </a:cxn>
            </a:cxnLst>
            <a:rect l="l" t="t" r="r" b="b"/>
            <a:pathLst>
              <a:path w="503402" h="32969">
                <a:moveTo>
                  <a:pt x="8242" y="8242"/>
                </a:moveTo>
                <a:lnTo>
                  <a:pt x="495160" y="8242"/>
                </a:lnTo>
              </a:path>
            </a:pathLst>
          </a:cu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fontAlgn="auto">
              <a:spcBef>
                <a:spcPts val="0"/>
              </a:spcBef>
              <a:spcAft>
                <a:spcPts val="0"/>
              </a:spcAft>
              <a:defRPr/>
            </a:pPr>
            <a:endParaRPr lang="zh-CN" altLang="en-US"/>
          </a:p>
        </p:txBody>
      </p:sp>
      <p:sp>
        <p:nvSpPr>
          <p:cNvPr id="22" name="Freeform 3"/>
          <p:cNvSpPr/>
          <p:nvPr/>
        </p:nvSpPr>
        <p:spPr>
          <a:xfrm>
            <a:off x="4530725" y="5216525"/>
            <a:ext cx="171450" cy="503238"/>
          </a:xfrm>
          <a:custGeom>
            <a:avLst/>
            <a:gdLst>
              <a:gd name="connsiteX0" fmla="*/ 163690 w 171932"/>
              <a:gd name="connsiteY0" fmla="*/ 8242 h 502640"/>
              <a:gd name="connsiteX1" fmla="*/ 8242 w 171932"/>
              <a:gd name="connsiteY1" fmla="*/ 494398 h 502640"/>
            </a:gdLst>
            <a:ahLst/>
            <a:cxnLst>
              <a:cxn ang="0">
                <a:pos x="connsiteX0" y="connsiteY0"/>
              </a:cxn>
              <a:cxn ang="1">
                <a:pos x="connsiteX1" y="connsiteY1"/>
              </a:cxn>
            </a:cxnLst>
            <a:rect l="l" t="t" r="r" b="b"/>
            <a:pathLst>
              <a:path w="171932" h="502640">
                <a:moveTo>
                  <a:pt x="163690" y="8242"/>
                </a:moveTo>
                <a:lnTo>
                  <a:pt x="8242" y="494398"/>
                </a:lnTo>
              </a:path>
            </a:pathLst>
          </a:cu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fontAlgn="auto">
              <a:spcBef>
                <a:spcPts val="0"/>
              </a:spcBef>
              <a:spcAft>
                <a:spcPts val="0"/>
              </a:spcAft>
              <a:defRPr/>
            </a:pPr>
            <a:endParaRPr lang="zh-CN" altLang="en-US"/>
          </a:p>
        </p:txBody>
      </p:sp>
      <p:sp>
        <p:nvSpPr>
          <p:cNvPr id="2" name="TextBox 1"/>
          <p:cNvSpPr txBox="1"/>
          <p:nvPr/>
        </p:nvSpPr>
        <p:spPr>
          <a:xfrm>
            <a:off x="3022600" y="2082800"/>
            <a:ext cx="1239838" cy="558800"/>
          </a:xfrm>
          <a:prstGeom prst="rect">
            <a:avLst/>
          </a:prstGeom>
          <a:noFill/>
        </p:spPr>
        <p:txBody>
          <a:bodyPr wrap="none" lIns="0" tIns="0" rIns="0">
            <a:spAutoFit/>
          </a:bodyPr>
          <a:lstStyle/>
          <a:p>
            <a:pPr fontAlgn="auto">
              <a:lnSpc>
                <a:spcPts val="4000"/>
              </a:lnSpc>
              <a:spcBef>
                <a:spcPts val="0"/>
              </a:spcBef>
              <a:spcAft>
                <a:spcPts val="0"/>
              </a:spcAft>
              <a:defRPr/>
            </a:pPr>
            <a:r>
              <a:rPr lang="en-US" altLang="zh-CN" sz="2194" b="1" i="1" dirty="0">
                <a:latin typeface="Times New Roman" pitchFamily="18" charset="0"/>
                <a:ea typeface="+mn-ea"/>
                <a:cs typeface="Times New Roman" pitchFamily="18" charset="0"/>
              </a:rPr>
              <a:t>x</a:t>
            </a:r>
            <a:r>
              <a:rPr lang="en-US" altLang="zh-CN" sz="2194" dirty="0">
                <a:latin typeface="Times New Roman" pitchFamily="18" charset="0"/>
                <a:ea typeface="+mn-ea"/>
                <a:cs typeface="Times New Roman" pitchFamily="18" charset="0"/>
              </a:rPr>
              <a:t> </a:t>
            </a:r>
            <a:r>
              <a:rPr lang="en-US" altLang="zh-CN" sz="2194" dirty="0">
                <a:latin typeface="Symbol" pitchFamily="18" charset="0"/>
                <a:ea typeface="+mn-ea"/>
                <a:cs typeface="Symbol" pitchFamily="18" charset="0"/>
              </a:rPr>
              <a:t>=</a:t>
            </a:r>
            <a:r>
              <a:rPr lang="en-US" altLang="zh-CN" sz="3292" dirty="0">
                <a:latin typeface="Symbol" pitchFamily="18" charset="0"/>
                <a:cs typeface="Symbol" pitchFamily="18" charset="0"/>
                <a:sym typeface="Symbol"/>
              </a:rPr>
              <a:t> </a:t>
            </a:r>
            <a:r>
              <a:rPr lang="en-US" altLang="zh-CN" sz="2194" dirty="0">
                <a:latin typeface="Times New Roman" pitchFamily="18" charset="0"/>
                <a:ea typeface="+mn-ea"/>
                <a:cs typeface="Times New Roman" pitchFamily="18" charset="0"/>
              </a:rPr>
              <a:t> </a:t>
            </a:r>
            <a:r>
              <a:rPr lang="en-US" altLang="zh-CN" sz="2194" b="1" i="1" dirty="0">
                <a:latin typeface="Times New Roman" pitchFamily="18" charset="0"/>
                <a:ea typeface="+mn-ea"/>
                <a:cs typeface="Times New Roman" pitchFamily="18" charset="0"/>
              </a:rPr>
              <a:t>x </a:t>
            </a:r>
            <a:r>
              <a:rPr lang="en-US" altLang="zh-CN" sz="2194" b="1" i="1" baseline="30000" dirty="0">
                <a:latin typeface="Times New Roman" pitchFamily="18" charset="0"/>
                <a:ea typeface="+mn-ea"/>
                <a:cs typeface="Times New Roman" pitchFamily="18" charset="0"/>
              </a:rPr>
              <a:t>2</a:t>
            </a:r>
            <a:r>
              <a:rPr lang="en-US" altLang="zh-CN" sz="2194" b="1" i="1" dirty="0">
                <a:latin typeface="Times New Roman" pitchFamily="18" charset="0"/>
                <a:ea typeface="+mn-ea"/>
                <a:cs typeface="Times New Roman" pitchFamily="18" charset="0"/>
              </a:rPr>
              <a:t>p</a:t>
            </a:r>
          </a:p>
        </p:txBody>
      </p:sp>
      <p:sp>
        <p:nvSpPr>
          <p:cNvPr id="24" name="TextBox 1"/>
          <p:cNvSpPr txBox="1"/>
          <p:nvPr/>
        </p:nvSpPr>
        <p:spPr>
          <a:xfrm>
            <a:off x="4673600" y="2159000"/>
            <a:ext cx="2159000" cy="379413"/>
          </a:xfrm>
          <a:prstGeom prst="rect">
            <a:avLst/>
          </a:prstGeom>
          <a:noFill/>
        </p:spPr>
        <p:txBody>
          <a:bodyPr wrap="none" lIns="0" tIns="0" rIns="0">
            <a:spAutoFit/>
          </a:bodyPr>
          <a:lstStyle/>
          <a:p>
            <a:pPr fontAlgn="auto">
              <a:lnSpc>
                <a:spcPts val="2600"/>
              </a:lnSpc>
              <a:spcBef>
                <a:spcPts val="0"/>
              </a:spcBef>
              <a:spcAft>
                <a:spcPts val="0"/>
              </a:spcAft>
              <a:defRPr/>
            </a:pPr>
            <a:r>
              <a:rPr lang="en-US" altLang="zh-CN" sz="2194" b="1" i="1" dirty="0">
                <a:latin typeface="Times New Roman" pitchFamily="18" charset="0"/>
                <a:ea typeface="+mn-ea"/>
                <a:cs typeface="Times New Roman" pitchFamily="18" charset="0"/>
              </a:rPr>
              <a:t>(</a:t>
            </a:r>
            <a:r>
              <a:rPr lang="en-US" altLang="zh-CN" sz="2194" b="1" dirty="0">
                <a:latin typeface="Times New Roman" pitchFamily="18" charset="0"/>
                <a:ea typeface="+mn-ea"/>
                <a:cs typeface="Times New Roman" pitchFamily="18" charset="0"/>
              </a:rPr>
              <a:t>1</a:t>
            </a:r>
            <a:r>
              <a:rPr lang="en-US" altLang="zh-CN" sz="2194" dirty="0">
                <a:latin typeface="Symbol" pitchFamily="18" charset="0"/>
                <a:ea typeface="+mn-ea"/>
                <a:cs typeface="Symbol" pitchFamily="18" charset="0"/>
              </a:rPr>
              <a:t>-</a:t>
            </a:r>
            <a:r>
              <a:rPr lang="en-US" altLang="zh-CN" sz="2194" dirty="0">
                <a:latin typeface="Times New Roman" pitchFamily="18" charset="0"/>
                <a:ea typeface="+mn-ea"/>
                <a:cs typeface="Times New Roman" pitchFamily="18" charset="0"/>
              </a:rPr>
              <a:t> </a:t>
            </a:r>
            <a:r>
              <a:rPr lang="en-US" altLang="zh-CN" sz="2194" b="1" i="1" dirty="0">
                <a:latin typeface="Times New Roman" pitchFamily="18" charset="0"/>
                <a:ea typeface="+mn-ea"/>
                <a:cs typeface="Times New Roman" pitchFamily="18" charset="0"/>
              </a:rPr>
              <a:t>p)</a:t>
            </a:r>
            <a:r>
              <a:rPr lang="en-US" altLang="zh-CN" sz="2194" dirty="0">
                <a:latin typeface="Times New Roman" pitchFamily="18" charset="0"/>
                <a:ea typeface="+mn-ea"/>
                <a:cs typeface="Times New Roman" pitchFamily="18" charset="0"/>
              </a:rPr>
              <a:t>   </a:t>
            </a:r>
            <a:r>
              <a:rPr lang="en-US" altLang="zh-CN" sz="2194" dirty="0">
                <a:latin typeface="Symbol" pitchFamily="18" charset="0"/>
                <a:ea typeface="+mn-ea"/>
                <a:cs typeface="Symbol" pitchFamily="18" charset="0"/>
              </a:rPr>
              <a:t>=</a:t>
            </a:r>
            <a:r>
              <a:rPr lang="en-US" altLang="zh-CN" sz="2194" dirty="0">
                <a:latin typeface="Times New Roman" pitchFamily="18" charset="0"/>
                <a:ea typeface="+mn-ea"/>
                <a:cs typeface="Times New Roman" pitchFamily="18" charset="0"/>
              </a:rPr>
              <a:t> </a:t>
            </a:r>
            <a:r>
              <a:rPr lang="en-US" altLang="zh-CN" sz="2194" b="1" i="1" dirty="0">
                <a:latin typeface="Times New Roman" pitchFamily="18" charset="0"/>
                <a:ea typeface="+mn-ea"/>
                <a:cs typeface="Times New Roman" pitchFamily="18" charset="0"/>
              </a:rPr>
              <a:t>(</a:t>
            </a:r>
            <a:r>
              <a:rPr lang="en-US" altLang="zh-CN" sz="2194" b="1" dirty="0">
                <a:latin typeface="Times New Roman" pitchFamily="18" charset="0"/>
                <a:ea typeface="+mn-ea"/>
                <a:cs typeface="Times New Roman" pitchFamily="18" charset="0"/>
              </a:rPr>
              <a:t>1</a:t>
            </a:r>
            <a:r>
              <a:rPr lang="en-US" altLang="zh-CN" sz="2194" dirty="0">
                <a:latin typeface="Symbol" pitchFamily="18" charset="0"/>
                <a:ea typeface="+mn-ea"/>
                <a:cs typeface="Symbol" pitchFamily="18" charset="0"/>
              </a:rPr>
              <a:t>-</a:t>
            </a:r>
            <a:r>
              <a:rPr lang="en-US" altLang="zh-CN" sz="2194" dirty="0">
                <a:latin typeface="Times New Roman" pitchFamily="18" charset="0"/>
                <a:ea typeface="+mn-ea"/>
                <a:cs typeface="Times New Roman" pitchFamily="18" charset="0"/>
              </a:rPr>
              <a:t> </a:t>
            </a:r>
            <a:r>
              <a:rPr lang="en-US" altLang="zh-CN" sz="2194" b="1" i="1" dirty="0">
                <a:latin typeface="Times New Roman" pitchFamily="18" charset="0"/>
                <a:ea typeface="+mn-ea"/>
                <a:cs typeface="Times New Roman" pitchFamily="18" charset="0"/>
              </a:rPr>
              <a:t>p)</a:t>
            </a:r>
            <a:r>
              <a:rPr lang="en-US" altLang="zh-CN" sz="2194" dirty="0">
                <a:latin typeface="Times New Roman" pitchFamily="18" charset="0"/>
                <a:ea typeface="+mn-ea"/>
                <a:cs typeface="Times New Roman" pitchFamily="18" charset="0"/>
              </a:rPr>
              <a:t>  </a:t>
            </a:r>
            <a:r>
              <a:rPr lang="en-US" altLang="zh-CN" sz="2194" dirty="0">
                <a:latin typeface="Symbol" pitchFamily="18" charset="0"/>
                <a:ea typeface="+mn-ea"/>
                <a:cs typeface="Symbol" pitchFamily="18" charset="0"/>
              </a:rPr>
              <a:t>⋅</a:t>
            </a:r>
          </a:p>
        </p:txBody>
      </p:sp>
      <p:sp>
        <p:nvSpPr>
          <p:cNvPr id="25" name="TextBox 1"/>
          <p:cNvSpPr txBox="1"/>
          <p:nvPr/>
        </p:nvSpPr>
        <p:spPr>
          <a:xfrm>
            <a:off x="3683000" y="4025900"/>
            <a:ext cx="2968625" cy="6619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lIns="0" tIns="0" rIns="0">
            <a:spAutoFit/>
          </a:bodyPr>
          <a:lstStyle/>
          <a:p>
            <a:pPr fontAlgn="auto">
              <a:lnSpc>
                <a:spcPts val="4800"/>
              </a:lnSpc>
              <a:spcBef>
                <a:spcPts val="0"/>
              </a:spcBef>
              <a:spcAft>
                <a:spcPts val="0"/>
              </a:spcAft>
              <a:defRPr/>
            </a:pPr>
            <a:r>
              <a:rPr lang="en-US" altLang="zh-CN" sz="2668" dirty="0">
                <a:latin typeface="Symbol" pitchFamily="18" charset="0"/>
                <a:ea typeface="+mn-ea"/>
                <a:cs typeface="Symbol" pitchFamily="18" charset="0"/>
              </a:rPr>
              <a:t>⋅</a:t>
            </a:r>
            <a:r>
              <a:rPr lang="en-US" altLang="zh-CN" sz="2668" dirty="0">
                <a:latin typeface="Times New Roman" pitchFamily="18" charset="0"/>
                <a:ea typeface="+mn-ea"/>
                <a:cs typeface="Times New Roman" pitchFamily="18" charset="0"/>
              </a:rPr>
              <a:t> </a:t>
            </a:r>
            <a:r>
              <a:rPr lang="en-US" altLang="zh-CN" sz="2668" b="1" i="1" dirty="0">
                <a:latin typeface="Times New Roman" pitchFamily="18" charset="0"/>
                <a:ea typeface="+mn-ea"/>
                <a:cs typeface="Times New Roman" pitchFamily="18" charset="0"/>
              </a:rPr>
              <a:t>x</a:t>
            </a:r>
            <a:r>
              <a:rPr lang="en-US" altLang="zh-CN" sz="2668" dirty="0">
                <a:latin typeface="Times New Roman" pitchFamily="18" charset="0"/>
                <a:ea typeface="+mn-ea"/>
                <a:cs typeface="Times New Roman" pitchFamily="18" charset="0"/>
              </a:rPr>
              <a:t> </a:t>
            </a:r>
            <a:r>
              <a:rPr lang="en-US" altLang="zh-CN" sz="2668" dirty="0">
                <a:latin typeface="Symbol" pitchFamily="18" charset="0"/>
                <a:ea typeface="+mn-ea"/>
                <a:cs typeface="Symbol" pitchFamily="18" charset="0"/>
              </a:rPr>
              <a:t>=</a:t>
            </a:r>
            <a:r>
              <a:rPr lang="en-US" altLang="zh-CN" sz="2668" dirty="0">
                <a:latin typeface="Times New Roman" pitchFamily="18" charset="0"/>
                <a:ea typeface="+mn-ea"/>
                <a:cs typeface="Times New Roman" pitchFamily="18" charset="0"/>
              </a:rPr>
              <a:t>    </a:t>
            </a:r>
            <a:r>
              <a:rPr lang="en-US" altLang="zh-CN" sz="2668" b="1" dirty="0">
                <a:latin typeface="Times New Roman" pitchFamily="18" charset="0"/>
                <a:ea typeface="+mn-ea"/>
                <a:cs typeface="Times New Roman" pitchFamily="18" charset="0"/>
              </a:rPr>
              <a:t>(1</a:t>
            </a:r>
            <a:r>
              <a:rPr lang="en-US" altLang="zh-CN" sz="2668" dirty="0">
                <a:latin typeface="Symbol" pitchFamily="18" charset="0"/>
                <a:ea typeface="+mn-ea"/>
                <a:cs typeface="Symbol" pitchFamily="18" charset="0"/>
              </a:rPr>
              <a:t>−</a:t>
            </a:r>
            <a:r>
              <a:rPr lang="en-US" altLang="zh-CN" sz="2668" dirty="0">
                <a:latin typeface="Times New Roman" pitchFamily="18" charset="0"/>
                <a:ea typeface="+mn-ea"/>
                <a:cs typeface="Times New Roman" pitchFamily="18" charset="0"/>
              </a:rPr>
              <a:t> </a:t>
            </a:r>
            <a:r>
              <a:rPr lang="en-US" altLang="zh-CN" sz="2668" b="1" i="1" dirty="0">
                <a:latin typeface="Times New Roman" pitchFamily="18" charset="0"/>
                <a:ea typeface="+mn-ea"/>
                <a:cs typeface="Times New Roman" pitchFamily="18" charset="0"/>
              </a:rPr>
              <a:t>p</a:t>
            </a:r>
            <a:r>
              <a:rPr lang="en-US" altLang="zh-CN" sz="2668" b="1" dirty="0">
                <a:latin typeface="Times New Roman" pitchFamily="18" charset="0"/>
                <a:ea typeface="+mn-ea"/>
                <a:cs typeface="Times New Roman" pitchFamily="18" charset="0"/>
              </a:rPr>
              <a:t>)</a:t>
            </a:r>
            <a:r>
              <a:rPr lang="en-US" altLang="zh-CN" sz="4002" dirty="0">
                <a:latin typeface="Times New Roman" pitchFamily="18" charset="0"/>
                <a:ea typeface="+mn-ea"/>
                <a:cs typeface="Times New Roman" pitchFamily="18" charset="0"/>
              </a:rPr>
              <a:t> </a:t>
            </a:r>
            <a:r>
              <a:rPr lang="en-US" altLang="zh-CN" sz="4002" dirty="0">
                <a:latin typeface="Symbol" pitchFamily="18" charset="0"/>
                <a:ea typeface="+mn-ea"/>
                <a:cs typeface="Symbol" pitchFamily="18" charset="0"/>
              </a:rPr>
              <a:t>∑</a:t>
            </a:r>
            <a:r>
              <a:rPr lang="en-US" altLang="zh-CN" sz="2668" dirty="0">
                <a:latin typeface="Times New Roman" pitchFamily="18" charset="0"/>
                <a:ea typeface="+mn-ea"/>
                <a:cs typeface="Times New Roman" pitchFamily="18" charset="0"/>
              </a:rPr>
              <a:t> </a:t>
            </a:r>
            <a:r>
              <a:rPr lang="en-US" altLang="zh-CN" sz="2668" b="1" i="1" dirty="0">
                <a:latin typeface="Times New Roman" pitchFamily="18" charset="0"/>
                <a:ea typeface="+mn-ea"/>
                <a:cs typeface="Times New Roman" pitchFamily="18" charset="0"/>
              </a:rPr>
              <a:t>x</a:t>
            </a:r>
            <a:r>
              <a:rPr lang="en-US" altLang="zh-CN" sz="2668" dirty="0">
                <a:latin typeface="Times New Roman" pitchFamily="18" charset="0"/>
                <a:ea typeface="+mn-ea"/>
                <a:cs typeface="Times New Roman" pitchFamily="18" charset="0"/>
              </a:rPr>
              <a:t>  </a:t>
            </a:r>
            <a:r>
              <a:rPr lang="en-US" altLang="zh-CN" sz="2668" b="1" i="1" dirty="0">
                <a:latin typeface="Times New Roman" pitchFamily="18" charset="0"/>
                <a:ea typeface="+mn-ea"/>
                <a:cs typeface="Times New Roman" pitchFamily="18" charset="0"/>
              </a:rPr>
              <a:t>p</a:t>
            </a:r>
          </a:p>
        </p:txBody>
      </p:sp>
      <p:sp>
        <p:nvSpPr>
          <p:cNvPr id="124944" name="TextBox 1"/>
          <p:cNvSpPr txBox="1">
            <a:spLocks noChangeArrowheads="1"/>
          </p:cNvSpPr>
          <p:nvPr/>
        </p:nvSpPr>
        <p:spPr bwMode="auto">
          <a:xfrm>
            <a:off x="1257300" y="3162300"/>
            <a:ext cx="6103938"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a:latin typeface="楷体_GB2312"/>
                <a:ea typeface="楷体_GB2312"/>
                <a:cs typeface="楷体_GB2312"/>
              </a:rPr>
              <a:t>可见，平均聚合度为歧化终止的两倍。</a:t>
            </a:r>
          </a:p>
        </p:txBody>
      </p:sp>
      <p:sp>
        <p:nvSpPr>
          <p:cNvPr id="124945" name="TextBox 1"/>
          <p:cNvSpPr txBox="1">
            <a:spLocks noChangeArrowheads="1"/>
          </p:cNvSpPr>
          <p:nvPr/>
        </p:nvSpPr>
        <p:spPr bwMode="auto">
          <a:xfrm>
            <a:off x="1460500" y="927100"/>
            <a:ext cx="323215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a:latin typeface="楷体_GB2312"/>
                <a:ea typeface="楷体_GB2312"/>
                <a:cs typeface="楷体_GB2312"/>
              </a:rPr>
              <a:t>偶合终止时的聚合度</a:t>
            </a:r>
          </a:p>
        </p:txBody>
      </p:sp>
      <p:sp>
        <p:nvSpPr>
          <p:cNvPr id="28" name="TextBox 1"/>
          <p:cNvSpPr txBox="1"/>
          <p:nvPr/>
        </p:nvSpPr>
        <p:spPr>
          <a:xfrm>
            <a:off x="2578100" y="2070100"/>
            <a:ext cx="327025" cy="687388"/>
          </a:xfrm>
          <a:prstGeom prst="rect">
            <a:avLst/>
          </a:prstGeom>
          <a:noFill/>
        </p:spPr>
        <p:txBody>
          <a:bodyPr wrap="none" lIns="0" tIns="0" rIns="0">
            <a:spAutoFit/>
          </a:bodyPr>
          <a:lstStyle/>
          <a:p>
            <a:pPr fontAlgn="auto">
              <a:lnSpc>
                <a:spcPts val="2300"/>
              </a:lnSpc>
              <a:spcBef>
                <a:spcPts val="0"/>
              </a:spcBef>
              <a:spcAft>
                <a:spcPts val="0"/>
              </a:spcAft>
              <a:tabLst>
                <a:tab pos="76200" algn="l"/>
              </a:tabLst>
              <a:defRPr/>
            </a:pPr>
            <a:r>
              <a:rPr lang="en-US" altLang="zh-CN" sz="2194" b="1" i="1" dirty="0">
                <a:latin typeface="Times New Roman" pitchFamily="18" charset="0"/>
                <a:ea typeface="+mn-ea"/>
                <a:cs typeface="Times New Roman" pitchFamily="18" charset="0"/>
              </a:rPr>
              <a:t>N</a:t>
            </a:r>
            <a:r>
              <a:rPr lang="en-US" altLang="zh-CN" sz="1280" dirty="0">
                <a:latin typeface="Times New Roman" pitchFamily="18" charset="0"/>
                <a:ea typeface="+mn-ea"/>
                <a:cs typeface="Times New Roman" pitchFamily="18" charset="0"/>
              </a:rPr>
              <a:t> </a:t>
            </a:r>
            <a:r>
              <a:rPr lang="en-US" altLang="zh-CN" sz="1280" b="1" i="1" dirty="0">
                <a:latin typeface="Times New Roman" pitchFamily="18" charset="0"/>
                <a:ea typeface="+mn-ea"/>
                <a:cs typeface="Times New Roman" pitchFamily="18" charset="0"/>
              </a:rPr>
              <a:t>x</a:t>
            </a:r>
          </a:p>
          <a:p>
            <a:pPr fontAlgn="auto">
              <a:lnSpc>
                <a:spcPts val="2700"/>
              </a:lnSpc>
              <a:spcBef>
                <a:spcPts val="0"/>
              </a:spcBef>
              <a:spcAft>
                <a:spcPts val="0"/>
              </a:spcAft>
              <a:tabLst>
                <a:tab pos="76200" algn="l"/>
              </a:tabLst>
              <a:defRPr/>
            </a:pPr>
            <a:r>
              <a:rPr lang="en-US" altLang="zh-CN" dirty="0">
                <a:latin typeface="+mn-lt"/>
                <a:ea typeface="+mn-ea"/>
              </a:rPr>
              <a:t>	</a:t>
            </a:r>
            <a:r>
              <a:rPr lang="en-US" altLang="zh-CN" sz="2194" b="1" i="1" dirty="0">
                <a:latin typeface="Times New Roman" pitchFamily="18" charset="0"/>
                <a:ea typeface="+mn-ea"/>
                <a:cs typeface="Times New Roman" pitchFamily="18" charset="0"/>
              </a:rPr>
              <a:t>N</a:t>
            </a:r>
          </a:p>
        </p:txBody>
      </p:sp>
      <p:sp>
        <p:nvSpPr>
          <p:cNvPr id="29" name="TextBox 1"/>
          <p:cNvSpPr txBox="1"/>
          <p:nvPr/>
        </p:nvSpPr>
        <p:spPr>
          <a:xfrm>
            <a:off x="8013700" y="2159000"/>
            <a:ext cx="153888" cy="379591"/>
          </a:xfrm>
          <a:prstGeom prst="rect">
            <a:avLst/>
          </a:prstGeom>
          <a:noFill/>
        </p:spPr>
        <p:txBody>
          <a:bodyPr wrap="none" lIns="0" tIns="0" rIns="0">
            <a:spAutoFit/>
          </a:bodyPr>
          <a:lstStyle/>
          <a:p>
            <a:pPr fontAlgn="auto">
              <a:lnSpc>
                <a:spcPts val="2600"/>
              </a:lnSpc>
              <a:spcBef>
                <a:spcPts val="0"/>
              </a:spcBef>
              <a:spcAft>
                <a:spcPts val="0"/>
              </a:spcAft>
              <a:defRPr/>
            </a:pPr>
            <a:r>
              <a:rPr lang="en-US" altLang="zh-CN" sz="2194" dirty="0">
                <a:latin typeface="Symbol" pitchFamily="18" charset="0"/>
                <a:ea typeface="+mn-ea"/>
                <a:cs typeface="Symbol" pitchFamily="18" charset="0"/>
              </a:rPr>
              <a:t>=</a:t>
            </a:r>
          </a:p>
        </p:txBody>
      </p:sp>
      <p:sp>
        <p:nvSpPr>
          <p:cNvPr id="30" name="TextBox 1"/>
          <p:cNvSpPr txBox="1"/>
          <p:nvPr/>
        </p:nvSpPr>
        <p:spPr>
          <a:xfrm>
            <a:off x="1617663" y="2082800"/>
            <a:ext cx="757237" cy="522288"/>
          </a:xfrm>
          <a:prstGeom prst="rect">
            <a:avLst/>
          </a:prstGeom>
          <a:noFill/>
        </p:spPr>
        <p:txBody>
          <a:bodyPr wrap="none" lIns="0" tIns="0" rIns="0">
            <a:spAutoFit/>
          </a:bodyPr>
          <a:lstStyle/>
          <a:p>
            <a:pPr fontAlgn="auto">
              <a:lnSpc>
                <a:spcPts val="4000"/>
              </a:lnSpc>
              <a:spcBef>
                <a:spcPts val="0"/>
              </a:spcBef>
              <a:spcAft>
                <a:spcPts val="0"/>
              </a:spcAft>
              <a:defRPr/>
            </a:pPr>
            <a:r>
              <a:rPr lang="en-US" altLang="zh-CN" sz="2194" b="1" i="1" dirty="0" err="1">
                <a:latin typeface="Times New Roman" pitchFamily="18" charset="0"/>
                <a:ea typeface="+mn-ea"/>
                <a:cs typeface="Times New Roman" pitchFamily="18" charset="0"/>
              </a:rPr>
              <a:t>X</a:t>
            </a:r>
            <a:r>
              <a:rPr lang="en-US" altLang="zh-CN" sz="1280" b="1" i="1" dirty="0" err="1">
                <a:latin typeface="Times New Roman" pitchFamily="18" charset="0"/>
                <a:ea typeface="+mn-ea"/>
                <a:cs typeface="Times New Roman" pitchFamily="18" charset="0"/>
              </a:rPr>
              <a:t>n</a:t>
            </a:r>
            <a:r>
              <a:rPr lang="en-US" altLang="zh-CN" sz="2194" dirty="0">
                <a:latin typeface="Times New Roman" pitchFamily="18" charset="0"/>
                <a:ea typeface="+mn-ea"/>
                <a:cs typeface="Times New Roman" pitchFamily="18" charset="0"/>
              </a:rPr>
              <a:t> </a:t>
            </a:r>
            <a:r>
              <a:rPr lang="en-US" altLang="zh-CN" sz="2194" dirty="0">
                <a:latin typeface="Symbol" pitchFamily="18" charset="0"/>
                <a:ea typeface="+mn-ea"/>
                <a:cs typeface="Symbol" pitchFamily="18" charset="0"/>
              </a:rPr>
              <a:t>=</a:t>
            </a:r>
            <a:r>
              <a:rPr lang="en-US" altLang="zh-CN" sz="3292" dirty="0">
                <a:latin typeface="Symbol" pitchFamily="18" charset="0"/>
                <a:ea typeface="+mn-ea"/>
                <a:cs typeface="Symbol" pitchFamily="18" charset="0"/>
                <a:sym typeface="Symbol"/>
              </a:rPr>
              <a:t></a:t>
            </a:r>
            <a:endParaRPr lang="en-US" altLang="zh-CN" sz="3292" dirty="0">
              <a:latin typeface="Symbol" pitchFamily="18" charset="0"/>
              <a:ea typeface="+mn-ea"/>
              <a:cs typeface="Symbol" pitchFamily="18" charset="0"/>
            </a:endParaRPr>
          </a:p>
        </p:txBody>
      </p:sp>
      <p:sp>
        <p:nvSpPr>
          <p:cNvPr id="31" name="TextBox 1"/>
          <p:cNvSpPr txBox="1"/>
          <p:nvPr/>
        </p:nvSpPr>
        <p:spPr>
          <a:xfrm>
            <a:off x="8242300" y="2070100"/>
            <a:ext cx="436017" cy="687368"/>
          </a:xfrm>
          <a:prstGeom prst="rect">
            <a:avLst/>
          </a:prstGeom>
          <a:noFill/>
        </p:spPr>
        <p:txBody>
          <a:bodyPr wrap="none" lIns="0" tIns="0" rIns="0">
            <a:spAutoFit/>
          </a:bodyPr>
          <a:lstStyle/>
          <a:p>
            <a:pPr fontAlgn="auto">
              <a:lnSpc>
                <a:spcPts val="1900"/>
              </a:lnSpc>
              <a:spcBef>
                <a:spcPts val="0"/>
              </a:spcBef>
              <a:spcAft>
                <a:spcPts val="0"/>
              </a:spcAft>
              <a:tabLst>
                <a:tab pos="215900" algn="l"/>
              </a:tabLst>
              <a:defRPr/>
            </a:pPr>
            <a:r>
              <a:rPr lang="en-US" altLang="zh-CN" dirty="0">
                <a:latin typeface="+mn-lt"/>
                <a:ea typeface="+mn-ea"/>
              </a:rPr>
              <a:t>	</a:t>
            </a:r>
            <a:r>
              <a:rPr lang="en-US" altLang="zh-CN" sz="2194" b="1" dirty="0">
                <a:latin typeface="Times New Roman" pitchFamily="18" charset="0"/>
                <a:ea typeface="+mn-ea"/>
                <a:cs typeface="Times New Roman" pitchFamily="18" charset="0"/>
              </a:rPr>
              <a:t>2</a:t>
            </a:r>
          </a:p>
          <a:p>
            <a:pPr fontAlgn="auto">
              <a:lnSpc>
                <a:spcPts val="3100"/>
              </a:lnSpc>
              <a:spcBef>
                <a:spcPts val="0"/>
              </a:spcBef>
              <a:spcAft>
                <a:spcPts val="0"/>
              </a:spcAft>
              <a:tabLst>
                <a:tab pos="215900" algn="l"/>
              </a:tabLst>
              <a:defRPr/>
            </a:pPr>
            <a:r>
              <a:rPr lang="en-US" altLang="zh-CN" sz="2194" b="1" dirty="0">
                <a:latin typeface="Times New Roman" pitchFamily="18" charset="0"/>
                <a:ea typeface="+mn-ea"/>
                <a:cs typeface="Times New Roman" pitchFamily="18" charset="0"/>
              </a:rPr>
              <a:t>1</a:t>
            </a:r>
            <a:r>
              <a:rPr lang="en-US" altLang="zh-CN" sz="2194" dirty="0">
                <a:latin typeface="Symbol" pitchFamily="18" charset="0"/>
                <a:ea typeface="+mn-ea"/>
                <a:cs typeface="Symbol" pitchFamily="18" charset="0"/>
              </a:rPr>
              <a:t>-</a:t>
            </a:r>
            <a:r>
              <a:rPr lang="en-US" altLang="zh-CN" sz="2194" b="1" i="1" dirty="0">
                <a:latin typeface="Times New Roman" pitchFamily="18" charset="0"/>
                <a:ea typeface="+mn-ea"/>
                <a:cs typeface="Times New Roman" pitchFamily="18" charset="0"/>
              </a:rPr>
              <a:t>p</a:t>
            </a:r>
          </a:p>
        </p:txBody>
      </p:sp>
      <p:sp>
        <p:nvSpPr>
          <p:cNvPr id="32" name="TextBox 1"/>
          <p:cNvSpPr txBox="1"/>
          <p:nvPr/>
        </p:nvSpPr>
        <p:spPr>
          <a:xfrm>
            <a:off x="6908800" y="1981200"/>
            <a:ext cx="847725" cy="763588"/>
          </a:xfrm>
          <a:prstGeom prst="rect">
            <a:avLst/>
          </a:prstGeom>
          <a:noFill/>
        </p:spPr>
        <p:txBody>
          <a:bodyPr wrap="none" lIns="0" tIns="0" rIns="0">
            <a:spAutoFit/>
          </a:bodyPr>
          <a:lstStyle/>
          <a:p>
            <a:pPr fontAlgn="auto">
              <a:lnSpc>
                <a:spcPts val="2600"/>
              </a:lnSpc>
              <a:spcBef>
                <a:spcPts val="0"/>
              </a:spcBef>
              <a:spcAft>
                <a:spcPts val="0"/>
              </a:spcAft>
              <a:tabLst>
                <a:tab pos="203200" algn="l"/>
              </a:tabLst>
              <a:defRPr/>
            </a:pPr>
            <a:r>
              <a:rPr lang="en-US" altLang="zh-CN" dirty="0">
                <a:latin typeface="+mn-lt"/>
                <a:ea typeface="+mn-ea"/>
              </a:rPr>
              <a:t>	</a:t>
            </a:r>
            <a:r>
              <a:rPr lang="en-US" altLang="zh-CN" sz="2194" b="1" dirty="0">
                <a:latin typeface="Times New Roman" pitchFamily="18" charset="0"/>
                <a:ea typeface="+mn-ea"/>
                <a:cs typeface="Times New Roman" pitchFamily="18" charset="0"/>
              </a:rPr>
              <a:t>1</a:t>
            </a:r>
            <a:r>
              <a:rPr lang="en-US" altLang="zh-CN" sz="2194" dirty="0">
                <a:latin typeface="Symbol" pitchFamily="18" charset="0"/>
                <a:ea typeface="+mn-ea"/>
                <a:cs typeface="Symbol" pitchFamily="18" charset="0"/>
              </a:rPr>
              <a:t>+</a:t>
            </a:r>
            <a:r>
              <a:rPr lang="en-US" altLang="zh-CN" sz="2194" dirty="0">
                <a:latin typeface="Times New Roman" pitchFamily="18" charset="0"/>
                <a:ea typeface="+mn-ea"/>
                <a:cs typeface="Times New Roman" pitchFamily="18" charset="0"/>
              </a:rPr>
              <a:t> </a:t>
            </a:r>
            <a:r>
              <a:rPr lang="en-US" altLang="zh-CN" sz="2194" b="1" i="1" dirty="0">
                <a:latin typeface="Times New Roman" pitchFamily="18" charset="0"/>
                <a:ea typeface="+mn-ea"/>
                <a:cs typeface="Times New Roman" pitchFamily="18" charset="0"/>
              </a:rPr>
              <a:t>p</a:t>
            </a:r>
          </a:p>
          <a:p>
            <a:pPr fontAlgn="auto">
              <a:lnSpc>
                <a:spcPts val="3000"/>
              </a:lnSpc>
              <a:spcBef>
                <a:spcPts val="0"/>
              </a:spcBef>
              <a:spcAft>
                <a:spcPts val="0"/>
              </a:spcAft>
              <a:tabLst>
                <a:tab pos="203200" algn="l"/>
              </a:tabLst>
              <a:defRPr/>
            </a:pPr>
            <a:r>
              <a:rPr lang="en-US" altLang="zh-CN" sz="2194" b="1" i="1" dirty="0">
                <a:latin typeface="Times New Roman" pitchFamily="18" charset="0"/>
                <a:ea typeface="+mn-ea"/>
                <a:cs typeface="Times New Roman" pitchFamily="18" charset="0"/>
              </a:rPr>
              <a:t>p(</a:t>
            </a:r>
            <a:r>
              <a:rPr lang="en-US" altLang="zh-CN" sz="2194" b="1" dirty="0">
                <a:latin typeface="Times New Roman" pitchFamily="18" charset="0"/>
                <a:ea typeface="+mn-ea"/>
                <a:cs typeface="Times New Roman" pitchFamily="18" charset="0"/>
              </a:rPr>
              <a:t>1</a:t>
            </a:r>
            <a:r>
              <a:rPr lang="en-US" altLang="zh-CN" sz="2194" dirty="0">
                <a:latin typeface="Symbol" pitchFamily="18" charset="0"/>
                <a:ea typeface="+mn-ea"/>
                <a:cs typeface="Symbol" pitchFamily="18" charset="0"/>
              </a:rPr>
              <a:t>-</a:t>
            </a:r>
            <a:r>
              <a:rPr lang="en-US" altLang="zh-CN" sz="2194" dirty="0">
                <a:latin typeface="Times New Roman" pitchFamily="18" charset="0"/>
                <a:ea typeface="+mn-ea"/>
                <a:cs typeface="Times New Roman" pitchFamily="18" charset="0"/>
              </a:rPr>
              <a:t> </a:t>
            </a:r>
            <a:r>
              <a:rPr lang="en-US" altLang="zh-CN" sz="2194" b="1" i="1" dirty="0">
                <a:latin typeface="Times New Roman" pitchFamily="18" charset="0"/>
                <a:ea typeface="+mn-ea"/>
                <a:cs typeface="Times New Roman" pitchFamily="18" charset="0"/>
              </a:rPr>
              <a:t>p)</a:t>
            </a:r>
          </a:p>
        </p:txBody>
      </p:sp>
      <p:sp>
        <p:nvSpPr>
          <p:cNvPr id="33" name="TextBox 1"/>
          <p:cNvSpPr txBox="1"/>
          <p:nvPr/>
        </p:nvSpPr>
        <p:spPr>
          <a:xfrm>
            <a:off x="7823200" y="2425700"/>
            <a:ext cx="80963" cy="187325"/>
          </a:xfrm>
          <a:prstGeom prst="rect">
            <a:avLst/>
          </a:prstGeom>
          <a:noFill/>
        </p:spPr>
        <p:txBody>
          <a:bodyPr wrap="none" lIns="0" tIns="0" rIns="0">
            <a:spAutoFit/>
          </a:bodyPr>
          <a:lstStyle/>
          <a:p>
            <a:pPr fontAlgn="auto">
              <a:lnSpc>
                <a:spcPts val="1100"/>
              </a:lnSpc>
              <a:spcBef>
                <a:spcPts val="0"/>
              </a:spcBef>
              <a:spcAft>
                <a:spcPts val="0"/>
              </a:spcAft>
              <a:defRPr/>
            </a:pPr>
            <a:r>
              <a:rPr lang="en-US" altLang="zh-CN" sz="1280" b="1" dirty="0">
                <a:latin typeface="Times New Roman" pitchFamily="18" charset="0"/>
                <a:ea typeface="+mn-ea"/>
                <a:cs typeface="Times New Roman" pitchFamily="18" charset="0"/>
              </a:rPr>
              <a:t>2</a:t>
            </a:r>
          </a:p>
        </p:txBody>
      </p:sp>
      <p:sp>
        <p:nvSpPr>
          <p:cNvPr id="34" name="TextBox 1"/>
          <p:cNvSpPr txBox="1"/>
          <p:nvPr/>
        </p:nvSpPr>
        <p:spPr>
          <a:xfrm>
            <a:off x="5448300" y="2197100"/>
            <a:ext cx="1497013" cy="190500"/>
          </a:xfrm>
          <a:prstGeom prst="rect">
            <a:avLst/>
          </a:prstGeom>
          <a:noFill/>
        </p:spPr>
        <p:txBody>
          <a:bodyPr wrap="none" lIns="0" tIns="0" rIns="0">
            <a:spAutoFit/>
          </a:bodyPr>
          <a:lstStyle/>
          <a:p>
            <a:pPr fontAlgn="auto">
              <a:lnSpc>
                <a:spcPts val="1100"/>
              </a:lnSpc>
              <a:spcBef>
                <a:spcPts val="0"/>
              </a:spcBef>
              <a:spcAft>
                <a:spcPts val="0"/>
              </a:spcAft>
              <a:defRPr/>
            </a:pPr>
            <a:r>
              <a:rPr lang="en-US" altLang="zh-CN" sz="1280" b="1" dirty="0">
                <a:latin typeface="Times New Roman" pitchFamily="18" charset="0"/>
                <a:ea typeface="+mn-ea"/>
                <a:cs typeface="Times New Roman" pitchFamily="18" charset="0"/>
              </a:rPr>
              <a:t>2</a:t>
            </a:r>
            <a:r>
              <a:rPr lang="en-US" altLang="zh-CN" sz="1280" dirty="0">
                <a:latin typeface="Times New Roman" pitchFamily="18" charset="0"/>
                <a:ea typeface="+mn-ea"/>
                <a:cs typeface="Times New Roman" pitchFamily="18" charset="0"/>
              </a:rPr>
              <a:t>                                </a:t>
            </a:r>
            <a:r>
              <a:rPr lang="en-US" altLang="zh-CN" sz="1280" b="1" dirty="0">
                <a:latin typeface="Times New Roman" pitchFamily="18" charset="0"/>
                <a:ea typeface="+mn-ea"/>
                <a:cs typeface="Times New Roman" pitchFamily="18" charset="0"/>
              </a:rPr>
              <a:t>2</a:t>
            </a:r>
          </a:p>
        </p:txBody>
      </p:sp>
      <p:sp>
        <p:nvSpPr>
          <p:cNvPr id="35" name="TextBox 1"/>
          <p:cNvSpPr txBox="1"/>
          <p:nvPr/>
        </p:nvSpPr>
        <p:spPr>
          <a:xfrm>
            <a:off x="4394200" y="2146300"/>
            <a:ext cx="244475" cy="238125"/>
          </a:xfrm>
          <a:prstGeom prst="rect">
            <a:avLst/>
          </a:prstGeom>
          <a:noFill/>
        </p:spPr>
        <p:txBody>
          <a:bodyPr wrap="none" lIns="0" tIns="0" rIns="0">
            <a:spAutoFit/>
          </a:bodyPr>
          <a:lstStyle/>
          <a:p>
            <a:pPr fontAlgn="auto">
              <a:lnSpc>
                <a:spcPts val="1500"/>
              </a:lnSpc>
              <a:spcBef>
                <a:spcPts val="0"/>
              </a:spcBef>
              <a:spcAft>
                <a:spcPts val="0"/>
              </a:spcAft>
              <a:defRPr/>
            </a:pPr>
            <a:r>
              <a:rPr lang="en-US" altLang="zh-CN" sz="1280" b="1" i="1" dirty="0">
                <a:latin typeface="Times New Roman" pitchFamily="18" charset="0"/>
                <a:ea typeface="+mn-ea"/>
                <a:cs typeface="Times New Roman" pitchFamily="18" charset="0"/>
              </a:rPr>
              <a:t>X-</a:t>
            </a:r>
            <a:r>
              <a:rPr lang="en-US" altLang="zh-CN" sz="1280" b="1" dirty="0">
                <a:latin typeface="Times New Roman" pitchFamily="18" charset="0"/>
                <a:ea typeface="+mn-ea"/>
                <a:cs typeface="Times New Roman" pitchFamily="18" charset="0"/>
              </a:rPr>
              <a:t>2</a:t>
            </a:r>
          </a:p>
        </p:txBody>
      </p:sp>
      <p:sp>
        <p:nvSpPr>
          <p:cNvPr id="36" name="TextBox 1"/>
          <p:cNvSpPr txBox="1"/>
          <p:nvPr/>
        </p:nvSpPr>
        <p:spPr>
          <a:xfrm>
            <a:off x="4089400" y="2197100"/>
            <a:ext cx="80963" cy="187325"/>
          </a:xfrm>
          <a:prstGeom prst="rect">
            <a:avLst/>
          </a:prstGeom>
          <a:noFill/>
        </p:spPr>
        <p:txBody>
          <a:bodyPr wrap="none" lIns="0" tIns="0" rIns="0">
            <a:spAutoFit/>
          </a:bodyPr>
          <a:lstStyle/>
          <a:p>
            <a:pPr fontAlgn="auto">
              <a:lnSpc>
                <a:spcPts val="1100"/>
              </a:lnSpc>
              <a:spcBef>
                <a:spcPts val="0"/>
              </a:spcBef>
              <a:spcAft>
                <a:spcPts val="0"/>
              </a:spcAft>
              <a:defRPr/>
            </a:pPr>
            <a:r>
              <a:rPr lang="en-US" altLang="zh-CN" sz="1280" b="1" dirty="0">
                <a:latin typeface="Times New Roman" pitchFamily="18" charset="0"/>
                <a:ea typeface="+mn-ea"/>
                <a:cs typeface="Times New Roman" pitchFamily="18" charset="0"/>
              </a:rPr>
              <a:t>2</a:t>
            </a:r>
          </a:p>
        </p:txBody>
      </p:sp>
      <p:sp>
        <p:nvSpPr>
          <p:cNvPr id="37" name="TextBox 1"/>
          <p:cNvSpPr txBox="1"/>
          <p:nvPr/>
        </p:nvSpPr>
        <p:spPr>
          <a:xfrm>
            <a:off x="3149600" y="4013200"/>
            <a:ext cx="403225" cy="8286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lIns="0" tIns="0" rIns="0">
            <a:spAutoFit/>
          </a:bodyPr>
          <a:lstStyle/>
          <a:p>
            <a:pPr fontAlgn="auto">
              <a:lnSpc>
                <a:spcPts val="2800"/>
              </a:lnSpc>
              <a:spcBef>
                <a:spcPts val="0"/>
              </a:spcBef>
              <a:spcAft>
                <a:spcPts val="0"/>
              </a:spcAft>
              <a:tabLst>
                <a:tab pos="50800" algn="l"/>
              </a:tabLst>
              <a:defRPr/>
            </a:pPr>
            <a:r>
              <a:rPr lang="en-US" altLang="zh-CN" sz="2668" b="1" i="1" dirty="0">
                <a:latin typeface="Times New Roman" pitchFamily="18" charset="0"/>
                <a:ea typeface="+mn-ea"/>
                <a:cs typeface="Times New Roman" pitchFamily="18" charset="0"/>
              </a:rPr>
              <a:t>W</a:t>
            </a:r>
            <a:r>
              <a:rPr lang="en-US" altLang="zh-CN" sz="1556" b="1" i="1" dirty="0">
                <a:latin typeface="Times New Roman" pitchFamily="18" charset="0"/>
                <a:ea typeface="+mn-ea"/>
                <a:cs typeface="Times New Roman" pitchFamily="18" charset="0"/>
              </a:rPr>
              <a:t>x</a:t>
            </a:r>
          </a:p>
          <a:p>
            <a:pPr fontAlgn="auto">
              <a:lnSpc>
                <a:spcPts val="3300"/>
              </a:lnSpc>
              <a:spcBef>
                <a:spcPts val="0"/>
              </a:spcBef>
              <a:spcAft>
                <a:spcPts val="0"/>
              </a:spcAft>
              <a:tabLst>
                <a:tab pos="50800" algn="l"/>
              </a:tabLst>
              <a:defRPr/>
            </a:pPr>
            <a:r>
              <a:rPr lang="en-US" altLang="zh-CN" dirty="0">
                <a:latin typeface="+mn-lt"/>
                <a:ea typeface="+mn-ea"/>
              </a:rPr>
              <a:t>	</a:t>
            </a:r>
            <a:r>
              <a:rPr lang="en-US" altLang="zh-CN" sz="2668" b="1" i="1" dirty="0">
                <a:latin typeface="Times New Roman" pitchFamily="18" charset="0"/>
                <a:ea typeface="+mn-ea"/>
                <a:cs typeface="Times New Roman" pitchFamily="18" charset="0"/>
              </a:rPr>
              <a:t>W</a:t>
            </a:r>
          </a:p>
        </p:txBody>
      </p:sp>
      <p:sp>
        <p:nvSpPr>
          <p:cNvPr id="38" name="TextBox 1"/>
          <p:cNvSpPr txBox="1"/>
          <p:nvPr/>
        </p:nvSpPr>
        <p:spPr>
          <a:xfrm>
            <a:off x="7103241" y="4138945"/>
            <a:ext cx="187552" cy="4565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lIns="0" tIns="0" rIns="0">
            <a:spAutoFit/>
          </a:bodyPr>
          <a:lstStyle/>
          <a:p>
            <a:pPr fontAlgn="auto">
              <a:lnSpc>
                <a:spcPts val="3200"/>
              </a:lnSpc>
              <a:spcBef>
                <a:spcPts val="0"/>
              </a:spcBef>
              <a:spcAft>
                <a:spcPts val="0"/>
              </a:spcAft>
              <a:defRPr/>
            </a:pPr>
            <a:r>
              <a:rPr lang="en-US" altLang="zh-CN" sz="2668" dirty="0">
                <a:latin typeface="Symbol" pitchFamily="18" charset="0"/>
                <a:ea typeface="+mn-ea"/>
                <a:cs typeface="Symbol" pitchFamily="18" charset="0"/>
              </a:rPr>
              <a:t>=</a:t>
            </a:r>
          </a:p>
        </p:txBody>
      </p:sp>
      <p:sp>
        <p:nvSpPr>
          <p:cNvPr id="39" name="TextBox 1"/>
          <p:cNvSpPr txBox="1"/>
          <p:nvPr/>
        </p:nvSpPr>
        <p:spPr>
          <a:xfrm>
            <a:off x="1968500" y="4025900"/>
            <a:ext cx="941388" cy="6619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lIns="0" tIns="0" rIns="0">
            <a:spAutoFit/>
          </a:bodyPr>
          <a:lstStyle/>
          <a:p>
            <a:pPr fontAlgn="auto">
              <a:lnSpc>
                <a:spcPts val="4800"/>
              </a:lnSpc>
              <a:spcBef>
                <a:spcPts val="0"/>
              </a:spcBef>
              <a:spcAft>
                <a:spcPts val="0"/>
              </a:spcAft>
              <a:defRPr/>
            </a:pPr>
            <a:r>
              <a:rPr lang="en-US" altLang="zh-CN" sz="2668" b="1" i="1" dirty="0">
                <a:latin typeface="Times New Roman" pitchFamily="18" charset="0"/>
                <a:ea typeface="+mn-ea"/>
                <a:cs typeface="Times New Roman" pitchFamily="18" charset="0"/>
              </a:rPr>
              <a:t>X</a:t>
            </a:r>
            <a:r>
              <a:rPr lang="en-US" altLang="zh-CN" sz="1556" b="1" i="1" dirty="0">
                <a:latin typeface="Times New Roman" pitchFamily="18" charset="0"/>
                <a:ea typeface="+mn-ea"/>
                <a:cs typeface="Times New Roman" pitchFamily="18" charset="0"/>
              </a:rPr>
              <a:t>w</a:t>
            </a:r>
            <a:r>
              <a:rPr lang="en-US" altLang="zh-CN" sz="2668" dirty="0">
                <a:latin typeface="Times New Roman" pitchFamily="18" charset="0"/>
                <a:ea typeface="+mn-ea"/>
                <a:cs typeface="Times New Roman" pitchFamily="18" charset="0"/>
              </a:rPr>
              <a:t> </a:t>
            </a:r>
            <a:r>
              <a:rPr lang="en-US" altLang="zh-CN" sz="2668" dirty="0">
                <a:latin typeface="Symbol" pitchFamily="18" charset="0"/>
                <a:ea typeface="+mn-ea"/>
                <a:cs typeface="Symbol" pitchFamily="18" charset="0"/>
              </a:rPr>
              <a:t>=</a:t>
            </a:r>
            <a:r>
              <a:rPr lang="en-US" altLang="zh-CN" sz="4002" dirty="0">
                <a:latin typeface="Symbol" pitchFamily="18" charset="0"/>
                <a:ea typeface="+mn-ea"/>
                <a:cs typeface="Symbol" pitchFamily="18" charset="0"/>
              </a:rPr>
              <a:t>∑</a:t>
            </a:r>
          </a:p>
        </p:txBody>
      </p:sp>
      <p:sp>
        <p:nvSpPr>
          <p:cNvPr id="40" name="TextBox 1"/>
          <p:cNvSpPr txBox="1"/>
          <p:nvPr/>
        </p:nvSpPr>
        <p:spPr>
          <a:xfrm>
            <a:off x="7391400" y="4013200"/>
            <a:ext cx="615553" cy="78867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lIns="0" tIns="0" rIns="0">
            <a:spAutoFit/>
          </a:bodyPr>
          <a:lstStyle/>
          <a:p>
            <a:pPr fontAlgn="auto">
              <a:lnSpc>
                <a:spcPts val="2400"/>
              </a:lnSpc>
              <a:spcBef>
                <a:spcPts val="0"/>
              </a:spcBef>
              <a:spcAft>
                <a:spcPts val="0"/>
              </a:spcAft>
              <a:tabLst>
                <a:tab pos="266700" algn="l"/>
              </a:tabLst>
              <a:defRPr/>
            </a:pPr>
            <a:r>
              <a:rPr lang="en-US" altLang="zh-CN" dirty="0">
                <a:latin typeface="+mn-lt"/>
                <a:ea typeface="+mn-ea"/>
              </a:rPr>
              <a:t>	</a:t>
            </a:r>
            <a:r>
              <a:rPr lang="en-US" altLang="zh-CN" sz="2668" b="1" dirty="0">
                <a:latin typeface="Times New Roman" pitchFamily="18" charset="0"/>
                <a:ea typeface="+mn-ea"/>
                <a:cs typeface="Times New Roman" pitchFamily="18" charset="0"/>
              </a:rPr>
              <a:t>3</a:t>
            </a:r>
          </a:p>
          <a:p>
            <a:pPr fontAlgn="auto">
              <a:lnSpc>
                <a:spcPts val="3700"/>
              </a:lnSpc>
              <a:spcBef>
                <a:spcPts val="0"/>
              </a:spcBef>
              <a:spcAft>
                <a:spcPts val="0"/>
              </a:spcAft>
              <a:tabLst>
                <a:tab pos="266700" algn="l"/>
              </a:tabLst>
              <a:defRPr/>
            </a:pPr>
            <a:r>
              <a:rPr lang="en-US" altLang="zh-CN" sz="2668" b="1" dirty="0">
                <a:latin typeface="Times New Roman" pitchFamily="18" charset="0"/>
                <a:ea typeface="+mn-ea"/>
                <a:cs typeface="Times New Roman" pitchFamily="18" charset="0"/>
              </a:rPr>
              <a:t>1</a:t>
            </a:r>
            <a:r>
              <a:rPr lang="en-US" altLang="zh-CN" sz="2668" dirty="0">
                <a:latin typeface="Symbol" pitchFamily="18" charset="0"/>
                <a:ea typeface="+mn-ea"/>
                <a:cs typeface="Symbol" pitchFamily="18" charset="0"/>
              </a:rPr>
              <a:t>-</a:t>
            </a:r>
            <a:r>
              <a:rPr lang="en-US" altLang="zh-CN" sz="2668" dirty="0">
                <a:latin typeface="Times New Roman" pitchFamily="18" charset="0"/>
                <a:ea typeface="+mn-ea"/>
                <a:cs typeface="Times New Roman" pitchFamily="18" charset="0"/>
              </a:rPr>
              <a:t> </a:t>
            </a:r>
            <a:r>
              <a:rPr lang="en-US" altLang="zh-CN" sz="2668" b="1" i="1" dirty="0">
                <a:latin typeface="Times New Roman" pitchFamily="18" charset="0"/>
                <a:ea typeface="+mn-ea"/>
                <a:cs typeface="Times New Roman" pitchFamily="18" charset="0"/>
              </a:rPr>
              <a:t>p</a:t>
            </a:r>
          </a:p>
        </p:txBody>
      </p:sp>
      <p:sp>
        <p:nvSpPr>
          <p:cNvPr id="41" name="TextBox 1"/>
          <p:cNvSpPr txBox="1"/>
          <p:nvPr/>
        </p:nvSpPr>
        <p:spPr>
          <a:xfrm>
            <a:off x="6667500" y="4102100"/>
            <a:ext cx="319088" cy="27463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lIns="0" tIns="0" rIns="0">
            <a:spAutoFit/>
          </a:bodyPr>
          <a:lstStyle/>
          <a:p>
            <a:pPr fontAlgn="auto">
              <a:lnSpc>
                <a:spcPts val="1900"/>
              </a:lnSpc>
              <a:spcBef>
                <a:spcPts val="0"/>
              </a:spcBef>
              <a:spcAft>
                <a:spcPts val="0"/>
              </a:spcAft>
              <a:defRPr/>
            </a:pPr>
            <a:r>
              <a:rPr lang="en-US" altLang="zh-CN" sz="1556" b="1" i="1" dirty="0">
                <a:latin typeface="Times New Roman" pitchFamily="18" charset="0"/>
                <a:ea typeface="+mn-ea"/>
                <a:cs typeface="Times New Roman" pitchFamily="18" charset="0"/>
              </a:rPr>
              <a:t>x</a:t>
            </a:r>
            <a:r>
              <a:rPr lang="en-US" altLang="zh-CN" sz="1556" dirty="0">
                <a:latin typeface="Symbol" pitchFamily="18" charset="0"/>
                <a:ea typeface="+mn-ea"/>
                <a:cs typeface="Symbol" pitchFamily="18" charset="0"/>
              </a:rPr>
              <a:t>−</a:t>
            </a:r>
            <a:r>
              <a:rPr lang="en-US" altLang="zh-CN" sz="1556" b="1" dirty="0">
                <a:latin typeface="Times New Roman" pitchFamily="18" charset="0"/>
                <a:ea typeface="+mn-ea"/>
                <a:cs typeface="Times New Roman" pitchFamily="18" charset="0"/>
              </a:rPr>
              <a:t>2</a:t>
            </a:r>
          </a:p>
        </p:txBody>
      </p:sp>
      <p:sp>
        <p:nvSpPr>
          <p:cNvPr id="42" name="TextBox 1"/>
          <p:cNvSpPr txBox="1"/>
          <p:nvPr/>
        </p:nvSpPr>
        <p:spPr>
          <a:xfrm>
            <a:off x="4381500" y="4013200"/>
            <a:ext cx="2408238" cy="8286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lIns="0" tIns="0" rIns="0">
            <a:spAutoFit/>
          </a:bodyPr>
          <a:lstStyle/>
          <a:p>
            <a:pPr fontAlgn="auto">
              <a:lnSpc>
                <a:spcPts val="2600"/>
              </a:lnSpc>
              <a:spcBef>
                <a:spcPts val="0"/>
              </a:spcBef>
              <a:spcAft>
                <a:spcPts val="0"/>
              </a:spcAft>
              <a:defRPr/>
            </a:pPr>
            <a:r>
              <a:rPr lang="en-US" altLang="zh-CN" sz="2668" b="1" dirty="0">
                <a:latin typeface="Times New Roman" pitchFamily="18" charset="0"/>
                <a:ea typeface="+mn-ea"/>
                <a:cs typeface="Times New Roman" pitchFamily="18" charset="0"/>
              </a:rPr>
              <a:t>1</a:t>
            </a:r>
            <a:r>
              <a:rPr lang="en-US" altLang="zh-CN" sz="1556" dirty="0">
                <a:latin typeface="Times New Roman" pitchFamily="18" charset="0"/>
                <a:ea typeface="+mn-ea"/>
                <a:cs typeface="Times New Roman" pitchFamily="18" charset="0"/>
              </a:rPr>
              <a:t>                        </a:t>
            </a:r>
            <a:r>
              <a:rPr lang="en-US" altLang="zh-CN" sz="1556" b="1" dirty="0">
                <a:latin typeface="Times New Roman" pitchFamily="18" charset="0"/>
                <a:ea typeface="+mn-ea"/>
                <a:cs typeface="Times New Roman" pitchFamily="18" charset="0"/>
              </a:rPr>
              <a:t>3</a:t>
            </a:r>
            <a:r>
              <a:rPr lang="en-US" altLang="zh-CN" sz="1556" dirty="0">
                <a:latin typeface="Times New Roman" pitchFamily="18" charset="0"/>
                <a:ea typeface="+mn-ea"/>
                <a:cs typeface="Times New Roman" pitchFamily="18" charset="0"/>
              </a:rPr>
              <a:t>                 </a:t>
            </a:r>
            <a:r>
              <a:rPr lang="en-US" altLang="zh-CN" sz="1556" b="1" dirty="0">
                <a:latin typeface="Times New Roman" pitchFamily="18" charset="0"/>
                <a:ea typeface="+mn-ea"/>
                <a:cs typeface="Times New Roman" pitchFamily="18" charset="0"/>
              </a:rPr>
              <a:t>3</a:t>
            </a:r>
          </a:p>
          <a:p>
            <a:pPr fontAlgn="auto">
              <a:lnSpc>
                <a:spcPts val="1000"/>
              </a:lnSpc>
              <a:spcBef>
                <a:spcPts val="0"/>
              </a:spcBef>
              <a:spcAft>
                <a:spcPts val="0"/>
              </a:spcAft>
              <a:defRPr/>
            </a:pPr>
            <a:endParaRPr lang="en-US" altLang="zh-CN" dirty="0">
              <a:latin typeface="+mn-lt"/>
              <a:ea typeface="+mn-ea"/>
            </a:endParaRPr>
          </a:p>
          <a:p>
            <a:pPr fontAlgn="auto">
              <a:lnSpc>
                <a:spcPts val="2500"/>
              </a:lnSpc>
              <a:spcBef>
                <a:spcPts val="0"/>
              </a:spcBef>
              <a:spcAft>
                <a:spcPts val="0"/>
              </a:spcAft>
              <a:defRPr/>
            </a:pPr>
            <a:r>
              <a:rPr lang="en-US" altLang="zh-CN" sz="2668" b="1" dirty="0">
                <a:latin typeface="Times New Roman" pitchFamily="18" charset="0"/>
                <a:ea typeface="+mn-ea"/>
                <a:cs typeface="Times New Roman" pitchFamily="18" charset="0"/>
              </a:rPr>
              <a:t>2</a:t>
            </a:r>
          </a:p>
        </p:txBody>
      </p:sp>
      <p:sp>
        <p:nvSpPr>
          <p:cNvPr id="43" name="TextBox 1"/>
          <p:cNvSpPr txBox="1"/>
          <p:nvPr/>
        </p:nvSpPr>
        <p:spPr>
          <a:xfrm>
            <a:off x="3987800" y="5207000"/>
            <a:ext cx="1938031" cy="552074"/>
          </a:xfrm>
          <a:prstGeom prst="rect">
            <a:avLst/>
          </a:prstGeom>
          <a:noFill/>
        </p:spPr>
        <p:txBody>
          <a:bodyPr wrap="none" lIns="0" tIns="0" rIns="0">
            <a:spAutoFit/>
          </a:bodyPr>
          <a:lstStyle/>
          <a:p>
            <a:pPr fontAlgn="auto">
              <a:lnSpc>
                <a:spcPts val="4300"/>
              </a:lnSpc>
              <a:spcBef>
                <a:spcPts val="0"/>
              </a:spcBef>
              <a:spcAft>
                <a:spcPts val="0"/>
              </a:spcAft>
              <a:tabLst>
                <a:tab pos="5118100" algn="l"/>
              </a:tabLst>
              <a:defRPr/>
            </a:pPr>
            <a:r>
              <a:rPr lang="en-US" altLang="zh-CN" sz="3121" b="1" i="1" dirty="0">
                <a:latin typeface="Times New Roman" pitchFamily="18" charset="0"/>
                <a:ea typeface="+mn-ea"/>
                <a:cs typeface="Times New Roman" pitchFamily="18" charset="0"/>
              </a:rPr>
              <a:t>X</a:t>
            </a:r>
            <a:r>
              <a:rPr lang="en-US" altLang="zh-CN" sz="1820" b="1" i="1" dirty="0">
                <a:latin typeface="Times New Roman" pitchFamily="18" charset="0"/>
                <a:ea typeface="+mn-ea"/>
                <a:cs typeface="Times New Roman" pitchFamily="18" charset="0"/>
              </a:rPr>
              <a:t>w</a:t>
            </a:r>
            <a:r>
              <a:rPr lang="en-US" altLang="zh-CN" sz="3121" dirty="0">
                <a:latin typeface="Times New Roman" pitchFamily="18" charset="0"/>
                <a:ea typeface="+mn-ea"/>
                <a:cs typeface="Times New Roman" pitchFamily="18" charset="0"/>
              </a:rPr>
              <a:t>   </a:t>
            </a:r>
            <a:r>
              <a:rPr lang="en-US" altLang="zh-CN" sz="3121" b="1" i="1" dirty="0" err="1">
                <a:latin typeface="Times New Roman" pitchFamily="18" charset="0"/>
                <a:ea typeface="+mn-ea"/>
                <a:cs typeface="Times New Roman" pitchFamily="18" charset="0"/>
              </a:rPr>
              <a:t>X</a:t>
            </a:r>
            <a:r>
              <a:rPr lang="en-US" altLang="zh-CN" sz="1820" b="1" i="1" dirty="0" err="1">
                <a:latin typeface="Times New Roman" pitchFamily="18" charset="0"/>
                <a:ea typeface="+mn-ea"/>
                <a:cs typeface="Times New Roman" pitchFamily="18" charset="0"/>
              </a:rPr>
              <a:t>n</a:t>
            </a:r>
            <a:r>
              <a:rPr lang="en-US" altLang="zh-CN" sz="3121" dirty="0">
                <a:latin typeface="Times New Roman" pitchFamily="18" charset="0"/>
                <a:ea typeface="+mn-ea"/>
                <a:cs typeface="Times New Roman" pitchFamily="18" charset="0"/>
              </a:rPr>
              <a:t> </a:t>
            </a:r>
            <a:r>
              <a:rPr lang="en-US" altLang="zh-CN" sz="3121" dirty="0">
                <a:latin typeface="Symbol" pitchFamily="18" charset="0"/>
                <a:ea typeface="+mn-ea"/>
                <a:cs typeface="Symbol" pitchFamily="18" charset="0"/>
              </a:rPr>
              <a:t>=</a:t>
            </a:r>
            <a:r>
              <a:rPr lang="en-US" altLang="zh-CN" sz="3121" b="1" dirty="0">
                <a:latin typeface="Times New Roman" pitchFamily="18" charset="0"/>
                <a:ea typeface="+mn-ea"/>
                <a:cs typeface="Times New Roman" pitchFamily="18" charset="0"/>
              </a:rPr>
              <a:t>1.5</a:t>
            </a:r>
            <a:endParaRPr lang="en-US" altLang="zh-CN" sz="1200" dirty="0">
              <a:latin typeface="Times New Roman" pitchFamily="18" charset="0"/>
              <a:ea typeface="+mn-ea"/>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extBox 1"/>
          <p:cNvSpPr txBox="1">
            <a:spLocks noChangeArrowheads="1"/>
          </p:cNvSpPr>
          <p:nvPr/>
        </p:nvSpPr>
        <p:spPr bwMode="auto">
          <a:xfrm>
            <a:off x="2781300" y="723900"/>
            <a:ext cx="47704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100"/>
              </a:lnSpc>
            </a:pPr>
            <a:r>
              <a:rPr lang="en-US" altLang="zh-CN" sz="3100">
                <a:latin typeface="楷体_GB2312"/>
                <a:ea typeface="楷体_GB2312"/>
                <a:cs typeface="楷体_GB2312"/>
              </a:rPr>
              <a:t>歧化终止和偶合终止的比较</a:t>
            </a:r>
          </a:p>
        </p:txBody>
      </p:sp>
      <p:pic>
        <p:nvPicPr>
          <p:cNvPr id="1259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1570038"/>
            <a:ext cx="7915275"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3"/>
          <p:cNvSpPr>
            <a:spLocks noGrp="1"/>
          </p:cNvSpPr>
          <p:nvPr>
            <p:ph type="body" idx="1"/>
          </p:nvPr>
        </p:nvSpPr>
        <p:spPr>
          <a:xfrm>
            <a:off x="823145" y="664971"/>
            <a:ext cx="8567632" cy="6607716"/>
          </a:xfrm>
        </p:spPr>
        <p:txBody>
          <a:bodyPr/>
          <a:lstStyle/>
          <a:p>
            <a:pPr marL="0" indent="0" eaLnBrk="1" hangingPunct="1">
              <a:spcAft>
                <a:spcPts val="661"/>
              </a:spcAft>
              <a:buNone/>
            </a:pPr>
            <a:r>
              <a:rPr lang="zh-CN" altLang="en-US" sz="2205" b="1" dirty="0">
                <a:solidFill>
                  <a:srgbClr val="FF0000"/>
                </a:solidFill>
                <a:latin typeface="Arial" panose="020B0604020202020204" pitchFamily="34" charset="0"/>
                <a:ea typeface="楷体" panose="02010609060101010101" pitchFamily="49" charset="-122"/>
                <a:cs typeface="Arial" panose="020B0604020202020204" pitchFamily="34" charset="0"/>
              </a:rPr>
              <a:t>高转化率、高粘度聚合体系的分子量分布：</a:t>
            </a:r>
          </a:p>
          <a:p>
            <a:pPr marL="0" indent="0" eaLnBrk="1" hangingPunct="1">
              <a:spcAft>
                <a:spcPts val="661"/>
              </a:spcAft>
              <a:buNone/>
            </a:pPr>
            <a:r>
              <a:rPr lang="zh-CN" altLang="en-US" sz="2205" b="1" dirty="0">
                <a:solidFill>
                  <a:srgbClr val="000099"/>
                </a:solidFill>
                <a:latin typeface="Arial" panose="020B0604020202020204" pitchFamily="34" charset="0"/>
                <a:ea typeface="楷体" panose="02010609060101010101" pitchFamily="49" charset="-122"/>
                <a:cs typeface="Arial" panose="020B0604020202020204" pitchFamily="34" charset="0"/>
              </a:rPr>
              <a:t>    存在许多影响分子量分布的复杂因素（如：扩散障碍），通常使聚合物的分子量分布变宽，有时可明显增宽，很难进行理论分析。</a:t>
            </a:r>
          </a:p>
          <a:p>
            <a:pPr marL="0" indent="0" eaLnBrk="1" hangingPunct="1">
              <a:spcAft>
                <a:spcPts val="661"/>
              </a:spcAft>
              <a:buNone/>
            </a:pPr>
            <a:endParaRPr lang="zh-CN" altLang="en-US" sz="2205" b="1" dirty="0">
              <a:latin typeface="Arial" panose="020B0604020202020204" pitchFamily="34" charset="0"/>
              <a:ea typeface="楷体" panose="02010609060101010101" pitchFamily="49" charset="-122"/>
              <a:cs typeface="Arial" panose="020B0604020202020204" pitchFamily="34" charset="0"/>
            </a:endParaRPr>
          </a:p>
          <a:p>
            <a:pPr marL="0" indent="0" eaLnBrk="1" hangingPunct="1">
              <a:spcAft>
                <a:spcPts val="661"/>
              </a:spcAft>
              <a:buNone/>
            </a:pPr>
            <a:r>
              <a:rPr lang="zh-CN" altLang="en-US" sz="2205" b="1" dirty="0">
                <a:latin typeface="Arial" panose="020B0604020202020204" pitchFamily="34" charset="0"/>
                <a:ea typeface="楷体" panose="02010609060101010101" pitchFamily="49" charset="-122"/>
                <a:cs typeface="Arial" panose="020B0604020202020204" pitchFamily="34" charset="0"/>
              </a:rPr>
              <a:t>各种聚合条件下的聚合物分子量分布指数 </a:t>
            </a:r>
            <a:r>
              <a:rPr lang="en-US" altLang="zh-CN" sz="2205" b="1" i="1" dirty="0">
                <a:latin typeface="Arial" panose="020B0604020202020204" pitchFamily="34" charset="0"/>
                <a:ea typeface="楷体" panose="02010609060101010101" pitchFamily="49" charset="-122"/>
                <a:cs typeface="Arial" panose="020B0604020202020204" pitchFamily="34" charset="0"/>
              </a:rPr>
              <a:t>M</a:t>
            </a:r>
            <a:r>
              <a:rPr lang="en-US" altLang="zh-CN" sz="2205" b="1" baseline="-25000" dirty="0">
                <a:latin typeface="Arial" panose="020B0604020202020204" pitchFamily="34" charset="0"/>
                <a:ea typeface="楷体" panose="02010609060101010101" pitchFamily="49" charset="-122"/>
                <a:cs typeface="Arial" panose="020B0604020202020204" pitchFamily="34" charset="0"/>
              </a:rPr>
              <a:t>w</a:t>
            </a:r>
            <a:r>
              <a:rPr lang="en-US" altLang="zh-CN" sz="2205" b="1" dirty="0">
                <a:latin typeface="Arial" panose="020B0604020202020204" pitchFamily="34" charset="0"/>
                <a:ea typeface="楷体" panose="02010609060101010101" pitchFamily="49" charset="-122"/>
                <a:cs typeface="Arial" panose="020B0604020202020204" pitchFamily="34" charset="0"/>
              </a:rPr>
              <a:t>/</a:t>
            </a:r>
            <a:r>
              <a:rPr lang="en-US" altLang="zh-CN" sz="2205" b="1" i="1" dirty="0" err="1">
                <a:latin typeface="Arial" panose="020B0604020202020204" pitchFamily="34" charset="0"/>
                <a:ea typeface="楷体" panose="02010609060101010101" pitchFamily="49" charset="-122"/>
                <a:cs typeface="Arial" panose="020B0604020202020204" pitchFamily="34" charset="0"/>
              </a:rPr>
              <a:t>M</a:t>
            </a:r>
            <a:r>
              <a:rPr lang="en-US" altLang="zh-CN" sz="2205" b="1" baseline="-25000" dirty="0" err="1">
                <a:latin typeface="Arial" panose="020B0604020202020204" pitchFamily="34" charset="0"/>
                <a:ea typeface="楷体" panose="02010609060101010101" pitchFamily="49" charset="-122"/>
                <a:cs typeface="Arial" panose="020B0604020202020204" pitchFamily="34" charset="0"/>
              </a:rPr>
              <a:t>n</a:t>
            </a:r>
            <a:r>
              <a:rPr lang="en-US" altLang="zh-CN" sz="2205" b="1" baseline="-25000" dirty="0">
                <a:latin typeface="Arial" panose="020B0604020202020204" pitchFamily="34" charset="0"/>
                <a:ea typeface="楷体" panose="02010609060101010101" pitchFamily="49" charset="-122"/>
                <a:cs typeface="Arial" panose="020B0604020202020204" pitchFamily="34" charset="0"/>
              </a:rPr>
              <a:t> </a:t>
            </a:r>
            <a:r>
              <a:rPr lang="zh-CN" altLang="en-US" sz="2205" b="1" dirty="0">
                <a:latin typeface="Arial" panose="020B0604020202020204" pitchFamily="34" charset="0"/>
                <a:ea typeface="楷体" panose="02010609060101010101" pitchFamily="49" charset="-122"/>
                <a:cs typeface="Arial" panose="020B0604020202020204" pitchFamily="34" charset="0"/>
              </a:rPr>
              <a:t>的范围：</a:t>
            </a:r>
          </a:p>
          <a:p>
            <a:pPr marL="0" indent="0" eaLnBrk="1" hangingPunct="1">
              <a:spcAft>
                <a:spcPts val="661"/>
              </a:spcAft>
              <a:buNone/>
            </a:pPr>
            <a:endParaRPr lang="zh-CN" altLang="en-US" sz="2205" b="1" dirty="0">
              <a:latin typeface="Arial" panose="020B0604020202020204" pitchFamily="34" charset="0"/>
              <a:ea typeface="楷体" panose="02010609060101010101" pitchFamily="49" charset="-122"/>
              <a:cs typeface="Arial" panose="020B0604020202020204" pitchFamily="34" charset="0"/>
            </a:endParaRPr>
          </a:p>
          <a:p>
            <a:pPr marL="0" indent="0" eaLnBrk="1" hangingPunct="1">
              <a:spcAft>
                <a:spcPts val="661"/>
              </a:spcAft>
              <a:buNone/>
            </a:pPr>
            <a:r>
              <a:rPr lang="zh-CN" altLang="en-US" sz="2205" b="1" dirty="0">
                <a:latin typeface="Arial" panose="020B0604020202020204" pitchFamily="34" charset="0"/>
                <a:ea typeface="楷体" panose="02010609060101010101" pitchFamily="49" charset="-122"/>
                <a:cs typeface="Arial" panose="020B0604020202020204" pitchFamily="34" charset="0"/>
              </a:rPr>
              <a:t>活性聚合 			    </a:t>
            </a:r>
            <a:r>
              <a:rPr lang="en-US" altLang="zh-CN" sz="2205" b="1" dirty="0">
                <a:latin typeface="Arial" panose="020B0604020202020204" pitchFamily="34" charset="0"/>
                <a:ea typeface="楷体" panose="02010609060101010101" pitchFamily="49" charset="-122"/>
                <a:cs typeface="Arial" panose="020B0604020202020204" pitchFamily="34" charset="0"/>
              </a:rPr>
              <a:t>1 </a:t>
            </a:r>
            <a:r>
              <a:rPr lang="en-US" altLang="zh-CN"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lang="en-US" altLang="zh-CN" sz="2205" b="1" dirty="0">
                <a:latin typeface="Arial" panose="020B0604020202020204" pitchFamily="34" charset="0"/>
                <a:ea typeface="楷体" panose="02010609060101010101" pitchFamily="49" charset="-122"/>
                <a:cs typeface="Arial" panose="020B0604020202020204" pitchFamily="34" charset="0"/>
              </a:rPr>
              <a:t> 1.1</a:t>
            </a:r>
          </a:p>
          <a:p>
            <a:pPr marL="0" indent="0" eaLnBrk="1" hangingPunct="1">
              <a:spcAft>
                <a:spcPts val="661"/>
              </a:spcAft>
              <a:buNone/>
            </a:pPr>
            <a:r>
              <a:rPr lang="zh-CN" altLang="en-US" sz="2205" b="1" dirty="0">
                <a:latin typeface="Arial" panose="020B0604020202020204" pitchFamily="34" charset="0"/>
                <a:ea typeface="楷体" panose="02010609060101010101" pitchFamily="49" charset="-122"/>
                <a:cs typeface="Arial" panose="020B0604020202020204" pitchFamily="34" charset="0"/>
              </a:rPr>
              <a:t>可控</a:t>
            </a:r>
            <a:r>
              <a:rPr lang="en-US" altLang="zh-CN" sz="2205" b="1" dirty="0">
                <a:latin typeface="Arial" panose="020B0604020202020204" pitchFamily="34" charset="0"/>
                <a:ea typeface="楷体" panose="02010609060101010101" pitchFamily="49" charset="-122"/>
                <a:cs typeface="Arial" panose="020B0604020202020204" pitchFamily="34" charset="0"/>
              </a:rPr>
              <a:t>(</a:t>
            </a:r>
            <a:r>
              <a:rPr lang="zh-CN" altLang="en-US" sz="2205" b="1" dirty="0">
                <a:latin typeface="Arial" panose="020B0604020202020204" pitchFamily="34" charset="0"/>
                <a:ea typeface="楷体" panose="02010609060101010101" pitchFamily="49" charset="-122"/>
                <a:cs typeface="Arial" panose="020B0604020202020204" pitchFamily="34" charset="0"/>
              </a:rPr>
              <a:t>活性</a:t>
            </a:r>
            <a:r>
              <a:rPr lang="en-US" altLang="zh-CN" sz="2205" b="1" dirty="0">
                <a:latin typeface="Arial" panose="020B0604020202020204" pitchFamily="34" charset="0"/>
                <a:ea typeface="楷体" panose="02010609060101010101" pitchFamily="49" charset="-122"/>
                <a:cs typeface="Arial" panose="020B0604020202020204" pitchFamily="34" charset="0"/>
              </a:rPr>
              <a:t>)</a:t>
            </a:r>
            <a:r>
              <a:rPr lang="zh-CN" altLang="en-US" sz="2205" b="1" dirty="0">
                <a:latin typeface="Arial" panose="020B0604020202020204" pitchFamily="34" charset="0"/>
                <a:ea typeface="楷体" panose="02010609060101010101" pitchFamily="49" charset="-122"/>
                <a:cs typeface="Arial" panose="020B0604020202020204" pitchFamily="34" charset="0"/>
              </a:rPr>
              <a:t>自由基聚合                     </a:t>
            </a:r>
            <a:r>
              <a:rPr lang="en-US" altLang="zh-CN" sz="2205" b="1" dirty="0">
                <a:latin typeface="Arial" panose="020B0604020202020204" pitchFamily="34" charset="0"/>
                <a:ea typeface="楷体" panose="02010609060101010101" pitchFamily="49" charset="-122"/>
                <a:cs typeface="Arial" panose="020B0604020202020204" pitchFamily="34" charset="0"/>
              </a:rPr>
              <a:t>1.1~1.3</a:t>
            </a:r>
          </a:p>
          <a:p>
            <a:pPr marL="0" indent="0" eaLnBrk="1" hangingPunct="1">
              <a:spcAft>
                <a:spcPts val="661"/>
              </a:spcAft>
              <a:buNone/>
            </a:pPr>
            <a:r>
              <a:rPr lang="zh-CN" altLang="en-US" sz="2205" b="1" dirty="0">
                <a:latin typeface="Arial" panose="020B0604020202020204" pitchFamily="34" charset="0"/>
                <a:ea typeface="楷体" panose="02010609060101010101" pitchFamily="49" charset="-122"/>
                <a:cs typeface="Arial" panose="020B0604020202020204" pitchFamily="34" charset="0"/>
              </a:rPr>
              <a:t>偶合</a:t>
            </a:r>
            <a:r>
              <a:rPr lang="en-US" altLang="zh-CN" sz="2205" b="1" dirty="0">
                <a:latin typeface="Arial" panose="020B0604020202020204" pitchFamily="34" charset="0"/>
                <a:ea typeface="楷体" panose="02010609060101010101" pitchFamily="49" charset="-122"/>
                <a:cs typeface="Arial" panose="020B0604020202020204" pitchFamily="34" charset="0"/>
              </a:rPr>
              <a:t>/</a:t>
            </a:r>
            <a:r>
              <a:rPr lang="zh-CN" altLang="en-US" sz="2205" b="1" dirty="0">
                <a:latin typeface="Arial" panose="020B0604020202020204" pitchFamily="34" charset="0"/>
                <a:ea typeface="楷体" panose="02010609060101010101" pitchFamily="49" charset="-122"/>
                <a:cs typeface="Arial" panose="020B0604020202020204" pitchFamily="34" charset="0"/>
              </a:rPr>
              <a:t>歧化终止 （低转化率）          </a:t>
            </a:r>
            <a:r>
              <a:rPr lang="en-US" altLang="zh-CN" sz="2205" b="1" dirty="0">
                <a:latin typeface="Arial" panose="020B0604020202020204" pitchFamily="34" charset="0"/>
                <a:ea typeface="楷体" panose="02010609060101010101" pitchFamily="49" charset="-122"/>
                <a:cs typeface="Arial" panose="020B0604020202020204" pitchFamily="34" charset="0"/>
              </a:rPr>
              <a:t>1.5 / 2.0</a:t>
            </a:r>
          </a:p>
          <a:p>
            <a:pPr marL="0" indent="0" eaLnBrk="1" hangingPunct="1">
              <a:spcAft>
                <a:spcPts val="661"/>
              </a:spcAft>
              <a:buNone/>
            </a:pPr>
            <a:r>
              <a:rPr lang="zh-CN" altLang="en-US" sz="2205" b="1" dirty="0">
                <a:latin typeface="Arial" panose="020B0604020202020204" pitchFamily="34" charset="0"/>
                <a:ea typeface="楷体" panose="02010609060101010101" pitchFamily="49" charset="-122"/>
                <a:cs typeface="Arial" panose="020B0604020202020204" pitchFamily="34" charset="0"/>
              </a:rPr>
              <a:t>高转化率的自由基聚合                    </a:t>
            </a:r>
            <a:r>
              <a:rPr lang="en-US" altLang="zh-CN" sz="2205" b="1" dirty="0">
                <a:latin typeface="Arial" panose="020B0604020202020204" pitchFamily="34" charset="0"/>
                <a:ea typeface="楷体" panose="02010609060101010101" pitchFamily="49" charset="-122"/>
                <a:cs typeface="Arial" panose="020B0604020202020204" pitchFamily="34" charset="0"/>
              </a:rPr>
              <a:t>2 </a:t>
            </a:r>
            <a:r>
              <a:rPr lang="en-US" altLang="zh-CN"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lang="en-US" altLang="zh-CN" sz="2205" b="1" dirty="0">
                <a:latin typeface="Arial" panose="020B0604020202020204" pitchFamily="34" charset="0"/>
                <a:ea typeface="楷体" panose="02010609060101010101" pitchFamily="49" charset="-122"/>
                <a:cs typeface="Arial" panose="020B0604020202020204" pitchFamily="34" charset="0"/>
              </a:rPr>
              <a:t>10</a:t>
            </a:r>
          </a:p>
          <a:p>
            <a:pPr marL="0" indent="0" eaLnBrk="1" hangingPunct="1">
              <a:spcAft>
                <a:spcPts val="661"/>
              </a:spcAft>
              <a:buNone/>
            </a:pPr>
            <a:r>
              <a:rPr lang="zh-CN" altLang="en-US" sz="2205" b="1" dirty="0">
                <a:latin typeface="Arial" panose="020B0604020202020204" pitchFamily="34" charset="0"/>
                <a:ea typeface="楷体" panose="02010609060101010101" pitchFamily="49" charset="-122"/>
                <a:cs typeface="Arial" panose="020B0604020202020204" pitchFamily="34" charset="0"/>
              </a:rPr>
              <a:t>（经过自动加速）</a:t>
            </a:r>
          </a:p>
          <a:p>
            <a:pPr marL="0" indent="0" eaLnBrk="1" hangingPunct="1">
              <a:spcAft>
                <a:spcPts val="661"/>
              </a:spcAft>
              <a:buNone/>
            </a:pPr>
            <a:r>
              <a:rPr lang="zh-CN" altLang="en-US" sz="2205" b="1" dirty="0">
                <a:latin typeface="Arial" panose="020B0604020202020204" pitchFamily="34" charset="0"/>
                <a:ea typeface="楷体" panose="02010609060101010101" pitchFamily="49" charset="-122"/>
                <a:cs typeface="Arial" panose="020B0604020202020204" pitchFamily="34" charset="0"/>
              </a:rPr>
              <a:t>支化聚合物                                      </a:t>
            </a:r>
            <a:r>
              <a:rPr lang="en-US" altLang="zh-CN" sz="2205" b="1" dirty="0">
                <a:latin typeface="Arial" panose="020B0604020202020204" pitchFamily="34" charset="0"/>
                <a:ea typeface="楷体" panose="02010609060101010101" pitchFamily="49" charset="-122"/>
                <a:cs typeface="Arial" panose="020B0604020202020204" pitchFamily="34" charset="0"/>
              </a:rPr>
              <a:t>20</a:t>
            </a:r>
            <a:r>
              <a:rPr lang="en-US" altLang="zh-CN"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lang="en-US" altLang="zh-CN" sz="2205" b="1" dirty="0">
                <a:latin typeface="Arial" panose="020B0604020202020204" pitchFamily="34" charset="0"/>
                <a:ea typeface="楷体" panose="02010609060101010101" pitchFamily="49" charset="-122"/>
                <a:cs typeface="Arial" panose="020B0604020202020204" pitchFamily="34" charset="0"/>
              </a:rPr>
              <a:t> 50</a:t>
            </a:r>
          </a:p>
        </p:txBody>
      </p:sp>
      <p:sp>
        <p:nvSpPr>
          <p:cNvPr id="174083" name="灯片编号占位符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9B32E02C-35B6-43C4-8074-CB8A0D97B194}" type="slidenum">
              <a:rPr lang="en-US" altLang="zh-CN" sz="1543">
                <a:solidFill>
                  <a:srgbClr val="FFFFFF"/>
                </a:solidFill>
                <a:latin typeface="Times New Roman" panose="02020603050405020304" pitchFamily="18" charset="0"/>
              </a:rPr>
              <a:pPr>
                <a:spcBef>
                  <a:spcPct val="0"/>
                </a:spcBef>
                <a:buClrTx/>
                <a:buSzTx/>
                <a:buFontTx/>
                <a:buNone/>
              </a:pPr>
              <a:t>36</a:t>
            </a:fld>
            <a:endParaRPr lang="en-US" altLang="zh-CN" sz="1543">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377125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a:extLst>
              <a:ext uri="{FF2B5EF4-FFF2-40B4-BE49-F238E27FC236}">
                <a16:creationId xmlns:a16="http://schemas.microsoft.com/office/drawing/2014/main" id="{C761D4F0-599B-4828-8876-1C3633A2F13B}"/>
              </a:ext>
            </a:extLst>
          </p:cNvPr>
          <p:cNvSpPr>
            <a:spLocks noChangeArrowheads="1"/>
          </p:cNvSpPr>
          <p:nvPr/>
        </p:nvSpPr>
        <p:spPr bwMode="auto">
          <a:xfrm>
            <a:off x="1139881" y="1398190"/>
            <a:ext cx="8579882" cy="4276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defRPr/>
            </a:pPr>
            <a:r>
              <a:rPr lang="zh-CN" altLang="en-US" sz="2646" b="1" dirty="0">
                <a:latin typeface="Arial" panose="020B0604020202020204" pitchFamily="34" charset="0"/>
                <a:ea typeface="+mj-ea"/>
                <a:cs typeface="Arial" panose="020B0604020202020204" pitchFamily="34" charset="0"/>
              </a:rPr>
              <a:t>阻聚剂与缓聚剂</a:t>
            </a:r>
          </a:p>
          <a:p>
            <a:pPr eaLnBrk="1" hangingPunct="1">
              <a:lnSpc>
                <a:spcPct val="125000"/>
              </a:lnSpc>
              <a:spcBef>
                <a:spcPct val="50000"/>
              </a:spcBef>
              <a:buClr>
                <a:srgbClr val="A50021"/>
              </a:buClr>
              <a:buSzPct val="90000"/>
              <a:defRPr/>
            </a:pPr>
            <a:r>
              <a:rPr lang="zh-CN" altLang="en-US" sz="2646" b="1" dirty="0">
                <a:latin typeface="Arial" panose="020B0604020202020204" pitchFamily="34" charset="0"/>
                <a:ea typeface="+mj-ea"/>
                <a:cs typeface="Arial" panose="020B0604020202020204" pitchFamily="34" charset="0"/>
              </a:rPr>
              <a:t>能与链自由基反应生成非自由基或不能引发单体聚合的低活性自由基而使聚合反应完全停止的化合物称为阻聚剂（</a:t>
            </a:r>
            <a:r>
              <a:rPr lang="en-US" altLang="zh-CN" sz="2646" b="1" dirty="0">
                <a:latin typeface="Arial" panose="020B0604020202020204" pitchFamily="34" charset="0"/>
                <a:ea typeface="+mj-ea"/>
                <a:cs typeface="Arial" panose="020B0604020202020204" pitchFamily="34" charset="0"/>
              </a:rPr>
              <a:t>Inhibitor）。</a:t>
            </a:r>
          </a:p>
          <a:p>
            <a:pPr eaLnBrk="1" hangingPunct="1">
              <a:lnSpc>
                <a:spcPct val="125000"/>
              </a:lnSpc>
              <a:spcBef>
                <a:spcPct val="50000"/>
              </a:spcBef>
              <a:buClr>
                <a:srgbClr val="A50021"/>
              </a:buClr>
              <a:buSzPct val="90000"/>
              <a:defRPr/>
            </a:pPr>
            <a:endParaRPr lang="en-US" altLang="zh-CN" sz="2646" b="1" dirty="0">
              <a:latin typeface="Arial" panose="020B0604020202020204" pitchFamily="34" charset="0"/>
              <a:ea typeface="+mj-ea"/>
              <a:cs typeface="Arial" panose="020B0604020202020204" pitchFamily="34" charset="0"/>
            </a:endParaRPr>
          </a:p>
          <a:p>
            <a:pPr eaLnBrk="1" hangingPunct="1">
              <a:lnSpc>
                <a:spcPct val="125000"/>
              </a:lnSpc>
              <a:spcBef>
                <a:spcPct val="50000"/>
              </a:spcBef>
              <a:buClr>
                <a:srgbClr val="A50021"/>
              </a:buClr>
              <a:buSzPct val="90000"/>
              <a:defRPr/>
            </a:pPr>
            <a:r>
              <a:rPr lang="zh-CN" altLang="en-US" sz="2646" b="1" dirty="0">
                <a:latin typeface="Arial" panose="020B0604020202020204" pitchFamily="34" charset="0"/>
                <a:ea typeface="+mj-ea"/>
                <a:cs typeface="Arial" panose="020B0604020202020204" pitchFamily="34" charset="0"/>
              </a:rPr>
              <a:t>能使聚合反应速率减慢的化合物称为缓聚剂（</a:t>
            </a:r>
            <a:r>
              <a:rPr lang="en-US" altLang="zh-CN" sz="2646" b="1" dirty="0">
                <a:latin typeface="Arial" panose="020B0604020202020204" pitchFamily="34" charset="0"/>
                <a:ea typeface="+mj-ea"/>
                <a:cs typeface="Arial" panose="020B0604020202020204" pitchFamily="34" charset="0"/>
              </a:rPr>
              <a:t>Retarding Agents）。</a:t>
            </a:r>
          </a:p>
        </p:txBody>
      </p:sp>
      <p:sp>
        <p:nvSpPr>
          <p:cNvPr id="162820" name="Rectangle 3">
            <a:extLst>
              <a:ext uri="{FF2B5EF4-FFF2-40B4-BE49-F238E27FC236}">
                <a16:creationId xmlns:a16="http://schemas.microsoft.com/office/drawing/2014/main" id="{70680621-EB11-45B0-9AE8-9A5BEB7FFDBF}"/>
              </a:ext>
            </a:extLst>
          </p:cNvPr>
          <p:cNvSpPr>
            <a:spLocks noChangeArrowheads="1"/>
          </p:cNvSpPr>
          <p:nvPr/>
        </p:nvSpPr>
        <p:spPr bwMode="auto">
          <a:xfrm>
            <a:off x="663902" y="524977"/>
            <a:ext cx="5218095" cy="60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defRPr/>
            </a:pPr>
            <a:r>
              <a:rPr lang="zh-CN" altLang="en-US" sz="2646" b="1" dirty="0">
                <a:latin typeface="Arial" panose="020B0604020202020204" pitchFamily="34" charset="0"/>
                <a:ea typeface="+mj-ea"/>
                <a:cs typeface="Arial" panose="020B0604020202020204" pitchFamily="34" charset="0"/>
              </a:rPr>
              <a:t>阻聚作用（</a:t>
            </a:r>
            <a:r>
              <a:rPr lang="en-US" altLang="zh-CN" sz="2646" b="1" dirty="0">
                <a:latin typeface="Arial" panose="020B0604020202020204" pitchFamily="34" charset="0"/>
                <a:ea typeface="+mj-ea"/>
                <a:cs typeface="Arial" panose="020B0604020202020204" pitchFamily="34" charset="0"/>
              </a:rPr>
              <a:t>Inhibition）</a:t>
            </a:r>
            <a:r>
              <a:rPr lang="zh-CN" altLang="en-US" sz="2646" b="1" dirty="0">
                <a:latin typeface="Arial" panose="020B0604020202020204" pitchFamily="34" charset="0"/>
                <a:ea typeface="+mj-ea"/>
                <a:cs typeface="Arial" panose="020B0604020202020204" pitchFamily="34" charset="0"/>
              </a:rPr>
              <a:t>和阻聚剂 </a:t>
            </a:r>
          </a:p>
        </p:txBody>
      </p:sp>
    </p:spTree>
    <p:extLst>
      <p:ext uri="{BB962C8B-B14F-4D97-AF65-F5344CB8AC3E}">
        <p14:creationId xmlns:p14="http://schemas.microsoft.com/office/powerpoint/2010/main" val="3733916612"/>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1028">
            <a:extLst>
              <a:ext uri="{FF2B5EF4-FFF2-40B4-BE49-F238E27FC236}">
                <a16:creationId xmlns:a16="http://schemas.microsoft.com/office/drawing/2014/main" id="{CDAD5890-C5A7-4F18-B398-503A4D242EA2}"/>
              </a:ext>
            </a:extLst>
          </p:cNvPr>
          <p:cNvSpPr>
            <a:spLocks noChangeArrowheads="1"/>
          </p:cNvSpPr>
          <p:nvPr/>
        </p:nvSpPr>
        <p:spPr bwMode="auto">
          <a:xfrm>
            <a:off x="978888" y="503978"/>
            <a:ext cx="8903617" cy="285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defRPr/>
            </a:pPr>
            <a:r>
              <a:rPr lang="zh-CN" altLang="en-US" sz="2646" b="1" dirty="0">
                <a:solidFill>
                  <a:srgbClr val="C00000"/>
                </a:solidFill>
                <a:latin typeface="Arial" panose="020B0604020202020204" pitchFamily="34" charset="0"/>
                <a:ea typeface="+mj-ea"/>
                <a:cs typeface="Arial" panose="020B0604020202020204" pitchFamily="34" charset="0"/>
              </a:rPr>
              <a:t>诱导期 （</a:t>
            </a:r>
            <a:r>
              <a:rPr lang="en-US" altLang="zh-CN" sz="2646" b="1" dirty="0">
                <a:solidFill>
                  <a:srgbClr val="C00000"/>
                </a:solidFill>
                <a:latin typeface="Arial" panose="020B0604020202020204" pitchFamily="34" charset="0"/>
                <a:ea typeface="+mj-ea"/>
                <a:cs typeface="Arial" panose="020B0604020202020204" pitchFamily="34" charset="0"/>
              </a:rPr>
              <a:t>Induction Period）</a:t>
            </a:r>
            <a:r>
              <a:rPr lang="zh-CN" altLang="en-US" sz="2646" b="1" dirty="0">
                <a:solidFill>
                  <a:srgbClr val="C00000"/>
                </a:solidFill>
                <a:latin typeface="Arial" panose="020B0604020202020204" pitchFamily="34" charset="0"/>
                <a:ea typeface="+mj-ea"/>
                <a:cs typeface="Arial" panose="020B0604020202020204" pitchFamily="34" charset="0"/>
              </a:rPr>
              <a:t>：从引发剂开始分解到单体开始转化存在一个时间间隔</a:t>
            </a:r>
            <a:endParaRPr lang="en-US" altLang="zh-CN" sz="2646" b="1" dirty="0">
              <a:solidFill>
                <a:srgbClr val="C00000"/>
              </a:solidFill>
              <a:latin typeface="Arial" panose="020B0604020202020204" pitchFamily="34" charset="0"/>
              <a:ea typeface="+mj-ea"/>
              <a:cs typeface="Arial" panose="020B0604020202020204" pitchFamily="34" charset="0"/>
            </a:endParaRPr>
          </a:p>
          <a:p>
            <a:pPr eaLnBrk="1" hangingPunct="1">
              <a:lnSpc>
                <a:spcPct val="125000"/>
              </a:lnSpc>
              <a:spcBef>
                <a:spcPct val="50000"/>
              </a:spcBef>
              <a:defRPr/>
            </a:pPr>
            <a:r>
              <a:rPr lang="zh-CN" altLang="en-US" sz="2646" b="1" dirty="0">
                <a:latin typeface="Arial" panose="020B0604020202020204" pitchFamily="34" charset="0"/>
                <a:ea typeface="+mj-ea"/>
                <a:cs typeface="Arial" panose="020B0604020202020204" pitchFamily="34" charset="0"/>
              </a:rPr>
              <a:t>        当体系中存在阻聚剂时，在聚合反应开始（引发剂开始分解）以后，并不能马上引发单体聚合，必须在体系中的阻聚剂全部消耗完后，聚合反应才会正常进行。</a:t>
            </a:r>
            <a:endParaRPr lang="en-US" altLang="zh-CN" sz="2646" b="1" dirty="0">
              <a:solidFill>
                <a:srgbClr val="C00000"/>
              </a:solidFill>
              <a:latin typeface="Arial" panose="020B0604020202020204" pitchFamily="34" charset="0"/>
              <a:ea typeface="+mj-ea"/>
              <a:cs typeface="Arial" panose="020B0604020202020204" pitchFamily="34" charset="0"/>
            </a:endParaRPr>
          </a:p>
        </p:txBody>
      </p:sp>
      <p:sp>
        <p:nvSpPr>
          <p:cNvPr id="163844" name="Rectangle 1029">
            <a:extLst>
              <a:ext uri="{FF2B5EF4-FFF2-40B4-BE49-F238E27FC236}">
                <a16:creationId xmlns:a16="http://schemas.microsoft.com/office/drawing/2014/main" id="{11E897C0-8C03-4159-AFD7-6075916E8C49}"/>
              </a:ext>
            </a:extLst>
          </p:cNvPr>
          <p:cNvSpPr>
            <a:spLocks noChangeArrowheads="1"/>
          </p:cNvSpPr>
          <p:nvPr/>
        </p:nvSpPr>
        <p:spPr bwMode="auto">
          <a:xfrm>
            <a:off x="1120632" y="3624094"/>
            <a:ext cx="8651628" cy="1086090"/>
          </a:xfrm>
          <a:prstGeom prst="rect">
            <a:avLst/>
          </a:prstGeom>
          <a:noFill/>
          <a:ln w="9525">
            <a:noFill/>
            <a:miter lim="800000"/>
            <a:headEnd/>
            <a:tailEnd/>
          </a:ln>
          <a:effectLst/>
        </p:spPr>
        <p:txBody>
          <a:bodyPr lIns="101496" tIns="50748" rIns="101496" bIns="50748">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defRPr/>
            </a:pPr>
            <a:r>
              <a:rPr lang="zh-CN" altLang="en-US" sz="2646" b="1" dirty="0">
                <a:latin typeface="+mj-ea"/>
                <a:ea typeface="+mj-ea"/>
              </a:rPr>
              <a:t>阻聚剂会导致聚合反应存在诱导期，但在诱导期过后，不会改变聚合速率。</a:t>
            </a:r>
          </a:p>
        </p:txBody>
      </p:sp>
      <p:sp>
        <p:nvSpPr>
          <p:cNvPr id="2" name="矩形 1">
            <a:extLst>
              <a:ext uri="{FF2B5EF4-FFF2-40B4-BE49-F238E27FC236}">
                <a16:creationId xmlns:a16="http://schemas.microsoft.com/office/drawing/2014/main" id="{425F934E-B2CE-4B11-9010-FDA9909F942C}"/>
              </a:ext>
            </a:extLst>
          </p:cNvPr>
          <p:cNvSpPr/>
          <p:nvPr/>
        </p:nvSpPr>
        <p:spPr>
          <a:xfrm>
            <a:off x="1120632" y="5227637"/>
            <a:ext cx="8651628" cy="954107"/>
          </a:xfrm>
          <a:prstGeom prst="rect">
            <a:avLst/>
          </a:prstGeom>
        </p:spPr>
        <p:txBody>
          <a:bodyPr>
            <a:spAutoFit/>
          </a:bodyPr>
          <a:lstStyle/>
          <a:p>
            <a:pPr>
              <a:defRPr/>
            </a:pPr>
            <a:r>
              <a:rPr lang="zh-CN" altLang="en-US" sz="2800" b="1" dirty="0">
                <a:latin typeface="+mj-ea"/>
                <a:ea typeface="+mj-ea"/>
                <a:cs typeface="Arial" panose="020B0604020202020204" pitchFamily="34" charset="0"/>
              </a:rPr>
              <a:t>缓聚剂并不会使聚合反应完全停止，不会导致诱导期，只会减慢聚合反应速率。</a:t>
            </a:r>
            <a:endParaRPr lang="zh-CN" altLang="en-US" sz="2800" dirty="0">
              <a:latin typeface="+mj-ea"/>
              <a:ea typeface="+mj-ea"/>
              <a:cs typeface="Arial" panose="020B0604020202020204" pitchFamily="34" charset="0"/>
            </a:endParaRPr>
          </a:p>
        </p:txBody>
      </p:sp>
    </p:spTree>
    <p:extLst>
      <p:ext uri="{BB962C8B-B14F-4D97-AF65-F5344CB8AC3E}">
        <p14:creationId xmlns:p14="http://schemas.microsoft.com/office/powerpoint/2010/main" val="17491959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2">
            <a:extLst>
              <a:ext uri="{FF2B5EF4-FFF2-40B4-BE49-F238E27FC236}">
                <a16:creationId xmlns:a16="http://schemas.microsoft.com/office/drawing/2014/main" id="{5A15EF6D-61EA-4796-8A28-565E809A9587}"/>
              </a:ext>
            </a:extLst>
          </p:cNvPr>
          <p:cNvSpPr>
            <a:spLocks noChangeArrowheads="1"/>
          </p:cNvSpPr>
          <p:nvPr/>
        </p:nvSpPr>
        <p:spPr bwMode="auto">
          <a:xfrm>
            <a:off x="1061135" y="691221"/>
            <a:ext cx="8763623" cy="1615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defRPr/>
            </a:pPr>
            <a:r>
              <a:rPr lang="zh-CN" altLang="en-US" sz="2646" b="1" dirty="0">
                <a:latin typeface="+mj-ea"/>
                <a:ea typeface="+mj-ea"/>
              </a:rPr>
              <a:t>有些化合物兼有阻聚作用与缓聚作用，即在一定的反应阶段充当阻聚剂，产生诱导期，反应一段时间后其阻聚作用消失，转而成为缓聚剂，使聚合反应速率减慢。</a:t>
            </a:r>
          </a:p>
        </p:txBody>
      </p:sp>
      <p:sp>
        <p:nvSpPr>
          <p:cNvPr id="165892" name="Rectangle 15">
            <a:extLst>
              <a:ext uri="{FF2B5EF4-FFF2-40B4-BE49-F238E27FC236}">
                <a16:creationId xmlns:a16="http://schemas.microsoft.com/office/drawing/2014/main" id="{7B65222F-0AA6-46BD-8AAE-2633B69F5C31}"/>
              </a:ext>
            </a:extLst>
          </p:cNvPr>
          <p:cNvSpPr>
            <a:spLocks noChangeArrowheads="1"/>
          </p:cNvSpPr>
          <p:nvPr/>
        </p:nvSpPr>
        <p:spPr bwMode="auto">
          <a:xfrm>
            <a:off x="6053669" y="3267110"/>
            <a:ext cx="3611845" cy="2952626"/>
          </a:xfrm>
          <a:prstGeom prst="rect">
            <a:avLst/>
          </a:prstGeom>
          <a:noFill/>
          <a:ln w="9525">
            <a:noFill/>
            <a:miter lim="800000"/>
            <a:headEnd/>
            <a:tailEnd/>
          </a:ln>
          <a:effectLst/>
        </p:spPr>
        <p:txBody>
          <a:bodyPr lIns="101496" tIns="50748" rIns="101496" bIns="50748">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646" b="1" dirty="0">
                <a:solidFill>
                  <a:srgbClr val="FF0000"/>
                </a:solidFill>
                <a:latin typeface="+mj-ea"/>
                <a:ea typeface="+mj-ea"/>
              </a:rPr>
              <a:t>a </a:t>
            </a:r>
            <a:r>
              <a:rPr lang="zh-CN" altLang="en-US" sz="2646" b="1" dirty="0">
                <a:solidFill>
                  <a:srgbClr val="FF0000"/>
                </a:solidFill>
                <a:latin typeface="+mj-ea"/>
                <a:ea typeface="+mj-ea"/>
              </a:rPr>
              <a:t>无阻聚剂与缓聚剂</a:t>
            </a:r>
          </a:p>
          <a:p>
            <a:pPr eaLnBrk="1" hangingPunct="1">
              <a:spcBef>
                <a:spcPct val="50000"/>
              </a:spcBef>
              <a:defRPr/>
            </a:pPr>
            <a:r>
              <a:rPr lang="en-US" altLang="zh-CN" sz="2646" b="1" dirty="0">
                <a:solidFill>
                  <a:srgbClr val="FF0000"/>
                </a:solidFill>
                <a:latin typeface="+mj-ea"/>
                <a:ea typeface="+mj-ea"/>
              </a:rPr>
              <a:t>b </a:t>
            </a:r>
            <a:r>
              <a:rPr lang="zh-CN" altLang="en-US" sz="2646" b="1" dirty="0">
                <a:solidFill>
                  <a:srgbClr val="FF0000"/>
                </a:solidFill>
                <a:latin typeface="+mj-ea"/>
                <a:ea typeface="+mj-ea"/>
              </a:rPr>
              <a:t>加阻聚剂</a:t>
            </a:r>
          </a:p>
          <a:p>
            <a:pPr eaLnBrk="1" hangingPunct="1">
              <a:spcBef>
                <a:spcPct val="50000"/>
              </a:spcBef>
              <a:defRPr/>
            </a:pPr>
            <a:r>
              <a:rPr lang="en-US" altLang="zh-CN" sz="2646" b="1" dirty="0">
                <a:solidFill>
                  <a:srgbClr val="FF0000"/>
                </a:solidFill>
                <a:latin typeface="+mj-ea"/>
                <a:ea typeface="+mj-ea"/>
              </a:rPr>
              <a:t>c </a:t>
            </a:r>
            <a:r>
              <a:rPr lang="zh-CN" altLang="en-US" sz="2646" b="1" dirty="0">
                <a:solidFill>
                  <a:srgbClr val="FF0000"/>
                </a:solidFill>
                <a:latin typeface="+mj-ea"/>
                <a:ea typeface="+mj-ea"/>
              </a:rPr>
              <a:t>加缓聚剂</a:t>
            </a:r>
          </a:p>
          <a:p>
            <a:pPr eaLnBrk="1" hangingPunct="1">
              <a:spcBef>
                <a:spcPct val="50000"/>
              </a:spcBef>
              <a:defRPr/>
            </a:pPr>
            <a:r>
              <a:rPr lang="en-US" altLang="zh-CN" sz="2646" b="1" dirty="0">
                <a:solidFill>
                  <a:srgbClr val="FF0000"/>
                </a:solidFill>
                <a:latin typeface="+mj-ea"/>
                <a:ea typeface="+mj-ea"/>
              </a:rPr>
              <a:t>d </a:t>
            </a:r>
            <a:r>
              <a:rPr lang="zh-CN" altLang="en-US" sz="2646" b="1" dirty="0">
                <a:solidFill>
                  <a:srgbClr val="FF0000"/>
                </a:solidFill>
                <a:latin typeface="+mj-ea"/>
                <a:ea typeface="+mj-ea"/>
              </a:rPr>
              <a:t>兼有阻聚与缓聚作用</a:t>
            </a:r>
          </a:p>
          <a:p>
            <a:pPr eaLnBrk="1" hangingPunct="1">
              <a:spcBef>
                <a:spcPct val="50000"/>
              </a:spcBef>
              <a:defRPr/>
            </a:pPr>
            <a:r>
              <a:rPr lang="en-US" altLang="zh-CN" sz="2646" b="1" i="1" dirty="0" err="1">
                <a:solidFill>
                  <a:srgbClr val="FF0000"/>
                </a:solidFill>
                <a:latin typeface="+mj-ea"/>
                <a:ea typeface="+mj-ea"/>
              </a:rPr>
              <a:t>t</a:t>
            </a:r>
            <a:r>
              <a:rPr lang="en-US" altLang="zh-CN" sz="2646" b="1" baseline="-25000" dirty="0" err="1">
                <a:solidFill>
                  <a:srgbClr val="FF0000"/>
                </a:solidFill>
                <a:latin typeface="+mj-ea"/>
                <a:ea typeface="+mj-ea"/>
              </a:rPr>
              <a:t>i</a:t>
            </a:r>
            <a:r>
              <a:rPr lang="en-US" altLang="zh-CN" sz="2646" b="1" dirty="0">
                <a:solidFill>
                  <a:srgbClr val="FF0000"/>
                </a:solidFill>
                <a:latin typeface="+mj-ea"/>
                <a:ea typeface="+mj-ea"/>
              </a:rPr>
              <a:t> </a:t>
            </a:r>
            <a:r>
              <a:rPr lang="zh-CN" altLang="en-US" sz="2646" b="1" dirty="0">
                <a:solidFill>
                  <a:srgbClr val="FF0000"/>
                </a:solidFill>
                <a:latin typeface="+mj-ea"/>
                <a:ea typeface="+mj-ea"/>
              </a:rPr>
              <a:t>诱导期</a:t>
            </a:r>
          </a:p>
        </p:txBody>
      </p:sp>
      <p:grpSp>
        <p:nvGrpSpPr>
          <p:cNvPr id="160772" name="Group 22"/>
          <p:cNvGrpSpPr>
            <a:grpSpLocks/>
          </p:cNvGrpSpPr>
          <p:nvPr/>
        </p:nvGrpSpPr>
        <p:grpSpPr bwMode="auto">
          <a:xfrm>
            <a:off x="1061135" y="2985371"/>
            <a:ext cx="4842041" cy="3571597"/>
            <a:chOff x="431" y="1525"/>
            <a:chExt cx="2767" cy="2041"/>
          </a:xfrm>
        </p:grpSpPr>
        <p:sp>
          <p:nvSpPr>
            <p:cNvPr id="165894" name="Rectangle 21">
              <a:extLst>
                <a:ext uri="{FF2B5EF4-FFF2-40B4-BE49-F238E27FC236}">
                  <a16:creationId xmlns:a16="http://schemas.microsoft.com/office/drawing/2014/main" id="{535E7B7C-25F5-4C75-AE9B-FB1FC3DFC3FB}"/>
                </a:ext>
              </a:extLst>
            </p:cNvPr>
            <p:cNvSpPr>
              <a:spLocks noChangeArrowheads="1"/>
            </p:cNvSpPr>
            <p:nvPr/>
          </p:nvSpPr>
          <p:spPr bwMode="auto">
            <a:xfrm>
              <a:off x="431" y="1525"/>
              <a:ext cx="2767" cy="2041"/>
            </a:xfrm>
            <a:prstGeom prst="rect">
              <a:avLst/>
            </a:prstGeom>
            <a:solidFill>
              <a:schemeClr val="accent6">
                <a:lumMod val="40000"/>
                <a:lumOff val="60000"/>
              </a:schemeClr>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defRPr/>
              </a:pPr>
              <a:endParaRPr lang="zh-CN" altLang="en-US" sz="2646"/>
            </a:p>
          </p:txBody>
        </p:sp>
        <p:sp>
          <p:nvSpPr>
            <p:cNvPr id="160774" name="Line 3"/>
            <p:cNvSpPr>
              <a:spLocks noChangeShapeType="1"/>
            </p:cNvSpPr>
            <p:nvPr/>
          </p:nvSpPr>
          <p:spPr bwMode="auto">
            <a:xfrm>
              <a:off x="960" y="1622"/>
              <a:ext cx="0" cy="14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75" name="Line 4"/>
            <p:cNvSpPr>
              <a:spLocks noChangeShapeType="1"/>
            </p:cNvSpPr>
            <p:nvPr/>
          </p:nvSpPr>
          <p:spPr bwMode="auto">
            <a:xfrm>
              <a:off x="960" y="3110"/>
              <a:ext cx="211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76" name="Freeform 5"/>
            <p:cNvSpPr>
              <a:spLocks/>
            </p:cNvSpPr>
            <p:nvPr/>
          </p:nvSpPr>
          <p:spPr bwMode="auto">
            <a:xfrm>
              <a:off x="960" y="1862"/>
              <a:ext cx="1394" cy="1248"/>
            </a:xfrm>
            <a:custGeom>
              <a:avLst/>
              <a:gdLst>
                <a:gd name="T0" fmla="*/ 0 w 1394"/>
                <a:gd name="T1" fmla="*/ 1247 h 1248"/>
                <a:gd name="T2" fmla="*/ 94 w 1394"/>
                <a:gd name="T3" fmla="*/ 1059 h 1248"/>
                <a:gd name="T4" fmla="*/ 140 w 1394"/>
                <a:gd name="T5" fmla="*/ 967 h 1248"/>
                <a:gd name="T6" fmla="*/ 187 w 1394"/>
                <a:gd name="T7" fmla="*/ 879 h 1248"/>
                <a:gd name="T8" fmla="*/ 236 w 1394"/>
                <a:gd name="T9" fmla="*/ 795 h 1248"/>
                <a:gd name="T10" fmla="*/ 283 w 1394"/>
                <a:gd name="T11" fmla="*/ 715 h 1248"/>
                <a:gd name="T12" fmla="*/ 332 w 1394"/>
                <a:gd name="T13" fmla="*/ 641 h 1248"/>
                <a:gd name="T14" fmla="*/ 383 w 1394"/>
                <a:gd name="T15" fmla="*/ 576 h 1248"/>
                <a:gd name="T16" fmla="*/ 408 w 1394"/>
                <a:gd name="T17" fmla="*/ 546 h 1248"/>
                <a:gd name="T18" fmla="*/ 435 w 1394"/>
                <a:gd name="T19" fmla="*/ 518 h 1248"/>
                <a:gd name="T20" fmla="*/ 486 w 1394"/>
                <a:gd name="T21" fmla="*/ 466 h 1248"/>
                <a:gd name="T22" fmla="*/ 535 w 1394"/>
                <a:gd name="T23" fmla="*/ 422 h 1248"/>
                <a:gd name="T24" fmla="*/ 588 w 1394"/>
                <a:gd name="T25" fmla="*/ 382 h 1248"/>
                <a:gd name="T26" fmla="*/ 642 w 1394"/>
                <a:gd name="T27" fmla="*/ 344 h 1248"/>
                <a:gd name="T28" fmla="*/ 698 w 1394"/>
                <a:gd name="T29" fmla="*/ 310 h 1248"/>
                <a:gd name="T30" fmla="*/ 756 w 1394"/>
                <a:gd name="T31" fmla="*/ 276 h 1248"/>
                <a:gd name="T32" fmla="*/ 816 w 1394"/>
                <a:gd name="T33" fmla="*/ 240 h 1248"/>
                <a:gd name="T34" fmla="*/ 849 w 1394"/>
                <a:gd name="T35" fmla="*/ 222 h 1248"/>
                <a:gd name="T36" fmla="*/ 885 w 1394"/>
                <a:gd name="T37" fmla="*/ 204 h 1248"/>
                <a:gd name="T38" fmla="*/ 923 w 1394"/>
                <a:gd name="T39" fmla="*/ 186 h 1248"/>
                <a:gd name="T40" fmla="*/ 963 w 1394"/>
                <a:gd name="T41" fmla="*/ 168 h 1248"/>
                <a:gd name="T42" fmla="*/ 1045 w 1394"/>
                <a:gd name="T43" fmla="*/ 132 h 1248"/>
                <a:gd name="T44" fmla="*/ 1130 w 1394"/>
                <a:gd name="T45" fmla="*/ 100 h 1248"/>
                <a:gd name="T46" fmla="*/ 1212 w 1394"/>
                <a:gd name="T47" fmla="*/ 68 h 1248"/>
                <a:gd name="T48" fmla="*/ 1250 w 1394"/>
                <a:gd name="T49" fmla="*/ 54 h 1248"/>
                <a:gd name="T50" fmla="*/ 1286 w 1394"/>
                <a:gd name="T51" fmla="*/ 40 h 1248"/>
                <a:gd name="T52" fmla="*/ 1317 w 1394"/>
                <a:gd name="T53" fmla="*/ 28 h 1248"/>
                <a:gd name="T54" fmla="*/ 1346 w 1394"/>
                <a:gd name="T55" fmla="*/ 18 h 1248"/>
                <a:gd name="T56" fmla="*/ 1373 w 1394"/>
                <a:gd name="T57" fmla="*/ 8 h 1248"/>
                <a:gd name="T58" fmla="*/ 1393 w 1394"/>
                <a:gd name="T59" fmla="*/ 0 h 12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394" h="1248">
                  <a:moveTo>
                    <a:pt x="0" y="1247"/>
                  </a:moveTo>
                  <a:lnTo>
                    <a:pt x="94" y="1059"/>
                  </a:lnTo>
                  <a:lnTo>
                    <a:pt x="140" y="967"/>
                  </a:lnTo>
                  <a:lnTo>
                    <a:pt x="187" y="879"/>
                  </a:lnTo>
                  <a:lnTo>
                    <a:pt x="236" y="795"/>
                  </a:lnTo>
                  <a:lnTo>
                    <a:pt x="283" y="715"/>
                  </a:lnTo>
                  <a:lnTo>
                    <a:pt x="332" y="641"/>
                  </a:lnTo>
                  <a:lnTo>
                    <a:pt x="383" y="576"/>
                  </a:lnTo>
                  <a:lnTo>
                    <a:pt x="408" y="546"/>
                  </a:lnTo>
                  <a:lnTo>
                    <a:pt x="435" y="518"/>
                  </a:lnTo>
                  <a:lnTo>
                    <a:pt x="486" y="466"/>
                  </a:lnTo>
                  <a:lnTo>
                    <a:pt x="535" y="422"/>
                  </a:lnTo>
                  <a:lnTo>
                    <a:pt x="588" y="382"/>
                  </a:lnTo>
                  <a:lnTo>
                    <a:pt x="642" y="344"/>
                  </a:lnTo>
                  <a:lnTo>
                    <a:pt x="698" y="310"/>
                  </a:lnTo>
                  <a:lnTo>
                    <a:pt x="756" y="276"/>
                  </a:lnTo>
                  <a:lnTo>
                    <a:pt x="816" y="240"/>
                  </a:lnTo>
                  <a:lnTo>
                    <a:pt x="849" y="222"/>
                  </a:lnTo>
                  <a:lnTo>
                    <a:pt x="885" y="204"/>
                  </a:lnTo>
                  <a:lnTo>
                    <a:pt x="923" y="186"/>
                  </a:lnTo>
                  <a:lnTo>
                    <a:pt x="963" y="168"/>
                  </a:lnTo>
                  <a:lnTo>
                    <a:pt x="1045" y="132"/>
                  </a:lnTo>
                  <a:lnTo>
                    <a:pt x="1130" y="100"/>
                  </a:lnTo>
                  <a:lnTo>
                    <a:pt x="1212" y="68"/>
                  </a:lnTo>
                  <a:lnTo>
                    <a:pt x="1250" y="54"/>
                  </a:lnTo>
                  <a:lnTo>
                    <a:pt x="1286" y="40"/>
                  </a:lnTo>
                  <a:lnTo>
                    <a:pt x="1317" y="28"/>
                  </a:lnTo>
                  <a:lnTo>
                    <a:pt x="1346" y="18"/>
                  </a:lnTo>
                  <a:lnTo>
                    <a:pt x="1373" y="8"/>
                  </a:lnTo>
                  <a:lnTo>
                    <a:pt x="1393" y="0"/>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77" name="Freeform 6"/>
            <p:cNvSpPr>
              <a:spLocks/>
            </p:cNvSpPr>
            <p:nvPr/>
          </p:nvSpPr>
          <p:spPr bwMode="auto">
            <a:xfrm>
              <a:off x="1248" y="1872"/>
              <a:ext cx="1394" cy="1248"/>
            </a:xfrm>
            <a:custGeom>
              <a:avLst/>
              <a:gdLst>
                <a:gd name="T0" fmla="*/ 0 w 1394"/>
                <a:gd name="T1" fmla="*/ 1247 h 1248"/>
                <a:gd name="T2" fmla="*/ 94 w 1394"/>
                <a:gd name="T3" fmla="*/ 1059 h 1248"/>
                <a:gd name="T4" fmla="*/ 140 w 1394"/>
                <a:gd name="T5" fmla="*/ 967 h 1248"/>
                <a:gd name="T6" fmla="*/ 187 w 1394"/>
                <a:gd name="T7" fmla="*/ 879 h 1248"/>
                <a:gd name="T8" fmla="*/ 236 w 1394"/>
                <a:gd name="T9" fmla="*/ 795 h 1248"/>
                <a:gd name="T10" fmla="*/ 283 w 1394"/>
                <a:gd name="T11" fmla="*/ 715 h 1248"/>
                <a:gd name="T12" fmla="*/ 332 w 1394"/>
                <a:gd name="T13" fmla="*/ 641 h 1248"/>
                <a:gd name="T14" fmla="*/ 383 w 1394"/>
                <a:gd name="T15" fmla="*/ 576 h 1248"/>
                <a:gd name="T16" fmla="*/ 408 w 1394"/>
                <a:gd name="T17" fmla="*/ 546 h 1248"/>
                <a:gd name="T18" fmla="*/ 435 w 1394"/>
                <a:gd name="T19" fmla="*/ 518 h 1248"/>
                <a:gd name="T20" fmla="*/ 486 w 1394"/>
                <a:gd name="T21" fmla="*/ 466 h 1248"/>
                <a:gd name="T22" fmla="*/ 535 w 1394"/>
                <a:gd name="T23" fmla="*/ 422 h 1248"/>
                <a:gd name="T24" fmla="*/ 588 w 1394"/>
                <a:gd name="T25" fmla="*/ 382 h 1248"/>
                <a:gd name="T26" fmla="*/ 642 w 1394"/>
                <a:gd name="T27" fmla="*/ 344 h 1248"/>
                <a:gd name="T28" fmla="*/ 698 w 1394"/>
                <a:gd name="T29" fmla="*/ 310 h 1248"/>
                <a:gd name="T30" fmla="*/ 756 w 1394"/>
                <a:gd name="T31" fmla="*/ 276 h 1248"/>
                <a:gd name="T32" fmla="*/ 816 w 1394"/>
                <a:gd name="T33" fmla="*/ 240 h 1248"/>
                <a:gd name="T34" fmla="*/ 849 w 1394"/>
                <a:gd name="T35" fmla="*/ 222 h 1248"/>
                <a:gd name="T36" fmla="*/ 885 w 1394"/>
                <a:gd name="T37" fmla="*/ 204 h 1248"/>
                <a:gd name="T38" fmla="*/ 923 w 1394"/>
                <a:gd name="T39" fmla="*/ 186 h 1248"/>
                <a:gd name="T40" fmla="*/ 963 w 1394"/>
                <a:gd name="T41" fmla="*/ 168 h 1248"/>
                <a:gd name="T42" fmla="*/ 1045 w 1394"/>
                <a:gd name="T43" fmla="*/ 132 h 1248"/>
                <a:gd name="T44" fmla="*/ 1130 w 1394"/>
                <a:gd name="T45" fmla="*/ 100 h 1248"/>
                <a:gd name="T46" fmla="*/ 1212 w 1394"/>
                <a:gd name="T47" fmla="*/ 68 h 1248"/>
                <a:gd name="T48" fmla="*/ 1250 w 1394"/>
                <a:gd name="T49" fmla="*/ 54 h 1248"/>
                <a:gd name="T50" fmla="*/ 1286 w 1394"/>
                <a:gd name="T51" fmla="*/ 40 h 1248"/>
                <a:gd name="T52" fmla="*/ 1317 w 1394"/>
                <a:gd name="T53" fmla="*/ 28 h 1248"/>
                <a:gd name="T54" fmla="*/ 1346 w 1394"/>
                <a:gd name="T55" fmla="*/ 18 h 1248"/>
                <a:gd name="T56" fmla="*/ 1373 w 1394"/>
                <a:gd name="T57" fmla="*/ 8 h 1248"/>
                <a:gd name="T58" fmla="*/ 1393 w 1394"/>
                <a:gd name="T59" fmla="*/ 0 h 12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394" h="1248">
                  <a:moveTo>
                    <a:pt x="0" y="1247"/>
                  </a:moveTo>
                  <a:lnTo>
                    <a:pt x="94" y="1059"/>
                  </a:lnTo>
                  <a:lnTo>
                    <a:pt x="140" y="967"/>
                  </a:lnTo>
                  <a:lnTo>
                    <a:pt x="187" y="879"/>
                  </a:lnTo>
                  <a:lnTo>
                    <a:pt x="236" y="795"/>
                  </a:lnTo>
                  <a:lnTo>
                    <a:pt x="283" y="715"/>
                  </a:lnTo>
                  <a:lnTo>
                    <a:pt x="332" y="641"/>
                  </a:lnTo>
                  <a:lnTo>
                    <a:pt x="383" y="576"/>
                  </a:lnTo>
                  <a:lnTo>
                    <a:pt x="408" y="546"/>
                  </a:lnTo>
                  <a:lnTo>
                    <a:pt x="435" y="518"/>
                  </a:lnTo>
                  <a:lnTo>
                    <a:pt x="486" y="466"/>
                  </a:lnTo>
                  <a:lnTo>
                    <a:pt x="535" y="422"/>
                  </a:lnTo>
                  <a:lnTo>
                    <a:pt x="588" y="382"/>
                  </a:lnTo>
                  <a:lnTo>
                    <a:pt x="642" y="344"/>
                  </a:lnTo>
                  <a:lnTo>
                    <a:pt x="698" y="310"/>
                  </a:lnTo>
                  <a:lnTo>
                    <a:pt x="756" y="276"/>
                  </a:lnTo>
                  <a:lnTo>
                    <a:pt x="816" y="240"/>
                  </a:lnTo>
                  <a:lnTo>
                    <a:pt x="849" y="222"/>
                  </a:lnTo>
                  <a:lnTo>
                    <a:pt x="885" y="204"/>
                  </a:lnTo>
                  <a:lnTo>
                    <a:pt x="923" y="186"/>
                  </a:lnTo>
                  <a:lnTo>
                    <a:pt x="963" y="168"/>
                  </a:lnTo>
                  <a:lnTo>
                    <a:pt x="1045" y="132"/>
                  </a:lnTo>
                  <a:lnTo>
                    <a:pt x="1130" y="100"/>
                  </a:lnTo>
                  <a:lnTo>
                    <a:pt x="1212" y="68"/>
                  </a:lnTo>
                  <a:lnTo>
                    <a:pt x="1250" y="54"/>
                  </a:lnTo>
                  <a:lnTo>
                    <a:pt x="1286" y="40"/>
                  </a:lnTo>
                  <a:lnTo>
                    <a:pt x="1317" y="28"/>
                  </a:lnTo>
                  <a:lnTo>
                    <a:pt x="1346" y="18"/>
                  </a:lnTo>
                  <a:lnTo>
                    <a:pt x="1373" y="8"/>
                  </a:lnTo>
                  <a:lnTo>
                    <a:pt x="1393" y="0"/>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78" name="Freeform 7"/>
            <p:cNvSpPr>
              <a:spLocks/>
            </p:cNvSpPr>
            <p:nvPr/>
          </p:nvSpPr>
          <p:spPr bwMode="auto">
            <a:xfrm>
              <a:off x="960" y="2246"/>
              <a:ext cx="1826" cy="865"/>
            </a:xfrm>
            <a:custGeom>
              <a:avLst/>
              <a:gdLst>
                <a:gd name="T0" fmla="*/ 0 w 1826"/>
                <a:gd name="T1" fmla="*/ 864 h 865"/>
                <a:gd name="T2" fmla="*/ 108 w 1826"/>
                <a:gd name="T3" fmla="*/ 763 h 865"/>
                <a:gd name="T4" fmla="*/ 222 w 1826"/>
                <a:gd name="T5" fmla="*/ 663 h 865"/>
                <a:gd name="T6" fmla="*/ 280 w 1826"/>
                <a:gd name="T7" fmla="*/ 614 h 865"/>
                <a:gd name="T8" fmla="*/ 345 w 1826"/>
                <a:gd name="T9" fmla="*/ 569 h 865"/>
                <a:gd name="T10" fmla="*/ 409 w 1826"/>
                <a:gd name="T11" fmla="*/ 523 h 865"/>
                <a:gd name="T12" fmla="*/ 479 w 1826"/>
                <a:gd name="T13" fmla="*/ 480 h 865"/>
                <a:gd name="T14" fmla="*/ 555 w 1826"/>
                <a:gd name="T15" fmla="*/ 439 h 865"/>
                <a:gd name="T16" fmla="*/ 634 w 1826"/>
                <a:gd name="T17" fmla="*/ 400 h 865"/>
                <a:gd name="T18" fmla="*/ 718 w 1826"/>
                <a:gd name="T19" fmla="*/ 361 h 865"/>
                <a:gd name="T20" fmla="*/ 803 w 1826"/>
                <a:gd name="T21" fmla="*/ 324 h 865"/>
                <a:gd name="T22" fmla="*/ 894 w 1826"/>
                <a:gd name="T23" fmla="*/ 289 h 865"/>
                <a:gd name="T24" fmla="*/ 981 w 1826"/>
                <a:gd name="T25" fmla="*/ 256 h 865"/>
                <a:gd name="T26" fmla="*/ 1069 w 1826"/>
                <a:gd name="T27" fmla="*/ 223 h 865"/>
                <a:gd name="T28" fmla="*/ 1153 w 1826"/>
                <a:gd name="T29" fmla="*/ 192 h 865"/>
                <a:gd name="T30" fmla="*/ 1241 w 1826"/>
                <a:gd name="T31" fmla="*/ 162 h 865"/>
                <a:gd name="T32" fmla="*/ 1337 w 1826"/>
                <a:gd name="T33" fmla="*/ 133 h 865"/>
                <a:gd name="T34" fmla="*/ 1434 w 1826"/>
                <a:gd name="T35" fmla="*/ 105 h 865"/>
                <a:gd name="T36" fmla="*/ 1530 w 1826"/>
                <a:gd name="T37" fmla="*/ 78 h 865"/>
                <a:gd name="T38" fmla="*/ 1621 w 1826"/>
                <a:gd name="T39" fmla="*/ 54 h 865"/>
                <a:gd name="T40" fmla="*/ 1664 w 1826"/>
                <a:gd name="T41" fmla="*/ 43 h 865"/>
                <a:gd name="T42" fmla="*/ 1702 w 1826"/>
                <a:gd name="T43" fmla="*/ 32 h 865"/>
                <a:gd name="T44" fmla="*/ 1740 w 1826"/>
                <a:gd name="T45" fmla="*/ 22 h 865"/>
                <a:gd name="T46" fmla="*/ 1772 w 1826"/>
                <a:gd name="T47" fmla="*/ 14 h 865"/>
                <a:gd name="T48" fmla="*/ 1802 w 1826"/>
                <a:gd name="T49" fmla="*/ 7 h 865"/>
                <a:gd name="T50" fmla="*/ 1825 w 1826"/>
                <a:gd name="T51" fmla="*/ 0 h 8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826" h="865">
                  <a:moveTo>
                    <a:pt x="0" y="864"/>
                  </a:moveTo>
                  <a:lnTo>
                    <a:pt x="108" y="763"/>
                  </a:lnTo>
                  <a:lnTo>
                    <a:pt x="222" y="663"/>
                  </a:lnTo>
                  <a:lnTo>
                    <a:pt x="280" y="614"/>
                  </a:lnTo>
                  <a:lnTo>
                    <a:pt x="345" y="569"/>
                  </a:lnTo>
                  <a:lnTo>
                    <a:pt x="409" y="523"/>
                  </a:lnTo>
                  <a:lnTo>
                    <a:pt x="479" y="480"/>
                  </a:lnTo>
                  <a:lnTo>
                    <a:pt x="555" y="439"/>
                  </a:lnTo>
                  <a:lnTo>
                    <a:pt x="634" y="400"/>
                  </a:lnTo>
                  <a:lnTo>
                    <a:pt x="718" y="361"/>
                  </a:lnTo>
                  <a:lnTo>
                    <a:pt x="803" y="324"/>
                  </a:lnTo>
                  <a:lnTo>
                    <a:pt x="894" y="289"/>
                  </a:lnTo>
                  <a:lnTo>
                    <a:pt x="981" y="256"/>
                  </a:lnTo>
                  <a:lnTo>
                    <a:pt x="1069" y="223"/>
                  </a:lnTo>
                  <a:lnTo>
                    <a:pt x="1153" y="192"/>
                  </a:lnTo>
                  <a:lnTo>
                    <a:pt x="1241" y="162"/>
                  </a:lnTo>
                  <a:lnTo>
                    <a:pt x="1337" y="133"/>
                  </a:lnTo>
                  <a:lnTo>
                    <a:pt x="1434" y="105"/>
                  </a:lnTo>
                  <a:lnTo>
                    <a:pt x="1530" y="78"/>
                  </a:lnTo>
                  <a:lnTo>
                    <a:pt x="1621" y="54"/>
                  </a:lnTo>
                  <a:lnTo>
                    <a:pt x="1664" y="43"/>
                  </a:lnTo>
                  <a:lnTo>
                    <a:pt x="1702" y="32"/>
                  </a:lnTo>
                  <a:lnTo>
                    <a:pt x="1740" y="22"/>
                  </a:lnTo>
                  <a:lnTo>
                    <a:pt x="1772" y="14"/>
                  </a:lnTo>
                  <a:lnTo>
                    <a:pt x="1802" y="7"/>
                  </a:lnTo>
                  <a:lnTo>
                    <a:pt x="1825" y="0"/>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79" name="Freeform 8"/>
            <p:cNvSpPr>
              <a:spLocks/>
            </p:cNvSpPr>
            <p:nvPr/>
          </p:nvSpPr>
          <p:spPr bwMode="auto">
            <a:xfrm>
              <a:off x="1248" y="2582"/>
              <a:ext cx="1490" cy="529"/>
            </a:xfrm>
            <a:custGeom>
              <a:avLst/>
              <a:gdLst>
                <a:gd name="T0" fmla="*/ 0 w 1490"/>
                <a:gd name="T1" fmla="*/ 528 h 529"/>
                <a:gd name="T2" fmla="*/ 36 w 1490"/>
                <a:gd name="T3" fmla="*/ 491 h 529"/>
                <a:gd name="T4" fmla="*/ 71 w 1490"/>
                <a:gd name="T5" fmla="*/ 454 h 529"/>
                <a:gd name="T6" fmla="*/ 112 w 1490"/>
                <a:gd name="T7" fmla="*/ 416 h 529"/>
                <a:gd name="T8" fmla="*/ 157 w 1490"/>
                <a:gd name="T9" fmla="*/ 380 h 529"/>
                <a:gd name="T10" fmla="*/ 210 w 1490"/>
                <a:gd name="T11" fmla="*/ 344 h 529"/>
                <a:gd name="T12" fmla="*/ 241 w 1490"/>
                <a:gd name="T13" fmla="*/ 326 h 529"/>
                <a:gd name="T14" fmla="*/ 272 w 1490"/>
                <a:gd name="T15" fmla="*/ 308 h 529"/>
                <a:gd name="T16" fmla="*/ 307 w 1490"/>
                <a:gd name="T17" fmla="*/ 291 h 529"/>
                <a:gd name="T18" fmla="*/ 345 w 1490"/>
                <a:gd name="T19" fmla="*/ 274 h 529"/>
                <a:gd name="T20" fmla="*/ 386 w 1490"/>
                <a:gd name="T21" fmla="*/ 257 h 529"/>
                <a:gd name="T22" fmla="*/ 431 w 1490"/>
                <a:gd name="T23" fmla="*/ 240 h 529"/>
                <a:gd name="T24" fmla="*/ 481 w 1490"/>
                <a:gd name="T25" fmla="*/ 223 h 529"/>
                <a:gd name="T26" fmla="*/ 541 w 1490"/>
                <a:gd name="T27" fmla="*/ 207 h 529"/>
                <a:gd name="T28" fmla="*/ 605 w 1490"/>
                <a:gd name="T29" fmla="*/ 189 h 529"/>
                <a:gd name="T30" fmla="*/ 677 w 1490"/>
                <a:gd name="T31" fmla="*/ 171 h 529"/>
                <a:gd name="T32" fmla="*/ 750 w 1490"/>
                <a:gd name="T33" fmla="*/ 154 h 529"/>
                <a:gd name="T34" fmla="*/ 829 w 1490"/>
                <a:gd name="T35" fmla="*/ 136 h 529"/>
                <a:gd name="T36" fmla="*/ 986 w 1490"/>
                <a:gd name="T37" fmla="*/ 102 h 529"/>
                <a:gd name="T38" fmla="*/ 1065 w 1490"/>
                <a:gd name="T39" fmla="*/ 85 h 529"/>
                <a:gd name="T40" fmla="*/ 1141 w 1490"/>
                <a:gd name="T41" fmla="*/ 70 h 529"/>
                <a:gd name="T42" fmla="*/ 1215 w 1490"/>
                <a:gd name="T43" fmla="*/ 56 h 529"/>
                <a:gd name="T44" fmla="*/ 1284 w 1490"/>
                <a:gd name="T45" fmla="*/ 42 h 529"/>
                <a:gd name="T46" fmla="*/ 1346 w 1490"/>
                <a:gd name="T47" fmla="*/ 30 h 529"/>
                <a:gd name="T48" fmla="*/ 1403 w 1490"/>
                <a:gd name="T49" fmla="*/ 18 h 529"/>
                <a:gd name="T50" fmla="*/ 1451 w 1490"/>
                <a:gd name="T51" fmla="*/ 8 h 529"/>
                <a:gd name="T52" fmla="*/ 1472 w 1490"/>
                <a:gd name="T53" fmla="*/ 4 h 529"/>
                <a:gd name="T54" fmla="*/ 1489 w 1490"/>
                <a:gd name="T55" fmla="*/ 0 h 52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90" h="529">
                  <a:moveTo>
                    <a:pt x="0" y="528"/>
                  </a:moveTo>
                  <a:lnTo>
                    <a:pt x="36" y="491"/>
                  </a:lnTo>
                  <a:lnTo>
                    <a:pt x="71" y="454"/>
                  </a:lnTo>
                  <a:lnTo>
                    <a:pt x="112" y="416"/>
                  </a:lnTo>
                  <a:lnTo>
                    <a:pt x="157" y="380"/>
                  </a:lnTo>
                  <a:lnTo>
                    <a:pt x="210" y="344"/>
                  </a:lnTo>
                  <a:lnTo>
                    <a:pt x="241" y="326"/>
                  </a:lnTo>
                  <a:lnTo>
                    <a:pt x="272" y="308"/>
                  </a:lnTo>
                  <a:lnTo>
                    <a:pt x="307" y="291"/>
                  </a:lnTo>
                  <a:lnTo>
                    <a:pt x="345" y="274"/>
                  </a:lnTo>
                  <a:lnTo>
                    <a:pt x="386" y="257"/>
                  </a:lnTo>
                  <a:lnTo>
                    <a:pt x="431" y="240"/>
                  </a:lnTo>
                  <a:lnTo>
                    <a:pt x="481" y="223"/>
                  </a:lnTo>
                  <a:lnTo>
                    <a:pt x="541" y="207"/>
                  </a:lnTo>
                  <a:lnTo>
                    <a:pt x="605" y="189"/>
                  </a:lnTo>
                  <a:lnTo>
                    <a:pt x="677" y="171"/>
                  </a:lnTo>
                  <a:lnTo>
                    <a:pt x="750" y="154"/>
                  </a:lnTo>
                  <a:lnTo>
                    <a:pt x="829" y="136"/>
                  </a:lnTo>
                  <a:lnTo>
                    <a:pt x="986" y="102"/>
                  </a:lnTo>
                  <a:lnTo>
                    <a:pt x="1065" y="85"/>
                  </a:lnTo>
                  <a:lnTo>
                    <a:pt x="1141" y="70"/>
                  </a:lnTo>
                  <a:lnTo>
                    <a:pt x="1215" y="56"/>
                  </a:lnTo>
                  <a:lnTo>
                    <a:pt x="1284" y="42"/>
                  </a:lnTo>
                  <a:lnTo>
                    <a:pt x="1346" y="30"/>
                  </a:lnTo>
                  <a:lnTo>
                    <a:pt x="1403" y="18"/>
                  </a:lnTo>
                  <a:lnTo>
                    <a:pt x="1451" y="8"/>
                  </a:lnTo>
                  <a:lnTo>
                    <a:pt x="1472" y="4"/>
                  </a:lnTo>
                  <a:lnTo>
                    <a:pt x="1489" y="0"/>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901" name="Rectangle 9">
              <a:extLst>
                <a:ext uri="{FF2B5EF4-FFF2-40B4-BE49-F238E27FC236}">
                  <a16:creationId xmlns:a16="http://schemas.microsoft.com/office/drawing/2014/main" id="{B3293882-6A9F-49C2-9B08-974097F93BE2}"/>
                </a:ext>
              </a:extLst>
            </p:cNvPr>
            <p:cNvSpPr>
              <a:spLocks noChangeArrowheads="1"/>
            </p:cNvSpPr>
            <p:nvPr/>
          </p:nvSpPr>
          <p:spPr bwMode="auto">
            <a:xfrm>
              <a:off x="1728" y="3103"/>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646" b="1" dirty="0">
                  <a:latin typeface="+mj-ea"/>
                  <a:ea typeface="+mj-ea"/>
                </a:rPr>
                <a:t>时间</a:t>
              </a:r>
            </a:p>
          </p:txBody>
        </p:sp>
        <p:sp>
          <p:nvSpPr>
            <p:cNvPr id="165902" name="Rectangle 10">
              <a:extLst>
                <a:ext uri="{FF2B5EF4-FFF2-40B4-BE49-F238E27FC236}">
                  <a16:creationId xmlns:a16="http://schemas.microsoft.com/office/drawing/2014/main" id="{99485CF6-643B-4F06-B844-A8DEB9FD7B41}"/>
                </a:ext>
              </a:extLst>
            </p:cNvPr>
            <p:cNvSpPr>
              <a:spLocks noChangeArrowheads="1"/>
            </p:cNvSpPr>
            <p:nvPr/>
          </p:nvSpPr>
          <p:spPr bwMode="auto">
            <a:xfrm>
              <a:off x="614" y="1881"/>
              <a:ext cx="350"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101496" tIns="50748" rIns="101496" bIns="50748">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646" b="1" dirty="0">
                  <a:latin typeface="+mj-ea"/>
                  <a:ea typeface="+mj-ea"/>
                </a:rPr>
                <a:t>转化率</a:t>
              </a:r>
            </a:p>
          </p:txBody>
        </p:sp>
        <p:sp>
          <p:nvSpPr>
            <p:cNvPr id="160782" name="Rectangle 11"/>
            <p:cNvSpPr>
              <a:spLocks noChangeArrowheads="1"/>
            </p:cNvSpPr>
            <p:nvPr/>
          </p:nvSpPr>
          <p:spPr bwMode="auto">
            <a:xfrm>
              <a:off x="1824" y="1814"/>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205" b="1">
                  <a:solidFill>
                    <a:srgbClr val="0033CC"/>
                  </a:solidFill>
                  <a:ea typeface="楷体_GB2312" pitchFamily="49" charset="-122"/>
                </a:rPr>
                <a:t>a</a:t>
              </a:r>
            </a:p>
          </p:txBody>
        </p:sp>
        <p:sp>
          <p:nvSpPr>
            <p:cNvPr id="160783" name="Rectangle 12"/>
            <p:cNvSpPr>
              <a:spLocks noChangeArrowheads="1"/>
            </p:cNvSpPr>
            <p:nvPr/>
          </p:nvSpPr>
          <p:spPr bwMode="auto">
            <a:xfrm>
              <a:off x="2160" y="1900"/>
              <a:ext cx="3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205" b="1">
                  <a:solidFill>
                    <a:srgbClr val="0033CC"/>
                  </a:solidFill>
                  <a:ea typeface="楷体_GB2312" pitchFamily="49" charset="-122"/>
                </a:rPr>
                <a:t>b</a:t>
              </a:r>
            </a:p>
          </p:txBody>
        </p:sp>
        <p:sp>
          <p:nvSpPr>
            <p:cNvPr id="160784" name="Rectangle 13"/>
            <p:cNvSpPr>
              <a:spLocks noChangeArrowheads="1"/>
            </p:cNvSpPr>
            <p:nvPr/>
          </p:nvSpPr>
          <p:spPr bwMode="auto">
            <a:xfrm>
              <a:off x="1920" y="2390"/>
              <a:ext cx="43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205" b="1">
                  <a:solidFill>
                    <a:srgbClr val="0033CC"/>
                  </a:solidFill>
                  <a:ea typeface="楷体_GB2312" pitchFamily="49" charset="-122"/>
                </a:rPr>
                <a:t>c</a:t>
              </a:r>
            </a:p>
          </p:txBody>
        </p:sp>
        <p:sp>
          <p:nvSpPr>
            <p:cNvPr id="160785" name="Rectangle 14"/>
            <p:cNvSpPr>
              <a:spLocks noChangeArrowheads="1"/>
            </p:cNvSpPr>
            <p:nvPr/>
          </p:nvSpPr>
          <p:spPr bwMode="auto">
            <a:xfrm>
              <a:off x="2304" y="2582"/>
              <a:ext cx="3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205" b="1">
                  <a:solidFill>
                    <a:srgbClr val="0033CC"/>
                  </a:solidFill>
                  <a:ea typeface="楷体_GB2312" pitchFamily="49" charset="-122"/>
                </a:rPr>
                <a:t>d</a:t>
              </a:r>
            </a:p>
          </p:txBody>
        </p:sp>
        <p:sp>
          <p:nvSpPr>
            <p:cNvPr id="160786" name="Line 16"/>
            <p:cNvSpPr>
              <a:spLocks noChangeShapeType="1"/>
            </p:cNvSpPr>
            <p:nvPr/>
          </p:nvSpPr>
          <p:spPr bwMode="auto">
            <a:xfrm>
              <a:off x="960" y="3158"/>
              <a:ext cx="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87" name="Line 17"/>
            <p:cNvSpPr>
              <a:spLocks noChangeShapeType="1"/>
            </p:cNvSpPr>
            <p:nvPr/>
          </p:nvSpPr>
          <p:spPr bwMode="auto">
            <a:xfrm>
              <a:off x="1248" y="3158"/>
              <a:ext cx="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88" name="Line 18"/>
            <p:cNvSpPr>
              <a:spLocks noChangeShapeType="1"/>
            </p:cNvSpPr>
            <p:nvPr/>
          </p:nvSpPr>
          <p:spPr bwMode="auto">
            <a:xfrm flipH="1">
              <a:off x="960" y="3206"/>
              <a:ext cx="96"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89" name="Line 19"/>
            <p:cNvSpPr>
              <a:spLocks noChangeShapeType="1"/>
            </p:cNvSpPr>
            <p:nvPr/>
          </p:nvSpPr>
          <p:spPr bwMode="auto">
            <a:xfrm>
              <a:off x="1152" y="3206"/>
              <a:ext cx="96"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790" name="Rectangle 20"/>
            <p:cNvSpPr>
              <a:spLocks noChangeArrowheads="1"/>
            </p:cNvSpPr>
            <p:nvPr/>
          </p:nvSpPr>
          <p:spPr bwMode="auto">
            <a:xfrm>
              <a:off x="1008" y="3110"/>
              <a:ext cx="27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205" b="1" i="1">
                  <a:ea typeface="楷体_GB2312" pitchFamily="49" charset="-122"/>
                </a:rPr>
                <a:t>t</a:t>
              </a:r>
              <a:r>
                <a:rPr lang="en-US" altLang="zh-CN" sz="2205" b="1" baseline="-25000">
                  <a:ea typeface="楷体_GB2312" pitchFamily="49" charset="-122"/>
                </a:rPr>
                <a:t>i</a:t>
              </a:r>
            </a:p>
          </p:txBody>
        </p:sp>
      </p:grpSp>
    </p:spTree>
    <p:extLst>
      <p:ext uri="{BB962C8B-B14F-4D97-AF65-F5344CB8AC3E}">
        <p14:creationId xmlns:p14="http://schemas.microsoft.com/office/powerpoint/2010/main" val="4065030001"/>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4"/>
          <p:cNvSpPr>
            <a:spLocks noChangeArrowheads="1"/>
          </p:cNvSpPr>
          <p:nvPr/>
        </p:nvSpPr>
        <p:spPr bwMode="auto">
          <a:xfrm>
            <a:off x="1934347" y="367483"/>
            <a:ext cx="6719711" cy="5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646" b="1">
                <a:solidFill>
                  <a:srgbClr val="000000"/>
                </a:solidFill>
                <a:latin typeface="楷体" panose="02010609060101010101" pitchFamily="49" charset="-122"/>
                <a:ea typeface="楷体" panose="02010609060101010101" pitchFamily="49" charset="-122"/>
              </a:rPr>
              <a:t>自动加速现象的典型动力学参数变化</a:t>
            </a:r>
            <a:endParaRPr lang="zh-CN" altLang="en-US" sz="2646">
              <a:solidFill>
                <a:srgbClr val="000000"/>
              </a:solidFill>
              <a:latin typeface="楷体" panose="02010609060101010101" pitchFamily="49" charset="-122"/>
              <a:ea typeface="楷体" panose="02010609060101010101" pitchFamily="49" charset="-122"/>
            </a:endParaRPr>
          </a:p>
        </p:txBody>
      </p:sp>
      <p:sp>
        <p:nvSpPr>
          <p:cNvPr id="126980" name="Rectangle 5"/>
          <p:cNvSpPr>
            <a:spLocks noChangeArrowheads="1"/>
          </p:cNvSpPr>
          <p:nvPr/>
        </p:nvSpPr>
        <p:spPr bwMode="auto">
          <a:xfrm>
            <a:off x="2658816" y="4787793"/>
            <a:ext cx="6047740" cy="6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sz="2646" b="1">
                <a:solidFill>
                  <a:srgbClr val="00264C"/>
                </a:solidFill>
                <a:latin typeface="楷体" panose="02010609060101010101" pitchFamily="49" charset="-122"/>
                <a:ea typeface="楷体" panose="02010609060101010101" pitchFamily="49" charset="-122"/>
              </a:rPr>
              <a:t>转化率↑→粘度↑→自由基包埋程度↑</a:t>
            </a:r>
          </a:p>
        </p:txBody>
      </p:sp>
      <p:graphicFrame>
        <p:nvGraphicFramePr>
          <p:cNvPr id="126981" name="Object 6"/>
          <p:cNvGraphicFramePr>
            <a:graphicFrameLocks noChangeAspect="1"/>
          </p:cNvGraphicFramePr>
          <p:nvPr/>
        </p:nvGraphicFramePr>
        <p:xfrm>
          <a:off x="1146880" y="5879747"/>
          <a:ext cx="2099910" cy="656222"/>
        </p:xfrm>
        <a:graphic>
          <a:graphicData uri="http://schemas.openxmlformats.org/presentationml/2006/ole">
            <mc:AlternateContent xmlns:mc="http://schemas.openxmlformats.org/markup-compatibility/2006">
              <mc:Choice xmlns:v="urn:schemas-microsoft-com:vml" Requires="v">
                <p:oleObj spid="_x0000_s109645" name="Equation" r:id="rId4" imgW="812447" imgH="253890" progId="Equation.3">
                  <p:embed/>
                </p:oleObj>
              </mc:Choice>
              <mc:Fallback>
                <p:oleObj name="Equation" r:id="rId4" imgW="812447" imgH="253890" progId="Equation.3">
                  <p:embed/>
                  <p:pic>
                    <p:nvPicPr>
                      <p:cNvPr id="126981"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880" y="5879747"/>
                        <a:ext cx="2099910" cy="656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82" name="Line 7"/>
          <p:cNvSpPr>
            <a:spLocks noChangeShapeType="1"/>
          </p:cNvSpPr>
          <p:nvPr/>
        </p:nvSpPr>
        <p:spPr bwMode="auto">
          <a:xfrm flipH="1">
            <a:off x="3330786" y="5543761"/>
            <a:ext cx="755968" cy="419982"/>
          </a:xfrm>
          <a:prstGeom prst="line">
            <a:avLst/>
          </a:prstGeom>
          <a:noFill/>
          <a:ln w="381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26983" name="Object 8"/>
          <p:cNvGraphicFramePr>
            <a:graphicFrameLocks noChangeAspect="1"/>
          </p:cNvGraphicFramePr>
          <p:nvPr/>
        </p:nvGraphicFramePr>
        <p:xfrm>
          <a:off x="4170751" y="5711755"/>
          <a:ext cx="5974243" cy="1125202"/>
        </p:xfrm>
        <a:graphic>
          <a:graphicData uri="http://schemas.openxmlformats.org/presentationml/2006/ole">
            <mc:AlternateContent xmlns:mc="http://schemas.openxmlformats.org/markup-compatibility/2006">
              <mc:Choice xmlns:v="urn:schemas-microsoft-com:vml" Requires="v">
                <p:oleObj spid="_x0000_s109646" name="Equation" r:id="rId6" imgW="2692400" imgH="508000" progId="Equation.3">
                  <p:embed/>
                </p:oleObj>
              </mc:Choice>
              <mc:Fallback>
                <p:oleObj name="Equation" r:id="rId6" imgW="2692400" imgH="508000" progId="Equation.3">
                  <p:embed/>
                  <p:pic>
                    <p:nvPicPr>
                      <p:cNvPr id="126983"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0751" y="5711755"/>
                        <a:ext cx="5974243" cy="1125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84" name="Line 9"/>
          <p:cNvSpPr>
            <a:spLocks noChangeShapeType="1"/>
          </p:cNvSpPr>
          <p:nvPr/>
        </p:nvSpPr>
        <p:spPr bwMode="auto">
          <a:xfrm>
            <a:off x="3330786" y="6299729"/>
            <a:ext cx="755968"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15082" name="Group 10">
            <a:extLst>
              <a:ext uri="{FF2B5EF4-FFF2-40B4-BE49-F238E27FC236}">
                <a16:creationId xmlns:a16="http://schemas.microsoft.com/office/drawing/2014/main" id="{5CC27C2D-EFE0-4A63-8BD9-0614B3F89FC4}"/>
              </a:ext>
            </a:extLst>
          </p:cNvPr>
          <p:cNvGraphicFramePr>
            <a:graphicFrameLocks noGrp="1"/>
          </p:cNvGraphicFramePr>
          <p:nvPr>
            <p:extLst>
              <p:ext uri="{D42A27DB-BD31-4B8C-83A1-F6EECF244321}">
                <p14:modId xmlns:p14="http://schemas.microsoft.com/office/powerpoint/2010/main" val="4100701842"/>
              </p:ext>
            </p:extLst>
          </p:nvPr>
        </p:nvGraphicFramePr>
        <p:xfrm>
          <a:off x="930593" y="1107160"/>
          <a:ext cx="8903617" cy="3512640"/>
        </p:xfrm>
        <a:graphic>
          <a:graphicData uri="http://schemas.openxmlformats.org/drawingml/2006/table">
            <a:tbl>
              <a:tblPr/>
              <a:tblGrid>
                <a:gridCol w="1091953">
                  <a:extLst>
                    <a:ext uri="{9D8B030D-6E8A-4147-A177-3AD203B41FA5}">
                      <a16:colId xmlns:a16="http://schemas.microsoft.com/office/drawing/2014/main" val="2289615675"/>
                    </a:ext>
                  </a:extLst>
                </a:gridCol>
                <a:gridCol w="1343942">
                  <a:extLst>
                    <a:ext uri="{9D8B030D-6E8A-4147-A177-3AD203B41FA5}">
                      <a16:colId xmlns:a16="http://schemas.microsoft.com/office/drawing/2014/main" val="1919045335"/>
                    </a:ext>
                  </a:extLst>
                </a:gridCol>
                <a:gridCol w="1679928">
                  <a:extLst>
                    <a:ext uri="{9D8B030D-6E8A-4147-A177-3AD203B41FA5}">
                      <a16:colId xmlns:a16="http://schemas.microsoft.com/office/drawing/2014/main" val="3945872609"/>
                    </a:ext>
                  </a:extLst>
                </a:gridCol>
                <a:gridCol w="1259946">
                  <a:extLst>
                    <a:ext uri="{9D8B030D-6E8A-4147-A177-3AD203B41FA5}">
                      <a16:colId xmlns:a16="http://schemas.microsoft.com/office/drawing/2014/main" val="1343548575"/>
                    </a:ext>
                  </a:extLst>
                </a:gridCol>
                <a:gridCol w="1511935">
                  <a:extLst>
                    <a:ext uri="{9D8B030D-6E8A-4147-A177-3AD203B41FA5}">
                      <a16:colId xmlns:a16="http://schemas.microsoft.com/office/drawing/2014/main" val="2906388032"/>
                    </a:ext>
                  </a:extLst>
                </a:gridCol>
                <a:gridCol w="2015913">
                  <a:extLst>
                    <a:ext uri="{9D8B030D-6E8A-4147-A177-3AD203B41FA5}">
                      <a16:colId xmlns:a16="http://schemas.microsoft.com/office/drawing/2014/main" val="2387637753"/>
                    </a:ext>
                  </a:extLst>
                </a:gridCol>
              </a:tblGrid>
              <a:tr h="504040">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2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转化率</a:t>
                      </a:r>
                      <a:endParaRPr kumimoji="1" lang="zh-CN" altLang="en-US" sz="2600" b="0" i="0" u="none" strike="noStrike" cap="none" normalizeH="0" baseline="0" dirty="0">
                        <a:ln>
                          <a:noFill/>
                        </a:ln>
                        <a:solidFill>
                          <a:schemeClr val="tx1"/>
                        </a:solidFill>
                        <a:effectLst>
                          <a:outerShdw blurRad="38100" dist="38100" dir="2700000" algn="tl">
                            <a:srgbClr val="C0C0C0"/>
                          </a:outerShdw>
                        </a:effectLst>
                        <a:latin typeface="楷体" panose="02010609060101010101" pitchFamily="49" charset="-122"/>
                        <a:ea typeface="楷体" panose="02010609060101010101" pitchFamily="49" charset="-122"/>
                      </a:endParaRPr>
                    </a:p>
                  </a:txBody>
                  <a:tcPr marL="100796" marR="100796" marT="50404" marB="5040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2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聚合速率</a:t>
                      </a:r>
                    </a:p>
                  </a:txBody>
                  <a:tcPr marL="100796" marR="100796" marT="50404" marB="504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2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自由基寿命</a:t>
                      </a:r>
                    </a:p>
                  </a:txBody>
                  <a:tcPr marL="100796" marR="100796" marT="50404" marB="504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800000"/>
                        </a:buClr>
                        <a:buSzPct val="90000"/>
                        <a:buFont typeface="Wingdings" panose="05000000000000000000" pitchFamily="2" charset="2"/>
                        <a:buNone/>
                        <a:tabLst/>
                      </a:pPr>
                      <a:endParaRPr kumimoji="1" lang="zh-CN" altLang="en-US" sz="26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00796" marR="100796" marT="50404" marB="504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800000"/>
                        </a:buClr>
                        <a:buSzPct val="90000"/>
                        <a:buFont typeface="Wingdings" panose="05000000000000000000" pitchFamily="2" charset="2"/>
                        <a:buNone/>
                        <a:tabLst/>
                      </a:pPr>
                      <a:endParaRPr kumimoji="1" lang="zh-CN" altLang="en-US" sz="26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00796" marR="100796" marT="50404" marB="504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800000"/>
                        </a:buClr>
                        <a:buSzPct val="90000"/>
                        <a:buFont typeface="Wingdings" panose="05000000000000000000" pitchFamily="2" charset="2"/>
                        <a:buNone/>
                        <a:tabLst/>
                      </a:pPr>
                      <a:endParaRPr kumimoji="1" lang="zh-CN" altLang="en-US" sz="2600" b="0" i="0" u="none" strike="noStrike" cap="none" normalizeH="0" baseline="0" dirty="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00796" marR="100796" marT="50404" marB="504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612539668"/>
                  </a:ext>
                </a:extLst>
              </a:tr>
              <a:tr h="2950311">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a:t>
                      </a:r>
                      <a:endParaRPr kumimoji="1" lang="zh-CN" altLang="en-US" sz="26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00796" marR="100796" marT="50404" marB="5040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3.5</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2.7</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15.4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23.4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24.5</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13.1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2.6</a:t>
                      </a:r>
                      <a:endParaRPr kumimoji="1" lang="zh-CN" altLang="en-US" sz="26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00796" marR="100796" marT="50404" marB="504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0.80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2.21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26.7</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79.3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216</a:t>
                      </a:r>
                      <a:endParaRPr kumimoji="1" lang="zh-CN" altLang="en-US" sz="26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00796" marR="100796" marT="50404" marB="504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384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234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267</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303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368</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256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zh-CN" altLang="en-US" sz="2600" b="0"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楷体_GB2312" pitchFamily="49" charset="-122"/>
                      </a:endParaRPr>
                    </a:p>
                  </a:txBody>
                  <a:tcPr marL="100796" marR="100796" marT="50404" marB="504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442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273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72.6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8.93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4.03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0.498</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0.0564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0.0076</a:t>
                      </a:r>
                    </a:p>
                  </a:txBody>
                  <a:tcPr marL="100796" marR="100796" marT="50404" marB="504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0000"/>
                        </a:buClr>
                        <a:buSzPct val="90000"/>
                        <a:buFont typeface="Wingdings" panose="05000000000000000000" pitchFamily="2" charset="2"/>
                        <a:defRPr kumimoji="1" sz="24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1pPr>
                      <a:lvl2pPr>
                        <a:spcBef>
                          <a:spcPct val="20000"/>
                        </a:spcBef>
                        <a:buClr>
                          <a:srgbClr val="800000"/>
                        </a:buClr>
                        <a:buSzPct val="90000"/>
                        <a:buFont typeface="Wingdings" panose="05000000000000000000" pitchFamily="2" charset="2"/>
                        <a:defRPr kumimoji="1" sz="2000">
                          <a:solidFill>
                            <a:schemeClr val="tx1"/>
                          </a:solidFill>
                          <a:effectLst>
                            <a:outerShdw blurRad="38100" dist="38100" dir="2700000" algn="tl">
                              <a:srgbClr val="C0C0C0"/>
                            </a:outerShdw>
                          </a:effectLst>
                          <a:latin typeface="Times New Roman" panose="02020603050405020304" pitchFamily="18" charset="0"/>
                          <a:ea typeface="楷体_GB2312" pitchFamily="49" charset="-122"/>
                        </a:defRPr>
                      </a:lvl2pPr>
                      <a:lvl3pPr>
                        <a:spcBef>
                          <a:spcPct val="20000"/>
                        </a:spcBef>
                        <a:buClr>
                          <a:srgbClr val="800000"/>
                        </a:buClr>
                        <a:buSzPct val="9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rgbClr val="800000"/>
                        </a:buClr>
                        <a:buSzPct val="9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5.78</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4.58</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8.81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25.5</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38.9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40.6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33.2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21.3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3.59</a:t>
                      </a:r>
                    </a:p>
                  </a:txBody>
                  <a:tcPr marL="100796" marR="100796" marT="50404" marB="504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868108171"/>
                  </a:ext>
                </a:extLst>
              </a:tr>
            </a:tbl>
          </a:graphicData>
        </a:graphic>
      </p:graphicFrame>
      <p:graphicFrame>
        <p:nvGraphicFramePr>
          <p:cNvPr id="127008" name="Object 33"/>
          <p:cNvGraphicFramePr>
            <a:graphicFrameLocks/>
          </p:cNvGraphicFramePr>
          <p:nvPr/>
        </p:nvGraphicFramePr>
        <p:xfrm>
          <a:off x="5598690" y="1175949"/>
          <a:ext cx="362235" cy="414733"/>
        </p:xfrm>
        <a:graphic>
          <a:graphicData uri="http://schemas.openxmlformats.org/presentationml/2006/ole">
            <mc:AlternateContent xmlns:mc="http://schemas.openxmlformats.org/markup-compatibility/2006">
              <mc:Choice xmlns:v="urn:schemas-microsoft-com:vml" Requires="v">
                <p:oleObj spid="_x0000_s109647" name="公式" r:id="rId8" imgW="328613" imgH="376238" progId="Equation.3">
                  <p:embed/>
                </p:oleObj>
              </mc:Choice>
              <mc:Fallback>
                <p:oleObj name="公式" r:id="rId8" imgW="328613" imgH="376238" progId="Equation.3">
                  <p:embed/>
                  <p:pic>
                    <p:nvPicPr>
                      <p:cNvPr id="127008" name="Object 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8690" y="1175949"/>
                        <a:ext cx="362235" cy="414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009" name="Object 34"/>
          <p:cNvGraphicFramePr>
            <a:graphicFrameLocks/>
          </p:cNvGraphicFramePr>
          <p:nvPr/>
        </p:nvGraphicFramePr>
        <p:xfrm>
          <a:off x="6690642" y="1175950"/>
          <a:ext cx="965958" cy="430481"/>
        </p:xfrm>
        <a:graphic>
          <a:graphicData uri="http://schemas.openxmlformats.org/presentationml/2006/ole">
            <mc:AlternateContent xmlns:mc="http://schemas.openxmlformats.org/markup-compatibility/2006">
              <mc:Choice xmlns:v="urn:schemas-microsoft-com:vml" Requires="v">
                <p:oleObj spid="_x0000_s109648" name="公式" r:id="rId10" imgW="876300" imgH="390525" progId="Equation.3">
                  <p:embed/>
                </p:oleObj>
              </mc:Choice>
              <mc:Fallback>
                <p:oleObj name="公式" r:id="rId10" imgW="876300" imgH="390525" progId="Equation.3">
                  <p:embed/>
                  <p:pic>
                    <p:nvPicPr>
                      <p:cNvPr id="127009" name="Object 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90642" y="1175950"/>
                        <a:ext cx="965958" cy="430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010" name="Object 35"/>
          <p:cNvGraphicFramePr>
            <a:graphicFrameLocks/>
          </p:cNvGraphicFramePr>
          <p:nvPr/>
        </p:nvGraphicFramePr>
        <p:xfrm>
          <a:off x="8202578" y="1175949"/>
          <a:ext cx="1522435" cy="449731"/>
        </p:xfrm>
        <a:graphic>
          <a:graphicData uri="http://schemas.openxmlformats.org/presentationml/2006/ole">
            <mc:AlternateContent xmlns:mc="http://schemas.openxmlformats.org/markup-compatibility/2006">
              <mc:Choice xmlns:v="urn:schemas-microsoft-com:vml" Requires="v">
                <p:oleObj spid="_x0000_s109649" name="公式" r:id="rId12" imgW="1381125" imgH="407988" progId="Equation.3">
                  <p:embed/>
                </p:oleObj>
              </mc:Choice>
              <mc:Fallback>
                <p:oleObj name="公式" r:id="rId12" imgW="1381125" imgH="407988" progId="Equation.3">
                  <p:embed/>
                  <p:pic>
                    <p:nvPicPr>
                      <p:cNvPr id="127010" name="Object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02578" y="1175949"/>
                        <a:ext cx="1522435" cy="449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011" name="灯片编号占位符 20"/>
          <p:cNvSpPr txBox="1">
            <a:spLocks/>
          </p:cNvSpPr>
          <p:nvPr/>
        </p:nvSpPr>
        <p:spPr bwMode="auto">
          <a:xfrm>
            <a:off x="9303281" y="6780959"/>
            <a:ext cx="671971" cy="57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fld id="{A8D016AD-8B47-48F6-9F77-67EC66CCA9CD}" type="slidenum">
              <a:rPr lang="en-US" altLang="zh-CN" sz="1543">
                <a:latin typeface="Times New Roman" panose="02020603050405020304" pitchFamily="18" charset="0"/>
              </a:rPr>
              <a:pPr eaLnBrk="1" hangingPunct="1">
                <a:spcBef>
                  <a:spcPct val="0"/>
                </a:spcBef>
                <a:buClrTx/>
                <a:buSzTx/>
                <a:buFontTx/>
                <a:buNone/>
              </a:pPr>
              <a:t>4</a:t>
            </a:fld>
            <a:endParaRPr lang="en-US" altLang="zh-CN" sz="1543">
              <a:latin typeface="Times New Roman" panose="02020603050405020304" pitchFamily="18" charset="0"/>
            </a:endParaRPr>
          </a:p>
        </p:txBody>
      </p:sp>
      <p:sp>
        <p:nvSpPr>
          <p:cNvPr id="2" name="矩形 1">
            <a:extLst>
              <a:ext uri="{FF2B5EF4-FFF2-40B4-BE49-F238E27FC236}">
                <a16:creationId xmlns:a16="http://schemas.microsoft.com/office/drawing/2014/main" id="{94B8DA0E-23A5-4D5A-9B26-D92F486D9F56}"/>
              </a:ext>
            </a:extLst>
          </p:cNvPr>
          <p:cNvSpPr/>
          <p:nvPr/>
        </p:nvSpPr>
        <p:spPr>
          <a:xfrm>
            <a:off x="930593" y="1625680"/>
            <a:ext cx="8903617" cy="1009112"/>
          </a:xfrm>
          <a:prstGeom prst="rect">
            <a:avLst/>
          </a:prstGeom>
          <a:solidFill>
            <a:srgbClr val="4F81BD">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F21DC28-1BB7-4074-8882-2D7CC4EE280C}"/>
              </a:ext>
            </a:extLst>
          </p:cNvPr>
          <p:cNvSpPr/>
          <p:nvPr/>
        </p:nvSpPr>
        <p:spPr>
          <a:xfrm>
            <a:off x="930592" y="2634792"/>
            <a:ext cx="8903617" cy="995049"/>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127653B-7169-45AE-85BD-0FC13EE976AC}"/>
              </a:ext>
            </a:extLst>
          </p:cNvPr>
          <p:cNvSpPr/>
          <p:nvPr/>
        </p:nvSpPr>
        <p:spPr>
          <a:xfrm>
            <a:off x="930591" y="3624751"/>
            <a:ext cx="8903617" cy="995049"/>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407405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a:extLst>
              <a:ext uri="{FF2B5EF4-FFF2-40B4-BE49-F238E27FC236}">
                <a16:creationId xmlns:a16="http://schemas.microsoft.com/office/drawing/2014/main" id="{8987088E-CB23-4653-AC22-59A0D9AE7224}"/>
              </a:ext>
            </a:extLst>
          </p:cNvPr>
          <p:cNvSpPr>
            <a:spLocks noChangeArrowheads="1"/>
          </p:cNvSpPr>
          <p:nvPr/>
        </p:nvSpPr>
        <p:spPr bwMode="auto">
          <a:xfrm>
            <a:off x="823146" y="577475"/>
            <a:ext cx="9047111" cy="154288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FFFF"/>
                </a:solidFill>
                <a:miter lim="800000"/>
                <a:headEnd/>
                <a:tailEnd/>
              </a14:hiddenLine>
            </a:ext>
          </a:extLst>
        </p:spPr>
        <p:txBody>
          <a:bodyPr lIns="101496" tIns="50748" rIns="101496" bIns="50748">
            <a:spAutoFit/>
          </a:bodyPr>
          <a:lstStyle/>
          <a:p>
            <a:pPr eaLnBrk="1" hangingPunct="1">
              <a:lnSpc>
                <a:spcPct val="130000"/>
              </a:lnSpc>
              <a:spcBef>
                <a:spcPct val="50000"/>
              </a:spcBef>
              <a:defRPr/>
            </a:pPr>
            <a:r>
              <a:rPr lang="zh-CN" altLang="en-US" sz="2400" b="1" dirty="0">
                <a:solidFill>
                  <a:srgbClr val="0033CC"/>
                </a:solidFill>
                <a:latin typeface="+mj-ea"/>
                <a:ea typeface="+mj-ea"/>
              </a:rPr>
              <a:t>   </a:t>
            </a:r>
            <a:r>
              <a:rPr lang="zh-CN" altLang="en-US" sz="2400" b="1" dirty="0">
                <a:latin typeface="+mj-ea"/>
                <a:ea typeface="+mj-ea"/>
              </a:rPr>
              <a:t>单体在贮存、运输过程中常</a:t>
            </a:r>
            <a:r>
              <a:rPr lang="zh-CN" altLang="en-US" sz="2400" b="1" dirty="0">
                <a:solidFill>
                  <a:srgbClr val="990000"/>
                </a:solidFill>
                <a:latin typeface="+mj-ea"/>
                <a:ea typeface="+mj-ea"/>
              </a:rPr>
              <a:t>加入阻聚剂以防止单体聚合</a:t>
            </a:r>
            <a:r>
              <a:rPr lang="zh-CN" altLang="en-US" sz="2400" b="1" dirty="0">
                <a:latin typeface="+mj-ea"/>
                <a:ea typeface="+mj-ea"/>
              </a:rPr>
              <a:t>，因此单体在聚合反应以前通常要先除去阻聚剂（通过蒸馏或萃取），否则需使用过量引发剂。</a:t>
            </a:r>
          </a:p>
        </p:txBody>
      </p:sp>
      <p:sp>
        <p:nvSpPr>
          <p:cNvPr id="161795" name="Rectangle 4"/>
          <p:cNvSpPr>
            <a:spLocks noChangeArrowheads="1"/>
          </p:cNvSpPr>
          <p:nvPr/>
        </p:nvSpPr>
        <p:spPr bwMode="auto">
          <a:xfrm>
            <a:off x="1351622" y="2747381"/>
            <a:ext cx="6299729" cy="5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46" b="1">
                <a:latin typeface="楷体" panose="02010609060101010101" pitchFamily="49" charset="-122"/>
                <a:ea typeface="楷体" panose="02010609060101010101" pitchFamily="49" charset="-122"/>
              </a:rPr>
              <a:t>阻聚剂大致可分为以下四类：</a:t>
            </a:r>
          </a:p>
        </p:txBody>
      </p:sp>
      <p:sp>
        <p:nvSpPr>
          <p:cNvPr id="161796" name="Rectangle 5"/>
          <p:cNvSpPr>
            <a:spLocks noChangeArrowheads="1"/>
          </p:cNvSpPr>
          <p:nvPr/>
        </p:nvSpPr>
        <p:spPr bwMode="auto">
          <a:xfrm>
            <a:off x="1267626" y="3503349"/>
            <a:ext cx="4367812" cy="5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A50021"/>
              </a:buClr>
              <a:buSzPct val="90000"/>
            </a:pPr>
            <a:r>
              <a:rPr lang="zh-CN" altLang="en-US" sz="2646" b="1">
                <a:solidFill>
                  <a:srgbClr val="C00000"/>
                </a:solidFill>
                <a:latin typeface="楷体" panose="02010609060101010101" pitchFamily="49" charset="-122"/>
                <a:ea typeface="楷体" panose="02010609060101010101" pitchFamily="49" charset="-122"/>
              </a:rPr>
              <a:t>稳定自由基阻聚剂</a:t>
            </a:r>
          </a:p>
        </p:txBody>
      </p:sp>
      <p:sp>
        <p:nvSpPr>
          <p:cNvPr id="161797" name="矩形 1"/>
          <p:cNvSpPr>
            <a:spLocks noChangeArrowheads="1"/>
          </p:cNvSpPr>
          <p:nvPr/>
        </p:nvSpPr>
        <p:spPr bwMode="auto">
          <a:xfrm>
            <a:off x="859893" y="4259317"/>
            <a:ext cx="9047111" cy="131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646" b="1">
                <a:ea typeface="楷体_GB2312" pitchFamily="49" charset="-122"/>
              </a:rPr>
              <a:t>       </a:t>
            </a:r>
            <a:r>
              <a:rPr lang="zh-CN" altLang="en-US" sz="2646" b="1">
                <a:latin typeface="楷体" panose="02010609060101010101" pitchFamily="49" charset="-122"/>
                <a:ea typeface="楷体" panose="02010609060101010101" pitchFamily="49" charset="-122"/>
              </a:rPr>
              <a:t>指含有</a:t>
            </a:r>
            <a:r>
              <a:rPr lang="zh-CN" altLang="en-US" sz="2646" b="1">
                <a:solidFill>
                  <a:srgbClr val="990000"/>
                </a:solidFill>
                <a:latin typeface="楷体" panose="02010609060101010101" pitchFamily="49" charset="-122"/>
                <a:ea typeface="楷体" panose="02010609060101010101" pitchFamily="49" charset="-122"/>
              </a:rPr>
              <a:t>氮或氧独电子</a:t>
            </a:r>
            <a:r>
              <a:rPr lang="zh-CN" altLang="en-US" sz="2646" b="1">
                <a:latin typeface="楷体" panose="02010609060101010101" pitchFamily="49" charset="-122"/>
                <a:ea typeface="楷体" panose="02010609060101010101" pitchFamily="49" charset="-122"/>
              </a:rPr>
              <a:t>的化合物，它们在空气中稳定，与自由基具有极高的反应活性，反应后生成非自由基，从而可阻止引发单体聚合。</a:t>
            </a:r>
            <a:endParaRPr lang="zh-CN" altLang="en-US" sz="2646">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4531928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2818" name="Object 3"/>
          <p:cNvGraphicFramePr>
            <a:graphicFrameLocks/>
          </p:cNvGraphicFramePr>
          <p:nvPr/>
        </p:nvGraphicFramePr>
        <p:xfrm>
          <a:off x="1411120" y="309737"/>
          <a:ext cx="6577967" cy="2064911"/>
        </p:xfrm>
        <a:graphic>
          <a:graphicData uri="http://schemas.openxmlformats.org/presentationml/2006/ole">
            <mc:AlternateContent xmlns:mc="http://schemas.openxmlformats.org/markup-compatibility/2006">
              <mc:Choice xmlns:v="urn:schemas-microsoft-com:vml" Requires="v">
                <p:oleObj spid="_x0000_s112681" name="CS ChemDraw Drawing" r:id="rId3" imgW="7175500" imgH="2327275" progId="ChemDraw.Document.6.0">
                  <p:embed/>
                </p:oleObj>
              </mc:Choice>
              <mc:Fallback>
                <p:oleObj name="CS ChemDraw Drawing" r:id="rId3" imgW="7175500" imgH="2327275" progId="ChemDraw.Document.6.0">
                  <p:embed/>
                  <p:pic>
                    <p:nvPicPr>
                      <p:cNvPr id="162818" name="Object 3"/>
                      <p:cNvPicPr>
                        <a:picLocks noChangeArrowheads="1"/>
                      </p:cNvPicPr>
                      <p:nvPr/>
                    </p:nvPicPr>
                    <p:blipFill>
                      <a:blip r:embed="rId4">
                        <a:extLst>
                          <a:ext uri="{28A0092B-C50C-407E-A947-70E740481C1C}">
                            <a14:useLocalDpi xmlns:a14="http://schemas.microsoft.com/office/drawing/2010/main" val="0"/>
                          </a:ext>
                        </a:extLst>
                      </a:blip>
                      <a:srcRect l="-2509" t="-3094" r="-2509" b="-3094"/>
                      <a:stretch>
                        <a:fillRect/>
                      </a:stretch>
                    </p:blipFill>
                    <p:spPr bwMode="auto">
                      <a:xfrm>
                        <a:off x="1411120" y="309737"/>
                        <a:ext cx="6577967" cy="206491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19" name="Rectangle 4"/>
          <p:cNvSpPr>
            <a:spLocks noChangeArrowheads="1"/>
          </p:cNvSpPr>
          <p:nvPr/>
        </p:nvSpPr>
        <p:spPr bwMode="auto">
          <a:xfrm>
            <a:off x="1299125" y="2477893"/>
            <a:ext cx="4523555" cy="5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46" b="1">
                <a:latin typeface="楷体" panose="02010609060101010101" pitchFamily="49" charset="-122"/>
                <a:ea typeface="楷体" panose="02010609060101010101" pitchFamily="49" charset="-122"/>
              </a:rPr>
              <a:t>歧化和夺氢途径实现阻聚</a:t>
            </a:r>
          </a:p>
        </p:txBody>
      </p:sp>
      <p:graphicFrame>
        <p:nvGraphicFramePr>
          <p:cNvPr id="162820" name="Object 2"/>
          <p:cNvGraphicFramePr>
            <a:graphicFrameLocks/>
          </p:cNvGraphicFramePr>
          <p:nvPr/>
        </p:nvGraphicFramePr>
        <p:xfrm>
          <a:off x="1397120" y="3345856"/>
          <a:ext cx="6544719" cy="1522435"/>
        </p:xfrm>
        <a:graphic>
          <a:graphicData uri="http://schemas.openxmlformats.org/presentationml/2006/ole">
            <mc:AlternateContent xmlns:mc="http://schemas.openxmlformats.org/markup-compatibility/2006">
              <mc:Choice xmlns:v="urn:schemas-microsoft-com:vml" Requires="v">
                <p:oleObj spid="_x0000_s112682" name="CS ChemDraw Drawing" r:id="rId5" imgW="6840538" imgH="1957388" progId="ChemDraw.Document.6.0">
                  <p:embed/>
                </p:oleObj>
              </mc:Choice>
              <mc:Fallback>
                <p:oleObj name="CS ChemDraw Drawing" r:id="rId5" imgW="6840538" imgH="1957388" progId="ChemDraw.Document.6.0">
                  <p:embed/>
                  <p:pic>
                    <p:nvPicPr>
                      <p:cNvPr id="162820" name="Object 2"/>
                      <p:cNvPicPr>
                        <a:picLocks noChangeArrowheads="1"/>
                      </p:cNvPicPr>
                      <p:nvPr/>
                    </p:nvPicPr>
                    <p:blipFill>
                      <a:blip r:embed="rId6">
                        <a:extLst>
                          <a:ext uri="{28A0092B-C50C-407E-A947-70E740481C1C}">
                            <a14:useLocalDpi xmlns:a14="http://schemas.microsoft.com/office/drawing/2010/main" val="0"/>
                          </a:ext>
                        </a:extLst>
                      </a:blip>
                      <a:srcRect l="-9473" t="-1839" r="-9473" b="-1839"/>
                      <a:stretch>
                        <a:fillRect/>
                      </a:stretch>
                    </p:blipFill>
                    <p:spPr bwMode="auto">
                      <a:xfrm>
                        <a:off x="1397120" y="3345856"/>
                        <a:ext cx="6544719" cy="152243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1" name="Object 4"/>
          <p:cNvGraphicFramePr>
            <a:graphicFrameLocks/>
          </p:cNvGraphicFramePr>
          <p:nvPr/>
        </p:nvGraphicFramePr>
        <p:xfrm>
          <a:off x="1411120" y="5564761"/>
          <a:ext cx="6579717" cy="1389440"/>
        </p:xfrm>
        <a:graphic>
          <a:graphicData uri="http://schemas.openxmlformats.org/presentationml/2006/ole">
            <mc:AlternateContent xmlns:mc="http://schemas.openxmlformats.org/markup-compatibility/2006">
              <mc:Choice xmlns:v="urn:schemas-microsoft-com:vml" Requires="v">
                <p:oleObj spid="_x0000_s112683" name="CS ChemDraw Drawing" r:id="rId7" imgW="8089900" imgH="1568450" progId="ChemDraw.Document.6.0">
                  <p:embed/>
                </p:oleObj>
              </mc:Choice>
              <mc:Fallback>
                <p:oleObj name="CS ChemDraw Drawing" r:id="rId7" imgW="8089900" imgH="1568450" progId="ChemDraw.Document.6.0">
                  <p:embed/>
                  <p:pic>
                    <p:nvPicPr>
                      <p:cNvPr id="162821" name="Object 4"/>
                      <p:cNvPicPr>
                        <a:picLocks noChangeArrowheads="1"/>
                      </p:cNvPicPr>
                      <p:nvPr/>
                    </p:nvPicPr>
                    <p:blipFill>
                      <a:blip r:embed="rId8">
                        <a:extLst>
                          <a:ext uri="{28A0092B-C50C-407E-A947-70E740481C1C}">
                            <a14:useLocalDpi xmlns:a14="http://schemas.microsoft.com/office/drawing/2010/main" val="0"/>
                          </a:ext>
                        </a:extLst>
                      </a:blip>
                      <a:srcRect l="-446" t="-2295" r="-446" b="-2295"/>
                      <a:stretch>
                        <a:fillRect/>
                      </a:stretch>
                    </p:blipFill>
                    <p:spPr bwMode="auto">
                      <a:xfrm>
                        <a:off x="1411120" y="5564761"/>
                        <a:ext cx="6579717" cy="13894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22" name="矩形 1"/>
          <p:cNvSpPr>
            <a:spLocks noChangeArrowheads="1"/>
          </p:cNvSpPr>
          <p:nvPr/>
        </p:nvSpPr>
        <p:spPr bwMode="auto">
          <a:xfrm>
            <a:off x="2742812" y="4891040"/>
            <a:ext cx="893193" cy="39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984" b="1">
                <a:solidFill>
                  <a:srgbClr val="A50021"/>
                </a:solidFill>
                <a:latin typeface="Arial" panose="020B0604020202020204" pitchFamily="34" charset="0"/>
                <a:ea typeface="楷体_GB2312" pitchFamily="49" charset="-122"/>
                <a:cs typeface="Arial" panose="020B0604020202020204" pitchFamily="34" charset="0"/>
              </a:rPr>
              <a:t>DPPH</a:t>
            </a:r>
            <a:endParaRPr lang="zh-CN" altLang="en-US" sz="1984">
              <a:latin typeface="Arial" panose="020B0604020202020204" pitchFamily="34" charset="0"/>
              <a:ea typeface="楷体_GB2312" pitchFamily="49" charset="-122"/>
              <a:cs typeface="Arial" panose="020B0604020202020204" pitchFamily="34" charset="0"/>
            </a:endParaRPr>
          </a:p>
        </p:txBody>
      </p:sp>
    </p:spTree>
    <p:extLst>
      <p:ext uri="{BB962C8B-B14F-4D97-AF65-F5344CB8AC3E}">
        <p14:creationId xmlns:p14="http://schemas.microsoft.com/office/powerpoint/2010/main" val="2842113043"/>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998138" y="605473"/>
            <a:ext cx="4115823" cy="5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A50021"/>
              </a:buClr>
              <a:buSzPct val="90000"/>
            </a:pPr>
            <a:r>
              <a:rPr lang="zh-CN" altLang="en-US" sz="2646" b="1">
                <a:solidFill>
                  <a:srgbClr val="C00000"/>
                </a:solidFill>
                <a:latin typeface="楷体" panose="02010609060101010101" pitchFamily="49" charset="-122"/>
                <a:ea typeface="楷体" panose="02010609060101010101" pitchFamily="49" charset="-122"/>
              </a:rPr>
              <a:t>变价金属盐类阻聚剂</a:t>
            </a:r>
          </a:p>
        </p:txBody>
      </p:sp>
      <p:sp>
        <p:nvSpPr>
          <p:cNvPr id="163843" name="Rectangle 3"/>
          <p:cNvSpPr>
            <a:spLocks noChangeArrowheads="1"/>
          </p:cNvSpPr>
          <p:nvPr/>
        </p:nvSpPr>
        <p:spPr bwMode="auto">
          <a:xfrm>
            <a:off x="978888" y="1844420"/>
            <a:ext cx="8735624" cy="162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pPr>
            <a:r>
              <a:rPr lang="zh-CN" altLang="en-US" sz="2646" b="1">
                <a:ea typeface="楷体_GB2312" pitchFamily="49" charset="-122"/>
              </a:rPr>
              <a:t>         </a:t>
            </a:r>
            <a:r>
              <a:rPr lang="zh-CN" altLang="en-US" sz="2646" b="1">
                <a:latin typeface="楷体" panose="02010609060101010101" pitchFamily="49" charset="-122"/>
                <a:ea typeface="楷体" panose="02010609060101010101" pitchFamily="49" charset="-122"/>
              </a:rPr>
              <a:t>一些变价金属盐可与自由基之间发生电子转移反应（即氧化还原反应），将自由基转化为非自由基，使之失去活性，阻止或减慢聚合反应。如：</a:t>
            </a:r>
          </a:p>
        </p:txBody>
      </p:sp>
      <p:graphicFrame>
        <p:nvGraphicFramePr>
          <p:cNvPr id="163844" name="Object 4"/>
          <p:cNvGraphicFramePr>
            <a:graphicFrameLocks/>
          </p:cNvGraphicFramePr>
          <p:nvPr/>
        </p:nvGraphicFramePr>
        <p:xfrm>
          <a:off x="1139881" y="3755338"/>
          <a:ext cx="8413638" cy="1963416"/>
        </p:xfrm>
        <a:graphic>
          <a:graphicData uri="http://schemas.openxmlformats.org/presentationml/2006/ole">
            <mc:AlternateContent xmlns:mc="http://schemas.openxmlformats.org/markup-compatibility/2006">
              <mc:Choice xmlns:v="urn:schemas-microsoft-com:vml" Requires="v">
                <p:oleObj spid="_x0000_s113679" name="CS ChemDraw Drawing" r:id="rId3" imgW="7937500" imgH="1914525" progId="ChemDraw.Document.6.0">
                  <p:embed/>
                </p:oleObj>
              </mc:Choice>
              <mc:Fallback>
                <p:oleObj name="CS ChemDraw Drawing" r:id="rId3" imgW="7937500" imgH="1914525" progId="ChemDraw.Document.6.0">
                  <p:embed/>
                  <p:pic>
                    <p:nvPicPr>
                      <p:cNvPr id="163844" name="Object 4"/>
                      <p:cNvPicPr>
                        <a:picLocks noChangeArrowheads="1"/>
                      </p:cNvPicPr>
                      <p:nvPr/>
                    </p:nvPicPr>
                    <p:blipFill>
                      <a:blip r:embed="rId4">
                        <a:extLst>
                          <a:ext uri="{28A0092B-C50C-407E-A947-70E740481C1C}">
                            <a14:useLocalDpi xmlns:a14="http://schemas.microsoft.com/office/drawing/2010/main" val="0"/>
                          </a:ext>
                        </a:extLst>
                      </a:blip>
                      <a:srcRect l="-906" t="-1880" r="-906" b="-1880"/>
                      <a:stretch>
                        <a:fillRect/>
                      </a:stretch>
                    </p:blipFill>
                    <p:spPr bwMode="auto">
                      <a:xfrm>
                        <a:off x="1139881" y="3755338"/>
                        <a:ext cx="8413638" cy="19634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3954071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1230877" y="587974"/>
            <a:ext cx="3779838" cy="5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A50021"/>
              </a:buClr>
              <a:buSzPct val="90000"/>
            </a:pPr>
            <a:r>
              <a:rPr lang="zh-CN" altLang="en-US" sz="2646" b="1">
                <a:solidFill>
                  <a:srgbClr val="A50021"/>
                </a:solidFill>
                <a:latin typeface="楷体" panose="02010609060101010101" pitchFamily="49" charset="-122"/>
                <a:ea typeface="楷体" panose="02010609060101010101" pitchFamily="49" charset="-122"/>
              </a:rPr>
              <a:t>加成反应阻聚剂</a:t>
            </a:r>
          </a:p>
        </p:txBody>
      </p:sp>
      <p:sp>
        <p:nvSpPr>
          <p:cNvPr id="164867" name="Rectangle 3"/>
          <p:cNvSpPr>
            <a:spLocks noChangeArrowheads="1"/>
          </p:cNvSpPr>
          <p:nvPr/>
        </p:nvSpPr>
        <p:spPr bwMode="auto">
          <a:xfrm>
            <a:off x="1062884" y="1343942"/>
            <a:ext cx="8819621" cy="189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zh-CN" altLang="en-US" sz="2646" b="1">
                <a:ea typeface="楷体_GB2312" pitchFamily="49" charset="-122"/>
              </a:rPr>
              <a:t>      </a:t>
            </a:r>
            <a:r>
              <a:rPr lang="zh-CN" altLang="en-US" sz="2646" b="1">
                <a:latin typeface="楷体" panose="02010609060101010101" pitchFamily="49" charset="-122"/>
                <a:ea typeface="楷体" panose="02010609060101010101" pitchFamily="49" charset="-122"/>
              </a:rPr>
              <a:t>与链自由基快速加成，使之转化为活性低的自由基，从而起到阻聚或缓聚的作用。</a:t>
            </a:r>
          </a:p>
          <a:p>
            <a:pPr eaLnBrk="1" hangingPunct="1">
              <a:lnSpc>
                <a:spcPct val="130000"/>
              </a:lnSpc>
              <a:spcBef>
                <a:spcPct val="50000"/>
              </a:spcBef>
            </a:pPr>
            <a:r>
              <a:rPr lang="zh-CN" altLang="en-US" sz="2646" b="1">
                <a:latin typeface="楷体" panose="02010609060101010101" pitchFamily="49" charset="-122"/>
                <a:ea typeface="楷体" panose="02010609060101010101" pitchFamily="49" charset="-122"/>
              </a:rPr>
              <a:t>   常见的有氧气、硫、苯醌衍生物和硝基化合物等。</a:t>
            </a:r>
          </a:p>
        </p:txBody>
      </p:sp>
      <p:sp>
        <p:nvSpPr>
          <p:cNvPr id="164868" name="Rectangle 4"/>
          <p:cNvSpPr>
            <a:spLocks noChangeArrowheads="1"/>
          </p:cNvSpPr>
          <p:nvPr/>
        </p:nvSpPr>
        <p:spPr bwMode="auto">
          <a:xfrm>
            <a:off x="894891" y="5526263"/>
            <a:ext cx="8819621" cy="5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46" b="1">
                <a:latin typeface="楷体" panose="02010609060101010101" pitchFamily="49" charset="-122"/>
                <a:ea typeface="楷体" panose="02010609060101010101" pitchFamily="49" charset="-122"/>
              </a:rPr>
              <a:t>氧在低温时（&lt;100</a:t>
            </a:r>
            <a:r>
              <a:rPr lang="en-US" altLang="zh-CN" sz="2646" b="1" baseline="30000">
                <a:latin typeface="楷体" panose="02010609060101010101" pitchFamily="49" charset="-122"/>
                <a:ea typeface="楷体" panose="02010609060101010101" pitchFamily="49" charset="-122"/>
              </a:rPr>
              <a:t>o</a:t>
            </a:r>
            <a:r>
              <a:rPr lang="en-US" altLang="zh-CN" sz="2646" b="1">
                <a:latin typeface="楷体" panose="02010609060101010101" pitchFamily="49" charset="-122"/>
                <a:ea typeface="楷体" panose="02010609060101010101" pitchFamily="49" charset="-122"/>
              </a:rPr>
              <a:t>C）</a:t>
            </a:r>
            <a:r>
              <a:rPr lang="zh-CN" altLang="en-US" sz="2646" b="1">
                <a:latin typeface="楷体" panose="02010609060101010101" pitchFamily="49" charset="-122"/>
                <a:ea typeface="楷体" panose="02010609060101010101" pitchFamily="49" charset="-122"/>
              </a:rPr>
              <a:t>为阻聚剂；高温时则可作引发剂。</a:t>
            </a:r>
          </a:p>
        </p:txBody>
      </p:sp>
      <p:graphicFrame>
        <p:nvGraphicFramePr>
          <p:cNvPr id="164869" name="Object 5"/>
          <p:cNvGraphicFramePr>
            <a:graphicFrameLocks noChangeAspect="1"/>
          </p:cNvGraphicFramePr>
          <p:nvPr/>
        </p:nvGraphicFramePr>
        <p:xfrm>
          <a:off x="1068134" y="3403604"/>
          <a:ext cx="8523883" cy="1718426"/>
        </p:xfrm>
        <a:graphic>
          <a:graphicData uri="http://schemas.openxmlformats.org/presentationml/2006/ole">
            <mc:AlternateContent xmlns:mc="http://schemas.openxmlformats.org/markup-compatibility/2006">
              <mc:Choice xmlns:v="urn:schemas-microsoft-com:vml" Requires="v">
                <p:oleObj spid="_x0000_s114703" name="位图图像" r:id="rId3" imgW="7590476" imgH="1486107" progId="Paint.Picture">
                  <p:embed/>
                </p:oleObj>
              </mc:Choice>
              <mc:Fallback>
                <p:oleObj name="位图图像" r:id="rId3" imgW="7590476" imgH="1486107" progId="Paint.Picture">
                  <p:embed/>
                  <p:pic>
                    <p:nvPicPr>
                      <p:cNvPr id="164869" name="Object 5"/>
                      <p:cNvPicPr>
                        <a:picLocks noChangeAspect="1" noChangeArrowheads="1"/>
                      </p:cNvPicPr>
                      <p:nvPr/>
                    </p:nvPicPr>
                    <p:blipFill>
                      <a:blip r:embed="rId4">
                        <a:extLst>
                          <a:ext uri="{28A0092B-C50C-407E-A947-70E740481C1C}">
                            <a14:useLocalDpi xmlns:a14="http://schemas.microsoft.com/office/drawing/2010/main" val="0"/>
                          </a:ext>
                        </a:extLst>
                      </a:blip>
                      <a:srcRect l="-949" t="-2423" r="-949" b="-2423"/>
                      <a:stretch>
                        <a:fillRect/>
                      </a:stretch>
                    </p:blipFill>
                    <p:spPr bwMode="auto">
                      <a:xfrm>
                        <a:off x="1068134" y="3403604"/>
                        <a:ext cx="8523883" cy="171842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25386260"/>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5890" name="Object 3"/>
          <p:cNvGraphicFramePr>
            <a:graphicFrameLocks noChangeAspect="1"/>
          </p:cNvGraphicFramePr>
          <p:nvPr/>
        </p:nvGraphicFramePr>
        <p:xfrm>
          <a:off x="949140" y="1429688"/>
          <a:ext cx="8795122" cy="3800837"/>
        </p:xfrm>
        <a:graphic>
          <a:graphicData uri="http://schemas.openxmlformats.org/presentationml/2006/ole">
            <mc:AlternateContent xmlns:mc="http://schemas.openxmlformats.org/markup-compatibility/2006">
              <mc:Choice xmlns:v="urn:schemas-microsoft-com:vml" Requires="v">
                <p:oleObj spid="_x0000_s115727" name="位图图像" r:id="rId3" imgW="7763959" imgH="3304762" progId="Paint.Picture">
                  <p:embed/>
                </p:oleObj>
              </mc:Choice>
              <mc:Fallback>
                <p:oleObj name="位图图像" r:id="rId3" imgW="7763959" imgH="3304762" progId="Paint.Picture">
                  <p:embed/>
                  <p:pic>
                    <p:nvPicPr>
                      <p:cNvPr id="165890" name="Object 3"/>
                      <p:cNvPicPr>
                        <a:picLocks noChangeAspect="1" noChangeArrowheads="1"/>
                      </p:cNvPicPr>
                      <p:nvPr/>
                    </p:nvPicPr>
                    <p:blipFill>
                      <a:blip r:embed="rId4">
                        <a:extLst>
                          <a:ext uri="{28A0092B-C50C-407E-A947-70E740481C1C}">
                            <a14:useLocalDpi xmlns:a14="http://schemas.microsoft.com/office/drawing/2010/main" val="0"/>
                          </a:ext>
                        </a:extLst>
                      </a:blip>
                      <a:srcRect l="-1392" t="-2179" r="-1392" b="-2179"/>
                      <a:stretch>
                        <a:fillRect/>
                      </a:stretch>
                    </p:blipFill>
                    <p:spPr bwMode="auto">
                      <a:xfrm>
                        <a:off x="949140" y="1429688"/>
                        <a:ext cx="8795122" cy="380083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1" name="Rectangle 4"/>
          <p:cNvSpPr>
            <a:spLocks noChangeArrowheads="1"/>
          </p:cNvSpPr>
          <p:nvPr/>
        </p:nvSpPr>
        <p:spPr bwMode="auto">
          <a:xfrm>
            <a:off x="949140" y="885461"/>
            <a:ext cx="1208985"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46" b="1">
                <a:solidFill>
                  <a:srgbClr val="A50021"/>
                </a:solidFill>
                <a:latin typeface="楷体" panose="02010609060101010101" pitchFamily="49" charset="-122"/>
                <a:ea typeface="楷体" panose="02010609060101010101" pitchFamily="49" charset="-122"/>
              </a:rPr>
              <a:t>苯醌：</a:t>
            </a:r>
          </a:p>
        </p:txBody>
      </p:sp>
      <p:sp>
        <p:nvSpPr>
          <p:cNvPr id="165892" name="矩形 1"/>
          <p:cNvSpPr>
            <a:spLocks noChangeArrowheads="1"/>
          </p:cNvSpPr>
          <p:nvPr/>
        </p:nvSpPr>
        <p:spPr bwMode="auto">
          <a:xfrm>
            <a:off x="747898" y="5764251"/>
            <a:ext cx="9197605"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46" b="1">
                <a:latin typeface="楷体" panose="02010609060101010101" pitchFamily="49" charset="-122"/>
                <a:ea typeface="楷体" panose="02010609060101010101" pitchFamily="49" charset="-122"/>
              </a:rPr>
              <a:t>生成的自由基由于有苯环的强共振作用而稳定，引发活性低。</a:t>
            </a:r>
          </a:p>
        </p:txBody>
      </p:sp>
    </p:spTree>
    <p:extLst>
      <p:ext uri="{BB962C8B-B14F-4D97-AF65-F5344CB8AC3E}">
        <p14:creationId xmlns:p14="http://schemas.microsoft.com/office/powerpoint/2010/main" val="3011122947"/>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914" name="Object 2"/>
          <p:cNvGraphicFramePr>
            <a:graphicFrameLocks noChangeAspect="1"/>
          </p:cNvGraphicFramePr>
          <p:nvPr/>
        </p:nvGraphicFramePr>
        <p:xfrm>
          <a:off x="1299124" y="1422689"/>
          <a:ext cx="6894704" cy="3884833"/>
        </p:xfrm>
        <a:graphic>
          <a:graphicData uri="http://schemas.openxmlformats.org/presentationml/2006/ole">
            <mc:AlternateContent xmlns:mc="http://schemas.openxmlformats.org/markup-compatibility/2006">
              <mc:Choice xmlns:v="urn:schemas-microsoft-com:vml" Requires="v">
                <p:oleObj spid="_x0000_s116751" name="位图图像" r:id="rId3" imgW="5533333" imgH="3381847" progId="Paint.Picture">
                  <p:embed/>
                </p:oleObj>
              </mc:Choice>
              <mc:Fallback>
                <p:oleObj name="位图图像" r:id="rId3" imgW="5533333" imgH="3381847" progId="Paint.Picture">
                  <p:embed/>
                  <p:pic>
                    <p:nvPicPr>
                      <p:cNvPr id="166914" name="Object 2"/>
                      <p:cNvPicPr>
                        <a:picLocks noChangeAspect="1" noChangeArrowheads="1"/>
                      </p:cNvPicPr>
                      <p:nvPr/>
                    </p:nvPicPr>
                    <p:blipFill>
                      <a:blip r:embed="rId4">
                        <a:extLst>
                          <a:ext uri="{28A0092B-C50C-407E-A947-70E740481C1C}">
                            <a14:useLocalDpi xmlns:a14="http://schemas.microsoft.com/office/drawing/2010/main" val="0"/>
                          </a:ext>
                        </a:extLst>
                      </a:blip>
                      <a:srcRect l="-6506" t="-2129" r="-6506" b="-2129"/>
                      <a:stretch>
                        <a:fillRect/>
                      </a:stretch>
                    </p:blipFill>
                    <p:spPr bwMode="auto">
                      <a:xfrm>
                        <a:off x="1299124" y="1422689"/>
                        <a:ext cx="6894704" cy="388483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915" name="Rectangle 3"/>
          <p:cNvSpPr>
            <a:spLocks noChangeArrowheads="1"/>
          </p:cNvSpPr>
          <p:nvPr/>
        </p:nvSpPr>
        <p:spPr bwMode="auto">
          <a:xfrm>
            <a:off x="1218628" y="895961"/>
            <a:ext cx="2233304"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46" b="1">
                <a:solidFill>
                  <a:srgbClr val="A50021"/>
                </a:solidFill>
                <a:latin typeface="楷体" panose="02010609060101010101" pitchFamily="49" charset="-122"/>
                <a:ea typeface="楷体" panose="02010609060101010101" pitchFamily="49" charset="-122"/>
              </a:rPr>
              <a:t>硝基化合物：</a:t>
            </a:r>
          </a:p>
        </p:txBody>
      </p:sp>
    </p:spTree>
    <p:extLst>
      <p:ext uri="{BB962C8B-B14F-4D97-AF65-F5344CB8AC3E}">
        <p14:creationId xmlns:p14="http://schemas.microsoft.com/office/powerpoint/2010/main" val="234084332"/>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1146880" y="587974"/>
            <a:ext cx="3779838" cy="5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A50021"/>
              </a:buClr>
              <a:buSzPct val="90000"/>
            </a:pPr>
            <a:r>
              <a:rPr lang="zh-CN" altLang="en-US" sz="2646" b="1">
                <a:solidFill>
                  <a:srgbClr val="A50021"/>
                </a:solidFill>
                <a:latin typeface="楷体" panose="02010609060101010101" pitchFamily="49" charset="-122"/>
                <a:ea typeface="楷体" panose="02010609060101010101" pitchFamily="49" charset="-122"/>
              </a:rPr>
              <a:t>链转移反应阻聚剂</a:t>
            </a:r>
          </a:p>
        </p:txBody>
      </p:sp>
      <p:sp>
        <p:nvSpPr>
          <p:cNvPr id="167939" name="Rectangle 3"/>
          <p:cNvSpPr>
            <a:spLocks noChangeArrowheads="1"/>
          </p:cNvSpPr>
          <p:nvPr/>
        </p:nvSpPr>
        <p:spPr bwMode="auto">
          <a:xfrm>
            <a:off x="726899" y="1356192"/>
            <a:ext cx="9239603" cy="2423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zh-CN" altLang="en-US" sz="2646" b="1">
                <a:latin typeface="楷体" panose="02010609060101010101" pitchFamily="49" charset="-122"/>
                <a:ea typeface="楷体" panose="02010609060101010101" pitchFamily="49" charset="-122"/>
              </a:rPr>
              <a:t>   芳仲胺和酚类，活泼氢易被自由基夺去，而本身则生成因苯环共振作用稳定化的自由基，该自由基不能引发聚合，而与其它自由基发生终止反应。</a:t>
            </a:r>
          </a:p>
          <a:p>
            <a:pPr eaLnBrk="1" hangingPunct="1">
              <a:lnSpc>
                <a:spcPct val="130000"/>
              </a:lnSpc>
              <a:spcBef>
                <a:spcPct val="50000"/>
              </a:spcBef>
            </a:pPr>
            <a:r>
              <a:rPr lang="zh-CN" altLang="en-US" sz="2646" b="1">
                <a:latin typeface="楷体" panose="02010609060101010101" pitchFamily="49" charset="-122"/>
                <a:ea typeface="楷体" panose="02010609060101010101" pitchFamily="49" charset="-122"/>
              </a:rPr>
              <a:t>   常见：芳胺，对苯二酚，2,6-二叔丁基-4-甲基苯酚等。</a:t>
            </a:r>
          </a:p>
        </p:txBody>
      </p:sp>
      <p:sp>
        <p:nvSpPr>
          <p:cNvPr id="167940" name="Rectangle 4"/>
          <p:cNvSpPr>
            <a:spLocks noChangeArrowheads="1"/>
          </p:cNvSpPr>
          <p:nvPr/>
        </p:nvSpPr>
        <p:spPr bwMode="auto">
          <a:xfrm>
            <a:off x="1299124" y="4177071"/>
            <a:ext cx="4871791" cy="5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46" b="1">
                <a:solidFill>
                  <a:srgbClr val="A50021"/>
                </a:solidFill>
                <a:latin typeface="Arial" panose="020B0604020202020204" pitchFamily="34" charset="0"/>
                <a:ea typeface="楷体" panose="02010609060101010101" pitchFamily="49" charset="-122"/>
                <a:cs typeface="Arial" panose="020B0604020202020204" pitchFamily="34" charset="0"/>
              </a:rPr>
              <a:t>A.</a:t>
            </a:r>
            <a:r>
              <a:rPr lang="en-US" altLang="zh-CN" sz="2646" b="1">
                <a:latin typeface="Arial" panose="020B0604020202020204" pitchFamily="34" charset="0"/>
                <a:ea typeface="楷体" panose="02010609060101010101" pitchFamily="49" charset="-122"/>
                <a:cs typeface="Arial" panose="020B0604020202020204" pitchFamily="34" charset="0"/>
              </a:rPr>
              <a:t> </a:t>
            </a:r>
            <a:r>
              <a:rPr lang="zh-CN" altLang="en-US" sz="2646" b="1">
                <a:solidFill>
                  <a:srgbClr val="A50021"/>
                </a:solidFill>
                <a:latin typeface="Arial" panose="020B0604020202020204" pitchFamily="34" charset="0"/>
                <a:ea typeface="楷体" panose="02010609060101010101" pitchFamily="49" charset="-122"/>
                <a:cs typeface="Arial" panose="020B0604020202020204" pitchFamily="34" charset="0"/>
              </a:rPr>
              <a:t>芳胺类</a:t>
            </a:r>
            <a:r>
              <a:rPr lang="zh-CN" altLang="en-US" sz="2646" b="1">
                <a:latin typeface="Arial" panose="020B0604020202020204" pitchFamily="34" charset="0"/>
                <a:ea typeface="楷体" panose="02010609060101010101" pitchFamily="49" charset="-122"/>
                <a:cs typeface="Arial" panose="020B0604020202020204" pitchFamily="34" charset="0"/>
              </a:rPr>
              <a:t>：如</a:t>
            </a:r>
            <a:r>
              <a:rPr lang="en-US" altLang="zh-CN" sz="2646" b="1">
                <a:latin typeface="Arial" panose="020B0604020202020204" pitchFamily="34" charset="0"/>
                <a:ea typeface="楷体" panose="02010609060101010101" pitchFamily="49" charset="-122"/>
                <a:cs typeface="Arial" panose="020B0604020202020204" pitchFamily="34" charset="0"/>
              </a:rPr>
              <a:t>N-</a:t>
            </a:r>
            <a:r>
              <a:rPr lang="zh-CN" altLang="en-US" sz="2646" b="1">
                <a:latin typeface="Arial" panose="020B0604020202020204" pitchFamily="34" charset="0"/>
                <a:ea typeface="楷体" panose="02010609060101010101" pitchFamily="49" charset="-122"/>
                <a:cs typeface="Arial" panose="020B0604020202020204" pitchFamily="34" charset="0"/>
              </a:rPr>
              <a:t>苯基-</a:t>
            </a:r>
            <a:r>
              <a:rPr lang="en-US" altLang="zh-CN" sz="2646" b="1">
                <a:latin typeface="Arial" panose="020B0604020202020204" pitchFamily="34" charset="0"/>
                <a:ea typeface="楷体" panose="02010609060101010101" pitchFamily="49" charset="-122"/>
                <a:cs typeface="Arial" panose="020B0604020202020204" pitchFamily="34" charset="0"/>
              </a:rPr>
              <a:t>b-</a:t>
            </a:r>
            <a:r>
              <a:rPr lang="zh-CN" altLang="en-US" sz="2646" b="1">
                <a:latin typeface="Arial" panose="020B0604020202020204" pitchFamily="34" charset="0"/>
                <a:ea typeface="楷体" panose="02010609060101010101" pitchFamily="49" charset="-122"/>
                <a:cs typeface="Arial" panose="020B0604020202020204" pitchFamily="34" charset="0"/>
              </a:rPr>
              <a:t>萘胺</a:t>
            </a:r>
          </a:p>
        </p:txBody>
      </p:sp>
      <p:graphicFrame>
        <p:nvGraphicFramePr>
          <p:cNvPr id="167941" name="Object 5"/>
          <p:cNvGraphicFramePr>
            <a:graphicFrameLocks/>
          </p:cNvGraphicFramePr>
          <p:nvPr/>
        </p:nvGraphicFramePr>
        <p:xfrm>
          <a:off x="1285125" y="4847292"/>
          <a:ext cx="8221147" cy="1445438"/>
        </p:xfrm>
        <a:graphic>
          <a:graphicData uri="http://schemas.openxmlformats.org/presentationml/2006/ole">
            <mc:AlternateContent xmlns:mc="http://schemas.openxmlformats.org/markup-compatibility/2006">
              <mc:Choice xmlns:v="urn:schemas-microsoft-com:vml" Requires="v">
                <p:oleObj spid="_x0000_s117775" name="CS ChemDraw Drawing" r:id="rId3" imgW="7099300" imgH="1165225" progId="ChemDraw.Document.6.0">
                  <p:embed/>
                </p:oleObj>
              </mc:Choice>
              <mc:Fallback>
                <p:oleObj name="CS ChemDraw Drawing" r:id="rId3" imgW="7099300" imgH="1165225" progId="ChemDraw.Document.6.0">
                  <p:embed/>
                  <p:pic>
                    <p:nvPicPr>
                      <p:cNvPr id="167941" name="Object 5"/>
                      <p:cNvPicPr>
                        <a:picLocks noChangeArrowheads="1"/>
                      </p:cNvPicPr>
                      <p:nvPr/>
                    </p:nvPicPr>
                    <p:blipFill>
                      <a:blip r:embed="rId4">
                        <a:extLst>
                          <a:ext uri="{28A0092B-C50C-407E-A947-70E740481C1C}">
                            <a14:useLocalDpi xmlns:a14="http://schemas.microsoft.com/office/drawing/2010/main" val="0"/>
                          </a:ext>
                        </a:extLst>
                      </a:blip>
                      <a:srcRect l="-2536" t="-6180" r="-2536" b="-6180"/>
                      <a:stretch>
                        <a:fillRect/>
                      </a:stretch>
                    </p:blipFill>
                    <p:spPr bwMode="auto">
                      <a:xfrm>
                        <a:off x="1285125" y="4847292"/>
                        <a:ext cx="8221147" cy="14454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28372325"/>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8962" name="Object 2"/>
          <p:cNvGraphicFramePr>
            <a:graphicFrameLocks/>
          </p:cNvGraphicFramePr>
          <p:nvPr/>
        </p:nvGraphicFramePr>
        <p:xfrm>
          <a:off x="971889" y="1636180"/>
          <a:ext cx="8747874" cy="3541848"/>
        </p:xfrm>
        <a:graphic>
          <a:graphicData uri="http://schemas.openxmlformats.org/presentationml/2006/ole">
            <mc:AlternateContent xmlns:mc="http://schemas.openxmlformats.org/markup-compatibility/2006">
              <mc:Choice xmlns:v="urn:schemas-microsoft-com:vml" Requires="v">
                <p:oleObj spid="_x0000_s118799" name="CS ChemDraw Drawing" r:id="rId3" imgW="7720013" imgH="3213100" progId="ChemDraw.Document.6.0">
                  <p:embed/>
                </p:oleObj>
              </mc:Choice>
              <mc:Fallback>
                <p:oleObj name="CS ChemDraw Drawing" r:id="rId3" imgW="7720013" imgH="3213100" progId="ChemDraw.Document.6.0">
                  <p:embed/>
                  <p:pic>
                    <p:nvPicPr>
                      <p:cNvPr id="168962" name="Object 2"/>
                      <p:cNvPicPr>
                        <a:picLocks noChangeArrowheads="1"/>
                      </p:cNvPicPr>
                      <p:nvPr/>
                    </p:nvPicPr>
                    <p:blipFill>
                      <a:blip r:embed="rId4">
                        <a:extLst>
                          <a:ext uri="{28A0092B-C50C-407E-A947-70E740481C1C}">
                            <a14:useLocalDpi xmlns:a14="http://schemas.microsoft.com/office/drawing/2010/main" val="0"/>
                          </a:ext>
                        </a:extLst>
                      </a:blip>
                      <a:srcRect l="-1399" t="-2242" r="-1399" b="-2242"/>
                      <a:stretch>
                        <a:fillRect/>
                      </a:stretch>
                    </p:blipFill>
                    <p:spPr bwMode="auto">
                      <a:xfrm>
                        <a:off x="971889" y="1636180"/>
                        <a:ext cx="8747874" cy="35418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63" name="Rectangle 3"/>
          <p:cNvSpPr>
            <a:spLocks noChangeArrowheads="1"/>
          </p:cNvSpPr>
          <p:nvPr/>
        </p:nvSpPr>
        <p:spPr bwMode="auto">
          <a:xfrm>
            <a:off x="973638" y="922210"/>
            <a:ext cx="4451809" cy="5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96" tIns="50748" rIns="101496" bIns="5074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46" b="1">
                <a:solidFill>
                  <a:srgbClr val="A50021"/>
                </a:solidFill>
                <a:latin typeface="楷体" panose="02010609060101010101" pitchFamily="49" charset="-122"/>
                <a:ea typeface="楷体" panose="02010609060101010101" pitchFamily="49" charset="-122"/>
              </a:rPr>
              <a:t>B. </a:t>
            </a:r>
            <a:r>
              <a:rPr lang="zh-CN" altLang="en-US" sz="2646" b="1">
                <a:solidFill>
                  <a:srgbClr val="A50021"/>
                </a:solidFill>
                <a:latin typeface="楷体" panose="02010609060101010101" pitchFamily="49" charset="-122"/>
                <a:ea typeface="楷体" panose="02010609060101010101" pitchFamily="49" charset="-122"/>
              </a:rPr>
              <a:t>酚：</a:t>
            </a:r>
            <a:r>
              <a:rPr lang="zh-CN" altLang="en-US" sz="2646" b="1">
                <a:latin typeface="楷体" panose="02010609060101010101" pitchFamily="49" charset="-122"/>
                <a:ea typeface="楷体" panose="02010609060101010101" pitchFamily="49" charset="-122"/>
              </a:rPr>
              <a:t>如三取代苯酚</a:t>
            </a:r>
          </a:p>
        </p:txBody>
      </p:sp>
    </p:spTree>
    <p:extLst>
      <p:ext uri="{BB962C8B-B14F-4D97-AF65-F5344CB8AC3E}">
        <p14:creationId xmlns:p14="http://schemas.microsoft.com/office/powerpoint/2010/main" val="799519464"/>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p:cNvSpPr>
          <p:nvPr>
            <p:ph sz="quarter" idx="1"/>
          </p:nvPr>
        </p:nvSpPr>
        <p:spPr>
          <a:xfrm>
            <a:off x="980638" y="446231"/>
            <a:ext cx="9048860" cy="6826456"/>
          </a:xfrm>
        </p:spPr>
        <p:txBody>
          <a:bodyPr/>
          <a:lstStyle/>
          <a:p>
            <a:pPr eaLnBrk="1" hangingPunct="1">
              <a:lnSpc>
                <a:spcPct val="90000"/>
              </a:lnSpc>
              <a:buFontTx/>
              <a:buNone/>
            </a:pPr>
            <a:r>
              <a:rPr lang="en-US" altLang="zh-CN" sz="2205" b="1">
                <a:latin typeface="Arial" panose="020B0604020202020204" pitchFamily="34" charset="0"/>
                <a:ea typeface="楷体" panose="02010609060101010101" pitchFamily="49" charset="-122"/>
                <a:cs typeface="Arial" panose="020B0604020202020204" pitchFamily="34" charset="0"/>
              </a:rPr>
              <a:t>E.  </a:t>
            </a:r>
            <a:r>
              <a:rPr lang="zh-CN" altLang="en-US" sz="2205" b="1">
                <a:latin typeface="Arial" panose="020B0604020202020204" pitchFamily="34" charset="0"/>
                <a:ea typeface="楷体" panose="02010609060101010101" pitchFamily="49" charset="-122"/>
                <a:cs typeface="Arial" panose="020B0604020202020204" pitchFamily="34" charset="0"/>
              </a:rPr>
              <a:t>烯丙基单体的自阻聚（</a:t>
            </a:r>
            <a:r>
              <a:rPr lang="zh-CN" altLang="en-US" sz="2205" b="1">
                <a:solidFill>
                  <a:srgbClr val="000099"/>
                </a:solidFill>
                <a:latin typeface="Arial" panose="020B0604020202020204" pitchFamily="34" charset="0"/>
                <a:ea typeface="楷体" panose="02010609060101010101" pitchFamily="49" charset="-122"/>
                <a:cs typeface="Arial" panose="020B0604020202020204" pitchFamily="34" charset="0"/>
              </a:rPr>
              <a:t>机理类似于链转移</a:t>
            </a:r>
            <a:r>
              <a:rPr lang="zh-CN" altLang="en-US" sz="2205" b="1">
                <a:latin typeface="Arial" panose="020B0604020202020204" pitchFamily="34" charset="0"/>
                <a:ea typeface="楷体" panose="02010609060101010101" pitchFamily="49" charset="-122"/>
                <a:cs typeface="Arial" panose="020B0604020202020204" pitchFamily="34" charset="0"/>
              </a:rPr>
              <a:t>）</a:t>
            </a:r>
          </a:p>
          <a:p>
            <a:pPr eaLnBrk="1" hangingPunct="1">
              <a:lnSpc>
                <a:spcPct val="90000"/>
              </a:lnSpc>
              <a:buFontTx/>
              <a:buNone/>
            </a:pPr>
            <a:endParaRPr lang="zh-CN" altLang="en-US" sz="2205" b="1">
              <a:latin typeface="Arial" panose="020B0604020202020204" pitchFamily="34" charset="0"/>
              <a:ea typeface="楷体" panose="02010609060101010101" pitchFamily="49" charset="-122"/>
              <a:cs typeface="Arial" panose="020B0604020202020204" pitchFamily="34" charset="0"/>
            </a:endParaRPr>
          </a:p>
          <a:p>
            <a:pPr eaLnBrk="1" hangingPunct="1">
              <a:lnSpc>
                <a:spcPct val="90000"/>
              </a:lnSpc>
              <a:buFontTx/>
              <a:buNone/>
            </a:pPr>
            <a:endParaRPr lang="zh-CN" altLang="en-US" sz="2205" b="1">
              <a:latin typeface="Arial" panose="020B0604020202020204" pitchFamily="34" charset="0"/>
              <a:ea typeface="楷体" panose="02010609060101010101" pitchFamily="49" charset="-122"/>
              <a:cs typeface="Arial" panose="020B0604020202020204" pitchFamily="34" charset="0"/>
            </a:endParaRPr>
          </a:p>
          <a:p>
            <a:pPr eaLnBrk="1" hangingPunct="1">
              <a:lnSpc>
                <a:spcPct val="90000"/>
              </a:lnSpc>
              <a:buFontTx/>
              <a:buNone/>
            </a:pPr>
            <a:endParaRPr lang="zh-CN" altLang="en-US" sz="2205" b="1">
              <a:latin typeface="Arial" panose="020B0604020202020204" pitchFamily="34" charset="0"/>
              <a:ea typeface="楷体" panose="02010609060101010101" pitchFamily="49" charset="-122"/>
              <a:cs typeface="Arial" panose="020B0604020202020204" pitchFamily="34" charset="0"/>
            </a:endParaRPr>
          </a:p>
          <a:p>
            <a:pPr eaLnBrk="1" hangingPunct="1">
              <a:lnSpc>
                <a:spcPct val="90000"/>
              </a:lnSpc>
              <a:buFontTx/>
              <a:buNone/>
            </a:pPr>
            <a:endParaRPr lang="zh-CN" altLang="en-US" sz="2205" b="1">
              <a:latin typeface="Arial" panose="020B0604020202020204" pitchFamily="34" charset="0"/>
              <a:ea typeface="楷体" panose="02010609060101010101" pitchFamily="49" charset="-122"/>
              <a:cs typeface="Arial" panose="020B0604020202020204" pitchFamily="34" charset="0"/>
            </a:endParaRPr>
          </a:p>
          <a:p>
            <a:pPr eaLnBrk="1" hangingPunct="1">
              <a:lnSpc>
                <a:spcPct val="90000"/>
              </a:lnSpc>
              <a:buFontTx/>
              <a:buNone/>
            </a:pPr>
            <a:endParaRPr lang="zh-CN" altLang="en-US" sz="2205" b="1">
              <a:latin typeface="Arial" panose="020B0604020202020204" pitchFamily="34" charset="0"/>
              <a:ea typeface="楷体" panose="02010609060101010101" pitchFamily="49" charset="-122"/>
              <a:cs typeface="Arial" panose="020B0604020202020204" pitchFamily="34" charset="0"/>
            </a:endParaRPr>
          </a:p>
          <a:p>
            <a:pPr eaLnBrk="1" hangingPunct="1">
              <a:lnSpc>
                <a:spcPct val="90000"/>
              </a:lnSpc>
              <a:buFontTx/>
              <a:buNone/>
            </a:pPr>
            <a:endParaRPr lang="zh-CN" altLang="en-US" sz="2205" b="1">
              <a:latin typeface="Arial" panose="020B0604020202020204" pitchFamily="34" charset="0"/>
              <a:ea typeface="楷体" panose="02010609060101010101" pitchFamily="49" charset="-122"/>
              <a:cs typeface="Arial" panose="020B0604020202020204" pitchFamily="34" charset="0"/>
            </a:endParaRPr>
          </a:p>
          <a:p>
            <a:pPr eaLnBrk="1" hangingPunct="1">
              <a:lnSpc>
                <a:spcPct val="90000"/>
              </a:lnSpc>
              <a:buFontTx/>
              <a:buNone/>
            </a:pPr>
            <a:r>
              <a:rPr lang="zh-CN" altLang="en-US" sz="2205" b="1">
                <a:latin typeface="Arial" panose="020B0604020202020204" pitchFamily="34" charset="0"/>
                <a:ea typeface="楷体" panose="02010609060101010101" pitchFamily="49" charset="-122"/>
                <a:cs typeface="Arial" panose="020B0604020202020204" pitchFamily="34" charset="0"/>
              </a:rPr>
              <a:t>自阻聚作用的结果：聚合速率降低，聚合度降低。</a:t>
            </a:r>
          </a:p>
          <a:p>
            <a:pPr eaLnBrk="1" hangingPunct="1">
              <a:lnSpc>
                <a:spcPct val="120000"/>
              </a:lnSpc>
              <a:spcBef>
                <a:spcPct val="70000"/>
              </a:spcBef>
              <a:buFontTx/>
              <a:buNone/>
            </a:pPr>
            <a:endParaRPr lang="zh-CN" altLang="en-US" sz="2205" b="1">
              <a:latin typeface="Arial" panose="020B0604020202020204" pitchFamily="34" charset="0"/>
              <a:ea typeface="楷体" panose="02010609060101010101" pitchFamily="49" charset="-122"/>
              <a:cs typeface="Arial" panose="020B0604020202020204" pitchFamily="34" charset="0"/>
            </a:endParaRPr>
          </a:p>
          <a:p>
            <a:pPr eaLnBrk="1" hangingPunct="1">
              <a:lnSpc>
                <a:spcPct val="120000"/>
              </a:lnSpc>
              <a:spcBef>
                <a:spcPct val="70000"/>
              </a:spcBef>
              <a:buFontTx/>
              <a:buNone/>
            </a:pPr>
            <a:r>
              <a:rPr lang="zh-CN" altLang="en-US" sz="2205" b="1">
                <a:latin typeface="Arial" panose="020B0604020202020204" pitchFamily="34" charset="0"/>
                <a:ea typeface="楷体" panose="02010609060101010101" pitchFamily="49" charset="-122"/>
                <a:cs typeface="Arial" panose="020B0604020202020204" pitchFamily="34" charset="0"/>
              </a:rPr>
              <a:t>氯乙烯与丁二烯共聚时出现自阻聚现象，其原因是：聚合中生成的</a:t>
            </a:r>
          </a:p>
          <a:p>
            <a:pPr eaLnBrk="1" hangingPunct="1">
              <a:lnSpc>
                <a:spcPct val="120000"/>
              </a:lnSpc>
              <a:spcBef>
                <a:spcPct val="70000"/>
              </a:spcBef>
              <a:buFontTx/>
              <a:buNone/>
            </a:pPr>
            <a:r>
              <a:rPr lang="en-US" altLang="zh-CN" sz="2205" b="1">
                <a:latin typeface="Arial" panose="020B0604020202020204" pitchFamily="34" charset="0"/>
                <a:ea typeface="楷体" panose="02010609060101010101" pitchFamily="49" charset="-122"/>
                <a:cs typeface="Arial" panose="020B0604020202020204" pitchFamily="34" charset="0"/>
              </a:rPr>
              <a:t>                                                 </a:t>
            </a:r>
            <a:r>
              <a:rPr lang="zh-CN" altLang="en-US" sz="2205" b="1">
                <a:latin typeface="Arial" panose="020B0604020202020204" pitchFamily="34" charset="0"/>
                <a:ea typeface="楷体" panose="02010609060101010101" pitchFamily="49" charset="-122"/>
                <a:cs typeface="Arial" panose="020B0604020202020204" pitchFamily="34" charset="0"/>
              </a:rPr>
              <a:t>十分稳定，不能与活性不高的氯乙烯反应，导致聚合速率下降。</a:t>
            </a:r>
          </a:p>
          <a:p>
            <a:pPr eaLnBrk="1" hangingPunct="1">
              <a:lnSpc>
                <a:spcPct val="120000"/>
              </a:lnSpc>
              <a:spcBef>
                <a:spcPct val="70000"/>
              </a:spcBef>
              <a:buFontTx/>
              <a:buNone/>
            </a:pPr>
            <a:endParaRPr lang="en-US" altLang="zh-CN" sz="3086" baseline="-25000">
              <a:ea typeface="楷体" panose="02010609060101010101" pitchFamily="49" charset="-122"/>
              <a:cs typeface="Arial" panose="020B0604020202020204" pitchFamily="34" charset="0"/>
            </a:endParaRPr>
          </a:p>
        </p:txBody>
      </p:sp>
      <p:pic>
        <p:nvPicPr>
          <p:cNvPr id="1556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640" y="1263445"/>
            <a:ext cx="8774123" cy="163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135" y="4812293"/>
            <a:ext cx="3652092" cy="71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C17BF5E9-58E6-4E50-80CB-F8284DA19520}" type="slidenum">
              <a:rPr lang="en-US" altLang="zh-CN" sz="1543">
                <a:solidFill>
                  <a:srgbClr val="FFFFFF"/>
                </a:solidFill>
                <a:latin typeface="Times New Roman" panose="02020603050405020304" pitchFamily="18" charset="0"/>
              </a:rPr>
              <a:pPr>
                <a:spcBef>
                  <a:spcPct val="0"/>
                </a:spcBef>
                <a:buClrTx/>
                <a:buSzTx/>
                <a:buFontTx/>
                <a:buNone/>
              </a:pPr>
              <a:t>48</a:t>
            </a:fld>
            <a:endParaRPr lang="en-US" altLang="zh-CN" sz="1543">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2683410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5"/>
          <p:cNvSpPr txBox="1">
            <a:spLocks noChangeArrowheads="1"/>
          </p:cNvSpPr>
          <p:nvPr/>
        </p:nvSpPr>
        <p:spPr bwMode="auto">
          <a:xfrm>
            <a:off x="1887100" y="6689962"/>
            <a:ext cx="6672019"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sz="2646" b="1">
                <a:latin typeface="楷体" panose="02010609060101010101" pitchFamily="49" charset="-122"/>
                <a:ea typeface="楷体" panose="02010609060101010101" pitchFamily="49" charset="-122"/>
              </a:rPr>
              <a:t>丙烯不能经自由基聚合生成高分子量聚合物</a:t>
            </a:r>
          </a:p>
        </p:txBody>
      </p:sp>
      <p:sp>
        <p:nvSpPr>
          <p:cNvPr id="15667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E9AE9E62-EBF6-4EBB-B85D-959F24757ADA}" type="slidenum">
              <a:rPr lang="en-US" altLang="zh-CN" sz="1543">
                <a:solidFill>
                  <a:srgbClr val="FFFFFF"/>
                </a:solidFill>
                <a:latin typeface="Times New Roman" panose="02020603050405020304" pitchFamily="18" charset="0"/>
              </a:rPr>
              <a:pPr>
                <a:spcBef>
                  <a:spcPct val="0"/>
                </a:spcBef>
                <a:buClrTx/>
                <a:buSzTx/>
                <a:buFontTx/>
                <a:buNone/>
              </a:pPr>
              <a:t>49</a:t>
            </a:fld>
            <a:endParaRPr lang="en-US" altLang="zh-CN" sz="1543">
              <a:solidFill>
                <a:srgbClr val="FFFFFF"/>
              </a:solidFill>
              <a:latin typeface="Times New Roman" panose="02020603050405020304" pitchFamily="18" charset="0"/>
            </a:endParaRPr>
          </a:p>
        </p:txBody>
      </p:sp>
      <p:pic>
        <p:nvPicPr>
          <p:cNvPr id="15667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585" y="1265196"/>
            <a:ext cx="5954993" cy="513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715C7E2A-3F99-4AB2-BF68-E42A91703AA0}"/>
              </a:ext>
            </a:extLst>
          </p:cNvPr>
          <p:cNvSpPr>
            <a:spLocks noChangeArrowheads="1"/>
          </p:cNvSpPr>
          <p:nvPr/>
        </p:nvSpPr>
        <p:spPr bwMode="auto">
          <a:xfrm>
            <a:off x="663902" y="400733"/>
            <a:ext cx="5218095" cy="60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defRPr/>
            </a:pPr>
            <a:r>
              <a:rPr lang="zh-CN" altLang="en-US" sz="2646" b="1" dirty="0">
                <a:solidFill>
                  <a:srgbClr val="C00000"/>
                </a:solidFill>
                <a:latin typeface="Arial" panose="020B0604020202020204" pitchFamily="34" charset="0"/>
                <a:ea typeface="+mj-ea"/>
                <a:cs typeface="Arial" panose="020B0604020202020204" pitchFamily="34" charset="0"/>
              </a:rPr>
              <a:t>阻聚作用（</a:t>
            </a:r>
            <a:r>
              <a:rPr lang="en-US" altLang="zh-CN" sz="2646" b="1" dirty="0">
                <a:solidFill>
                  <a:srgbClr val="C00000"/>
                </a:solidFill>
                <a:latin typeface="Arial" panose="020B0604020202020204" pitchFamily="34" charset="0"/>
                <a:ea typeface="+mj-ea"/>
                <a:cs typeface="Arial" panose="020B0604020202020204" pitchFamily="34" charset="0"/>
              </a:rPr>
              <a:t>Inhibition）</a:t>
            </a:r>
            <a:r>
              <a:rPr lang="zh-CN" altLang="en-US" sz="2646" b="1" dirty="0">
                <a:solidFill>
                  <a:srgbClr val="C00000"/>
                </a:solidFill>
                <a:latin typeface="Arial" panose="020B0604020202020204" pitchFamily="34" charset="0"/>
                <a:ea typeface="+mj-ea"/>
                <a:cs typeface="Arial" panose="020B0604020202020204" pitchFamily="34" charset="0"/>
              </a:rPr>
              <a:t>和阻聚剂 </a:t>
            </a:r>
          </a:p>
        </p:txBody>
      </p:sp>
    </p:spTree>
    <p:extLst>
      <p:ext uri="{BB962C8B-B14F-4D97-AF65-F5344CB8AC3E}">
        <p14:creationId xmlns:p14="http://schemas.microsoft.com/office/powerpoint/2010/main" val="2792615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Box 1"/>
          <p:cNvSpPr txBox="1">
            <a:spLocks noChangeArrowheads="1"/>
          </p:cNvSpPr>
          <p:nvPr/>
        </p:nvSpPr>
        <p:spPr bwMode="auto">
          <a:xfrm>
            <a:off x="9194800" y="6832600"/>
            <a:ext cx="1539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1300"/>
              </a:lnSpc>
            </a:pPr>
            <a:r>
              <a:rPr lang="en-US" altLang="zh-CN" sz="1200">
                <a:latin typeface="Times New Roman" panose="02020603050405020304" pitchFamily="18" charset="0"/>
                <a:cs typeface="Times New Roman" panose="02020603050405020304" pitchFamily="18" charset="0"/>
              </a:rPr>
              <a:t>85</a:t>
            </a:r>
          </a:p>
        </p:txBody>
      </p:sp>
      <p:sp>
        <p:nvSpPr>
          <p:cNvPr id="101379" name="TextBox 1"/>
          <p:cNvSpPr txBox="1">
            <a:spLocks noChangeArrowheads="1"/>
          </p:cNvSpPr>
          <p:nvPr/>
        </p:nvSpPr>
        <p:spPr bwMode="auto">
          <a:xfrm>
            <a:off x="809625" y="1465263"/>
            <a:ext cx="9337675"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eaLnBrk="0" hangingPunct="0">
              <a:tabLst>
                <a:tab pos="88900" algn="l"/>
                <a:tab pos="165100" algn="l"/>
                <a:tab pos="266700" algn="l"/>
                <a:tab pos="457200" algn="l"/>
                <a:tab pos="698500" algn="l"/>
                <a:tab pos="20701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88900" algn="l"/>
                <a:tab pos="165100" algn="l"/>
                <a:tab pos="266700" algn="l"/>
                <a:tab pos="457200" algn="l"/>
                <a:tab pos="698500" algn="l"/>
                <a:tab pos="20701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88900" algn="l"/>
                <a:tab pos="165100" algn="l"/>
                <a:tab pos="266700" algn="l"/>
                <a:tab pos="457200" algn="l"/>
                <a:tab pos="698500" algn="l"/>
                <a:tab pos="20701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88900" algn="l"/>
                <a:tab pos="165100" algn="l"/>
                <a:tab pos="266700" algn="l"/>
                <a:tab pos="457200" algn="l"/>
                <a:tab pos="698500" algn="l"/>
                <a:tab pos="20701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88900" algn="l"/>
                <a:tab pos="165100" algn="l"/>
                <a:tab pos="266700" algn="l"/>
                <a:tab pos="457200" algn="l"/>
                <a:tab pos="698500" algn="l"/>
                <a:tab pos="20701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88900" algn="l"/>
                <a:tab pos="165100" algn="l"/>
                <a:tab pos="266700" algn="l"/>
                <a:tab pos="457200" algn="l"/>
                <a:tab pos="698500" algn="l"/>
                <a:tab pos="20701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88900" algn="l"/>
                <a:tab pos="165100" algn="l"/>
                <a:tab pos="266700" algn="l"/>
                <a:tab pos="457200" algn="l"/>
                <a:tab pos="698500" algn="l"/>
                <a:tab pos="20701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88900" algn="l"/>
                <a:tab pos="165100" algn="l"/>
                <a:tab pos="266700" algn="l"/>
                <a:tab pos="457200" algn="l"/>
                <a:tab pos="698500" algn="l"/>
                <a:tab pos="20701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88900" algn="l"/>
                <a:tab pos="165100" algn="l"/>
                <a:tab pos="266700" algn="l"/>
                <a:tab pos="457200" algn="l"/>
                <a:tab pos="698500" algn="l"/>
                <a:tab pos="20701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2400">
                <a:latin typeface="楷体_GB2312"/>
                <a:ea typeface="楷体_GB2312"/>
                <a:cs typeface="楷体_GB2312"/>
              </a:rPr>
              <a:t>聚合度是表征聚合物的重要指标，影响聚合速率的诸因素如：引发剂浓度、单体浓度、聚合温度等，它们对聚合度同样也存在影响。</a:t>
            </a:r>
          </a:p>
          <a:p>
            <a:pPr eaLnBrk="1" hangingPunct="1">
              <a:lnSpc>
                <a:spcPts val="1000"/>
              </a:lnSpc>
            </a:pPr>
            <a:endParaRPr lang="en-US" altLang="zh-CN"/>
          </a:p>
          <a:p>
            <a:pPr eaLnBrk="1" hangingPunct="1">
              <a:lnSpc>
                <a:spcPts val="3100"/>
              </a:lnSpc>
            </a:pPr>
            <a:r>
              <a:rPr lang="en-US" altLang="zh-CN"/>
              <a:t>	</a:t>
            </a:r>
            <a:r>
              <a:rPr lang="en-US" altLang="zh-CN" sz="2500" b="1">
                <a:solidFill>
                  <a:srgbClr val="FF0000"/>
                </a:solidFill>
                <a:latin typeface="Times New Roman" panose="02020603050405020304" pitchFamily="18" charset="0"/>
                <a:cs typeface="Times New Roman" panose="02020603050405020304" pitchFamily="18" charset="0"/>
              </a:rPr>
              <a:t>1</a:t>
            </a:r>
            <a:r>
              <a:rPr lang="en-US" altLang="zh-CN" sz="2500">
                <a:solidFill>
                  <a:srgbClr val="FF0000"/>
                </a:solidFill>
                <a:latin typeface="楷体_GB2312"/>
                <a:ea typeface="楷体_GB2312"/>
                <a:cs typeface="楷体_GB2312"/>
              </a:rPr>
              <a:t>）动力学链长（</a:t>
            </a:r>
            <a:r>
              <a:rPr lang="en-US" altLang="zh-CN" sz="2500" b="1">
                <a:solidFill>
                  <a:srgbClr val="FF0000"/>
                </a:solidFill>
                <a:latin typeface="Times New Roman" panose="02020603050405020304" pitchFamily="18" charset="0"/>
                <a:cs typeface="Times New Roman" panose="02020603050405020304" pitchFamily="18" charset="0"/>
              </a:rPr>
              <a:t>Kinetics</a:t>
            </a:r>
            <a:r>
              <a:rPr lang="en-US" altLang="zh-CN" sz="2500">
                <a:solidFill>
                  <a:srgbClr val="FF0000"/>
                </a:solidFill>
                <a:latin typeface="Times New Roman" panose="02020603050405020304" pitchFamily="18" charset="0"/>
                <a:cs typeface="Times New Roman" panose="02020603050405020304" pitchFamily="18" charset="0"/>
              </a:rPr>
              <a:t> </a:t>
            </a:r>
            <a:r>
              <a:rPr lang="en-US" altLang="zh-CN" sz="2500" b="1">
                <a:solidFill>
                  <a:srgbClr val="FF0000"/>
                </a:solidFill>
                <a:latin typeface="Times New Roman" panose="02020603050405020304" pitchFamily="18" charset="0"/>
                <a:cs typeface="Times New Roman" panose="02020603050405020304" pitchFamily="18" charset="0"/>
              </a:rPr>
              <a:t>Chain</a:t>
            </a:r>
            <a:r>
              <a:rPr lang="en-US" altLang="zh-CN" sz="2500">
                <a:solidFill>
                  <a:srgbClr val="FF0000"/>
                </a:solidFill>
                <a:latin typeface="Times New Roman" panose="02020603050405020304" pitchFamily="18" charset="0"/>
                <a:cs typeface="Times New Roman" panose="02020603050405020304" pitchFamily="18" charset="0"/>
              </a:rPr>
              <a:t> </a:t>
            </a:r>
            <a:r>
              <a:rPr lang="en-US" altLang="zh-CN" sz="2500" b="1">
                <a:solidFill>
                  <a:srgbClr val="FF0000"/>
                </a:solidFill>
                <a:latin typeface="Times New Roman" panose="02020603050405020304" pitchFamily="18" charset="0"/>
                <a:cs typeface="Times New Roman" panose="02020603050405020304" pitchFamily="18" charset="0"/>
              </a:rPr>
              <a:t>Length</a:t>
            </a:r>
            <a:r>
              <a:rPr lang="en-US" altLang="zh-CN" sz="2500">
                <a:solidFill>
                  <a:srgbClr val="FF0000"/>
                </a:solidFill>
                <a:latin typeface="楷体_GB2312"/>
                <a:ea typeface="楷体_GB2312"/>
                <a:cs typeface="楷体_GB2312"/>
              </a:rPr>
              <a:t>）</a:t>
            </a:r>
          </a:p>
          <a:p>
            <a:pPr eaLnBrk="1" hangingPunct="1">
              <a:lnSpc>
                <a:spcPts val="1000"/>
              </a:lnSpc>
            </a:pPr>
            <a:endParaRPr lang="en-US" altLang="zh-CN">
              <a:solidFill>
                <a:srgbClr val="FF0000"/>
              </a:solidFill>
            </a:endParaRPr>
          </a:p>
          <a:p>
            <a:pPr eaLnBrk="1" hangingPunct="1">
              <a:lnSpc>
                <a:spcPts val="3100"/>
              </a:lnSpc>
            </a:pPr>
            <a:r>
              <a:rPr lang="en-US" altLang="zh-CN"/>
              <a:t>				</a:t>
            </a:r>
            <a:r>
              <a:rPr lang="en-US" altLang="zh-CN" sz="2400">
                <a:latin typeface="楷体_GB2312"/>
                <a:ea typeface="楷体_GB2312"/>
                <a:cs typeface="楷体_GB2312"/>
              </a:rPr>
              <a:t>定义：每个活性种从引发阶段到终止阶段所消耗的单体分子数。以</a:t>
            </a:r>
            <a:r>
              <a:rPr lang="en-US" altLang="zh-CN" sz="2400" b="1" i="1">
                <a:latin typeface="Times New Roman" panose="02020603050405020304" pitchFamily="18" charset="0"/>
                <a:cs typeface="Times New Roman" panose="02020603050405020304" pitchFamily="18" charset="0"/>
              </a:rPr>
              <a:t>v</a:t>
            </a:r>
            <a:r>
              <a:rPr lang="en-US" altLang="zh-CN" sz="2400">
                <a:latin typeface="楷体_GB2312"/>
                <a:ea typeface="楷体_GB2312"/>
                <a:cs typeface="楷体_GB2312"/>
              </a:rPr>
              <a:t>表示。</a:t>
            </a:r>
          </a:p>
        </p:txBody>
      </p:sp>
      <p:sp>
        <p:nvSpPr>
          <p:cNvPr id="101380" name="矩形 2"/>
          <p:cNvSpPr>
            <a:spLocks noChangeArrowheads="1"/>
          </p:cNvSpPr>
          <p:nvPr/>
        </p:nvSpPr>
        <p:spPr bwMode="auto">
          <a:xfrm>
            <a:off x="765175" y="198438"/>
            <a:ext cx="92075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3600" b="1">
                <a:solidFill>
                  <a:srgbClr val="000000"/>
                </a:solidFill>
                <a:latin typeface="Times New Roman" panose="02020603050405020304" pitchFamily="18" charset="0"/>
                <a:cs typeface="Times New Roman" panose="02020603050405020304" pitchFamily="18" charset="0"/>
              </a:rPr>
              <a:t>3.8 </a:t>
            </a:r>
            <a:r>
              <a:rPr lang="en-US" altLang="zh-CN" sz="3600" b="1">
                <a:solidFill>
                  <a:srgbClr val="000000"/>
                </a:solidFill>
                <a:latin typeface="楷体_GB2312"/>
                <a:ea typeface="楷体_GB2312"/>
                <a:cs typeface="楷体_GB2312"/>
              </a:rPr>
              <a:t>动力学链长和聚合度</a:t>
            </a:r>
          </a:p>
          <a:p>
            <a:pPr eaLnBrk="1" hangingPunct="1">
              <a:lnSpc>
                <a:spcPts val="3300"/>
              </a:lnSpc>
            </a:pPr>
            <a:r>
              <a:rPr lang="en-US" altLang="zh-CN" sz="2800" b="1">
                <a:solidFill>
                  <a:srgbClr val="000000"/>
                </a:solidFill>
                <a:latin typeface="Times New Roman" panose="02020603050405020304" pitchFamily="18" charset="0"/>
                <a:cs typeface="Times New Roman" panose="02020603050405020304" pitchFamily="18" charset="0"/>
              </a:rPr>
              <a:t>(Kinetics</a:t>
            </a:r>
            <a:r>
              <a:rPr lang="en-US" altLang="zh-CN" sz="2800">
                <a:solidFill>
                  <a:srgbClr val="000000"/>
                </a:solidFill>
                <a:latin typeface="Times New Roman" panose="02020603050405020304" pitchFamily="18" charset="0"/>
                <a:cs typeface="Times New Roman" panose="02020603050405020304" pitchFamily="18" charset="0"/>
              </a:rPr>
              <a:t> </a:t>
            </a:r>
            <a:r>
              <a:rPr lang="en-US" altLang="zh-CN" sz="2800" b="1">
                <a:solidFill>
                  <a:srgbClr val="000000"/>
                </a:solidFill>
                <a:latin typeface="Times New Roman" panose="02020603050405020304" pitchFamily="18" charset="0"/>
                <a:cs typeface="Times New Roman" panose="02020603050405020304" pitchFamily="18" charset="0"/>
              </a:rPr>
              <a:t>Chain</a:t>
            </a:r>
            <a:r>
              <a:rPr lang="en-US" altLang="zh-CN" sz="2800">
                <a:solidFill>
                  <a:srgbClr val="000000"/>
                </a:solidFill>
                <a:latin typeface="Times New Roman" panose="02020603050405020304" pitchFamily="18" charset="0"/>
                <a:cs typeface="Times New Roman" panose="02020603050405020304" pitchFamily="18" charset="0"/>
              </a:rPr>
              <a:t> </a:t>
            </a:r>
            <a:r>
              <a:rPr lang="en-US" altLang="zh-CN" sz="2800" b="1">
                <a:solidFill>
                  <a:srgbClr val="000000"/>
                </a:solidFill>
                <a:latin typeface="Times New Roman" panose="02020603050405020304" pitchFamily="18" charset="0"/>
                <a:cs typeface="Times New Roman" panose="02020603050405020304" pitchFamily="18" charset="0"/>
              </a:rPr>
              <a:t>Length</a:t>
            </a:r>
            <a:r>
              <a:rPr lang="en-US" altLang="zh-CN" sz="2800">
                <a:solidFill>
                  <a:srgbClr val="000000"/>
                </a:solidFill>
                <a:latin typeface="Times New Roman" panose="02020603050405020304" pitchFamily="18" charset="0"/>
                <a:cs typeface="Times New Roman" panose="02020603050405020304" pitchFamily="18" charset="0"/>
              </a:rPr>
              <a:t> </a:t>
            </a:r>
            <a:r>
              <a:rPr lang="en-US" altLang="zh-CN" sz="2800" b="1">
                <a:solidFill>
                  <a:srgbClr val="000000"/>
                </a:solidFill>
                <a:latin typeface="Times New Roman" panose="02020603050405020304" pitchFamily="18" charset="0"/>
                <a:cs typeface="Times New Roman" panose="02020603050405020304" pitchFamily="18" charset="0"/>
              </a:rPr>
              <a:t>and</a:t>
            </a:r>
            <a:r>
              <a:rPr lang="en-US" altLang="zh-CN" sz="2800">
                <a:solidFill>
                  <a:srgbClr val="000000"/>
                </a:solidFill>
                <a:latin typeface="Times New Roman" panose="02020603050405020304" pitchFamily="18" charset="0"/>
                <a:cs typeface="Times New Roman" panose="02020603050405020304" pitchFamily="18" charset="0"/>
              </a:rPr>
              <a:t> </a:t>
            </a:r>
            <a:r>
              <a:rPr lang="en-US" altLang="zh-CN" sz="2800" b="1">
                <a:solidFill>
                  <a:srgbClr val="000000"/>
                </a:solidFill>
                <a:latin typeface="Times New Roman" panose="02020603050405020304" pitchFamily="18" charset="0"/>
                <a:cs typeface="Times New Roman" panose="02020603050405020304" pitchFamily="18" charset="0"/>
              </a:rPr>
              <a:t>Polymerization</a:t>
            </a:r>
            <a:r>
              <a:rPr lang="en-US" altLang="zh-CN" sz="2800">
                <a:solidFill>
                  <a:srgbClr val="000000"/>
                </a:solidFill>
                <a:latin typeface="Times New Roman" panose="02020603050405020304" pitchFamily="18" charset="0"/>
                <a:cs typeface="Times New Roman" panose="02020603050405020304" pitchFamily="18" charset="0"/>
              </a:rPr>
              <a:t> </a:t>
            </a:r>
            <a:r>
              <a:rPr lang="en-US" altLang="zh-CN" sz="2800" b="1">
                <a:solidFill>
                  <a:srgbClr val="000000"/>
                </a:solidFill>
                <a:latin typeface="Times New Roman" panose="02020603050405020304" pitchFamily="18" charset="0"/>
                <a:cs typeface="Times New Roman" panose="02020603050405020304" pitchFamily="18" charset="0"/>
              </a:rPr>
              <a:t>Degree)</a:t>
            </a:r>
          </a:p>
        </p:txBody>
      </p:sp>
      <p:sp>
        <p:nvSpPr>
          <p:cNvPr id="101381" name="TextBox 3"/>
          <p:cNvSpPr txBox="1">
            <a:spLocks noChangeArrowheads="1"/>
          </p:cNvSpPr>
          <p:nvPr/>
        </p:nvSpPr>
        <p:spPr bwMode="auto">
          <a:xfrm>
            <a:off x="765175" y="4922838"/>
            <a:ext cx="94265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2400">
                <a:latin typeface="Times New Roman" panose="02020603050405020304" pitchFamily="18" charset="0"/>
                <a:cs typeface="Times New Roman" panose="02020603050405020304" pitchFamily="18" charset="0"/>
              </a:rPr>
              <a:t>The kinetic chain length is defined as the total number of growth steps (i.e. of monomer units added) that have occurred during the life-time of a radical-from its formation to its termination by mutual annihitation with another radial. If the process does not involve transfer reactions the kinetic chain length is equal to the average degree of polymerization attained by the radicals when they terminate.</a:t>
            </a:r>
            <a:endParaRPr lang="zh-CN" altLang="en-US" sz="2400">
              <a:latin typeface="Times New Roman" panose="02020603050405020304" pitchFamily="18" charset="0"/>
              <a:cs typeface="Times New Roman" panose="02020603050405020304" pitchFamily="18" charset="0"/>
            </a:endParaRPr>
          </a:p>
        </p:txBody>
      </p:sp>
      <p:sp>
        <p:nvSpPr>
          <p:cNvPr id="5" name="TextBox 4"/>
          <p:cNvSpPr txBox="1">
            <a:spLocks noRot="1" noChangeAspect="1" noMove="1" noResize="1" noEditPoints="1" noAdjustHandles="1" noChangeArrowheads="1" noChangeShapeType="1" noTextEdit="1"/>
          </p:cNvSpPr>
          <p:nvPr/>
        </p:nvSpPr>
        <p:spPr>
          <a:xfrm>
            <a:off x="1308100" y="3842103"/>
            <a:ext cx="4885633" cy="933717"/>
          </a:xfrm>
          <a:prstGeom prst="rect">
            <a:avLst/>
          </a:prstGeom>
          <a:blipFill rotWithShape="1">
            <a:blip r:embed="rId2"/>
            <a:stretch>
              <a:fillRect/>
            </a:stretch>
          </a:blipFill>
          <a:ln>
            <a:solidFill>
              <a:schemeClr val="accent1"/>
            </a:solidFill>
          </a:ln>
        </p:spPr>
        <p:txBody>
          <a:bodyPr/>
          <a:lstStyle/>
          <a:p>
            <a:r>
              <a:rPr lang="zh-CN" altLang="en-US">
                <a:noFill/>
              </a:rPr>
              <a:t> </a:t>
            </a:r>
          </a:p>
        </p:txBody>
      </p:sp>
      <p:sp>
        <p:nvSpPr>
          <p:cNvPr id="101383" name="TextBox 30"/>
          <p:cNvSpPr txBox="1">
            <a:spLocks noChangeArrowheads="1"/>
          </p:cNvSpPr>
          <p:nvPr/>
        </p:nvSpPr>
        <p:spPr bwMode="auto">
          <a:xfrm>
            <a:off x="6369050" y="3598863"/>
            <a:ext cx="3778250" cy="1323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2000">
                <a:solidFill>
                  <a:srgbClr val="0000FF"/>
                </a:solidFill>
                <a:latin typeface="Times New Roman" panose="02020603050405020304" pitchFamily="18" charset="0"/>
                <a:cs typeface="Times New Roman" panose="02020603050405020304" pitchFamily="18" charset="0"/>
              </a:rPr>
              <a:t>The average number of monomer molecules consumed (polymerized) per each radical, which initiates a polymer chain.</a:t>
            </a:r>
            <a:endParaRPr lang="zh-CN" altLang="en-US" sz="200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TextBox 1"/>
          <p:cNvSpPr txBox="1">
            <a:spLocks noChangeArrowheads="1"/>
          </p:cNvSpPr>
          <p:nvPr/>
        </p:nvSpPr>
        <p:spPr bwMode="auto">
          <a:xfrm>
            <a:off x="1282700" y="1117600"/>
            <a:ext cx="83105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楷体_GB2312"/>
                <a:ea typeface="楷体_GB2312"/>
                <a:cs typeface="楷体_GB2312"/>
              </a:rPr>
              <a:t>如果双键上有吸电子取代键，如甲基丙烯酸甲酯、丙烯腈等：</a:t>
            </a:r>
          </a:p>
        </p:txBody>
      </p:sp>
      <p:sp>
        <p:nvSpPr>
          <p:cNvPr id="136196" name="TextBox 1"/>
          <p:cNvSpPr txBox="1">
            <a:spLocks noChangeArrowheads="1"/>
          </p:cNvSpPr>
          <p:nvPr/>
        </p:nvSpPr>
        <p:spPr bwMode="auto">
          <a:xfrm>
            <a:off x="884237" y="4875212"/>
            <a:ext cx="89249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609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09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09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09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09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dirty="0"/>
              <a:t>	</a:t>
            </a:r>
            <a:r>
              <a:rPr lang="en-US" altLang="zh-CN" sz="2400" dirty="0" err="1">
                <a:latin typeface="楷体_GB2312"/>
                <a:ea typeface="楷体_GB2312"/>
                <a:cs typeface="楷体_GB2312"/>
              </a:rPr>
              <a:t>由于生成的链自由基有酯基和氰基的吸电子作用而稳定化，降</a:t>
            </a:r>
            <a:endParaRPr lang="en-US" altLang="zh-CN" sz="2400" dirty="0">
              <a:latin typeface="楷体_GB2312"/>
              <a:ea typeface="楷体_GB2312"/>
              <a:cs typeface="楷体_GB2312"/>
            </a:endParaRPr>
          </a:p>
          <a:p>
            <a:pPr eaLnBrk="1" hangingPunct="1">
              <a:lnSpc>
                <a:spcPts val="1000"/>
              </a:lnSpc>
            </a:pPr>
            <a:endParaRPr lang="en-US" altLang="zh-CN" dirty="0"/>
          </a:p>
          <a:p>
            <a:pPr eaLnBrk="1" hangingPunct="1">
              <a:lnSpc>
                <a:spcPts val="1000"/>
              </a:lnSpc>
            </a:pPr>
            <a:endParaRPr lang="en-US" altLang="zh-CN" dirty="0"/>
          </a:p>
          <a:p>
            <a:pPr eaLnBrk="1" hangingPunct="1">
              <a:lnSpc>
                <a:spcPts val="2400"/>
              </a:lnSpc>
            </a:pPr>
            <a:r>
              <a:rPr lang="en-US" altLang="zh-CN" sz="2400" dirty="0" err="1">
                <a:latin typeface="楷体_GB2312"/>
              </a:rPr>
              <a:t>低了链转移活性，其次由于取代基的吸电子作用，使单体双键上的</a:t>
            </a:r>
            <a:endParaRPr lang="en-US" altLang="zh-CN" sz="2400" dirty="0">
              <a:latin typeface="楷体_GB2312"/>
            </a:endParaRPr>
          </a:p>
          <a:p>
            <a:pPr eaLnBrk="1" hangingPunct="1">
              <a:lnSpc>
                <a:spcPts val="1000"/>
              </a:lnSpc>
            </a:pPr>
            <a:endParaRPr lang="en-US" altLang="zh-CN" dirty="0"/>
          </a:p>
          <a:p>
            <a:pPr eaLnBrk="1" hangingPunct="1">
              <a:lnSpc>
                <a:spcPts val="3100"/>
              </a:lnSpc>
            </a:pPr>
            <a:r>
              <a:rPr lang="en-US" altLang="zh-CN" sz="2400" dirty="0" err="1">
                <a:latin typeface="楷体_GB2312"/>
              </a:rPr>
              <a:t>电子云密度降低，更易接受链自由基的进攻进行链增长反应。两方</a:t>
            </a:r>
            <a:endParaRPr lang="en-US" altLang="zh-CN" sz="2400" dirty="0">
              <a:latin typeface="楷体_GB2312"/>
            </a:endParaRPr>
          </a:p>
          <a:p>
            <a:pPr eaLnBrk="1" hangingPunct="1">
              <a:lnSpc>
                <a:spcPts val="1000"/>
              </a:lnSpc>
            </a:pPr>
            <a:endParaRPr lang="en-US" altLang="zh-CN" dirty="0"/>
          </a:p>
          <a:p>
            <a:pPr eaLnBrk="1" hangingPunct="1">
              <a:lnSpc>
                <a:spcPts val="3100"/>
              </a:lnSpc>
            </a:pPr>
            <a:r>
              <a:rPr lang="en-US" altLang="zh-CN" sz="2400" dirty="0" err="1">
                <a:latin typeface="楷体_GB2312"/>
              </a:rPr>
              <a:t>面因素致使这些单体容易得到高分子量的聚合产物</a:t>
            </a:r>
            <a:r>
              <a:rPr lang="en-US" altLang="zh-CN" sz="2400" dirty="0">
                <a:latin typeface="楷体_GB2312"/>
              </a:rPr>
              <a:t>。</a:t>
            </a:r>
          </a:p>
        </p:txBody>
      </p:sp>
      <p:pic>
        <p:nvPicPr>
          <p:cNvPr id="136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1449388"/>
            <a:ext cx="593407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TextBox 1"/>
          <p:cNvSpPr txBox="1">
            <a:spLocks noChangeArrowheads="1"/>
          </p:cNvSpPr>
          <p:nvPr/>
        </p:nvSpPr>
        <p:spPr bwMode="auto">
          <a:xfrm>
            <a:off x="1003300" y="1219200"/>
            <a:ext cx="323215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u="sng">
                <a:latin typeface="楷体_GB2312"/>
                <a:ea typeface="楷体_GB2312"/>
                <a:cs typeface="楷体_GB2312"/>
              </a:rPr>
              <a:t>氧的阻聚和引发作用</a:t>
            </a:r>
          </a:p>
        </p:txBody>
      </p:sp>
      <p:sp>
        <p:nvSpPr>
          <p:cNvPr id="137220" name="TextBox 1"/>
          <p:cNvSpPr txBox="1">
            <a:spLocks noChangeArrowheads="1"/>
          </p:cNvSpPr>
          <p:nvPr/>
        </p:nvSpPr>
        <p:spPr bwMode="auto">
          <a:xfrm>
            <a:off x="1003300" y="1879600"/>
            <a:ext cx="8869363"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228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28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28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28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28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28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28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28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286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a:t>	</a:t>
            </a:r>
            <a:r>
              <a:rPr lang="en-US" altLang="zh-CN" sz="2400">
                <a:latin typeface="楷体_GB2312"/>
                <a:ea typeface="楷体_GB2312"/>
                <a:cs typeface="楷体_GB2312"/>
              </a:rPr>
              <a:t>氧对自由基聚合反应呈现两重性，在相对较低温度（如</a:t>
            </a:r>
            <a:r>
              <a:rPr lang="en-US" altLang="zh-CN" sz="2400" b="1">
                <a:latin typeface="Times New Roman" panose="02020603050405020304" pitchFamily="18" charset="0"/>
                <a:cs typeface="Times New Roman" panose="02020603050405020304" pitchFamily="18" charset="0"/>
              </a:rPr>
              <a:t>&lt;100</a:t>
            </a:r>
            <a:r>
              <a:rPr lang="en-US" altLang="zh-CN" sz="2400">
                <a:latin typeface="楷体_GB2312"/>
                <a:ea typeface="楷体_GB2312"/>
                <a:cs typeface="楷体_GB2312"/>
              </a:rPr>
              <a:t>℃）</a:t>
            </a:r>
          </a:p>
          <a:p>
            <a:pPr eaLnBrk="1" hangingPunct="1">
              <a:lnSpc>
                <a:spcPts val="1000"/>
              </a:lnSpc>
            </a:pPr>
            <a:endParaRPr lang="en-US" altLang="zh-CN"/>
          </a:p>
          <a:p>
            <a:pPr eaLnBrk="1" hangingPunct="1">
              <a:lnSpc>
                <a:spcPts val="2700"/>
              </a:lnSpc>
            </a:pPr>
            <a:r>
              <a:rPr lang="en-US" altLang="zh-CN" sz="2400">
                <a:latin typeface="楷体_GB2312"/>
              </a:rPr>
              <a:t>下聚合时，氧极易与链自由基加成生成无引发活性的过氧化物，</a:t>
            </a:r>
          </a:p>
          <a:p>
            <a:pPr eaLnBrk="1" hangingPunct="1">
              <a:lnSpc>
                <a:spcPts val="1000"/>
              </a:lnSpc>
            </a:pPr>
            <a:endParaRPr lang="en-US" altLang="zh-CN"/>
          </a:p>
          <a:p>
            <a:pPr eaLnBrk="1" hangingPunct="1">
              <a:lnSpc>
                <a:spcPts val="2700"/>
              </a:lnSpc>
            </a:pPr>
            <a:r>
              <a:rPr lang="en-US" altLang="zh-CN" sz="2400">
                <a:latin typeface="楷体_GB2312"/>
              </a:rPr>
              <a:t>起阻聚作用：</a:t>
            </a:r>
          </a:p>
        </p:txBody>
      </p:sp>
      <p:sp>
        <p:nvSpPr>
          <p:cNvPr id="137221" name="TextBox 1"/>
          <p:cNvSpPr txBox="1">
            <a:spLocks noChangeArrowheads="1"/>
          </p:cNvSpPr>
          <p:nvPr/>
        </p:nvSpPr>
        <p:spPr bwMode="auto">
          <a:xfrm>
            <a:off x="965200" y="4686300"/>
            <a:ext cx="8618538"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3048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048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048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048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048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048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048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048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048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a:t>	</a:t>
            </a:r>
            <a:r>
              <a:rPr lang="en-US" altLang="zh-CN" sz="2400">
                <a:latin typeface="楷体_GB2312"/>
                <a:ea typeface="楷体_GB2312"/>
                <a:cs typeface="楷体_GB2312"/>
              </a:rPr>
              <a:t>由于以上阻聚作用，聚合前往往需要先除氧，并在惰性气氛</a:t>
            </a:r>
          </a:p>
          <a:p>
            <a:pPr eaLnBrk="1" hangingPunct="1">
              <a:lnSpc>
                <a:spcPts val="1000"/>
              </a:lnSpc>
            </a:pPr>
            <a:endParaRPr lang="en-US" altLang="zh-CN"/>
          </a:p>
          <a:p>
            <a:pPr eaLnBrk="1" hangingPunct="1">
              <a:lnSpc>
                <a:spcPts val="2900"/>
              </a:lnSpc>
            </a:pPr>
            <a:r>
              <a:rPr lang="en-US" altLang="zh-CN" sz="2400">
                <a:latin typeface="楷体_GB2312"/>
              </a:rPr>
              <a:t>（如氮气）下进行反应。但在高温时，生成的过氧化物却能分解</a:t>
            </a:r>
          </a:p>
          <a:p>
            <a:pPr eaLnBrk="1" hangingPunct="1">
              <a:lnSpc>
                <a:spcPts val="1000"/>
              </a:lnSpc>
            </a:pPr>
            <a:endParaRPr lang="en-US" altLang="zh-CN"/>
          </a:p>
          <a:p>
            <a:pPr eaLnBrk="1" hangingPunct="1">
              <a:lnSpc>
                <a:spcPts val="2700"/>
              </a:lnSpc>
            </a:pPr>
            <a:r>
              <a:rPr lang="en-US" altLang="zh-CN" sz="2400">
                <a:latin typeface="楷体_GB2312"/>
              </a:rPr>
              <a:t>产生活泼的自由基起引发作用，表现出引发剂的作用。工业上便</a:t>
            </a:r>
          </a:p>
          <a:p>
            <a:pPr eaLnBrk="1" hangingPunct="1">
              <a:lnSpc>
                <a:spcPts val="1000"/>
              </a:lnSpc>
            </a:pPr>
            <a:endParaRPr lang="en-US" altLang="zh-CN"/>
          </a:p>
          <a:p>
            <a:pPr eaLnBrk="1" hangingPunct="1">
              <a:lnSpc>
                <a:spcPts val="2700"/>
              </a:lnSpc>
            </a:pPr>
            <a:r>
              <a:rPr lang="en-US" altLang="zh-CN" sz="2400">
                <a:latin typeface="楷体_GB2312"/>
              </a:rPr>
              <a:t>是利用氧的这一特性，在高温聚合时用它作引发剂。</a:t>
            </a:r>
          </a:p>
        </p:txBody>
      </p:sp>
      <p:sp>
        <p:nvSpPr>
          <p:cNvPr id="137222" name="TextBox 1"/>
          <p:cNvSpPr txBox="1">
            <a:spLocks noChangeArrowheads="1"/>
          </p:cNvSpPr>
          <p:nvPr/>
        </p:nvSpPr>
        <p:spPr bwMode="auto">
          <a:xfrm>
            <a:off x="5575300" y="3657600"/>
            <a:ext cx="30797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楷体_GB2312"/>
                <a:ea typeface="楷体_GB2312"/>
                <a:cs typeface="楷体_GB2312"/>
              </a:rPr>
              <a:t>高</a:t>
            </a:r>
          </a:p>
          <a:p>
            <a:pPr eaLnBrk="1" hangingPunct="1">
              <a:lnSpc>
                <a:spcPts val="2800"/>
              </a:lnSpc>
            </a:pPr>
            <a:r>
              <a:rPr lang="en-US" altLang="zh-CN" sz="2400">
                <a:latin typeface="楷体_GB2312"/>
                <a:ea typeface="楷体_GB2312"/>
                <a:cs typeface="楷体_GB2312"/>
              </a:rPr>
              <a:t>温</a:t>
            </a:r>
          </a:p>
        </p:txBody>
      </p:sp>
      <p:pic>
        <p:nvPicPr>
          <p:cNvPr id="13722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00" y="3233738"/>
            <a:ext cx="730567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3679825" y="6418263"/>
            <a:ext cx="112713" cy="96837"/>
          </a:xfrm>
          <a:custGeom>
            <a:avLst/>
            <a:gdLst>
              <a:gd name="connsiteX0" fmla="*/ 0 w 112776"/>
              <a:gd name="connsiteY0" fmla="*/ 28955 h 96773"/>
              <a:gd name="connsiteX1" fmla="*/ 9905 w 112776"/>
              <a:gd name="connsiteY1" fmla="*/ 28955 h 96773"/>
              <a:gd name="connsiteX2" fmla="*/ 19050 w 112776"/>
              <a:gd name="connsiteY2" fmla="*/ 19050 h 96773"/>
              <a:gd name="connsiteX3" fmla="*/ 9905 w 112776"/>
              <a:gd name="connsiteY3" fmla="*/ 9144 h 96773"/>
              <a:gd name="connsiteX4" fmla="*/ 0 w 112776"/>
              <a:gd name="connsiteY4" fmla="*/ 0 h 96773"/>
              <a:gd name="connsiteX5" fmla="*/ 46482 w 112776"/>
              <a:gd name="connsiteY5" fmla="*/ 28955 h 96773"/>
              <a:gd name="connsiteX6" fmla="*/ 84582 w 112776"/>
              <a:gd name="connsiteY6" fmla="*/ 28955 h 96773"/>
              <a:gd name="connsiteX7" fmla="*/ 93726 w 112776"/>
              <a:gd name="connsiteY7" fmla="*/ 48005 h 96773"/>
              <a:gd name="connsiteX8" fmla="*/ 103632 w 112776"/>
              <a:gd name="connsiteY8" fmla="*/ 67817 h 96773"/>
              <a:gd name="connsiteX9" fmla="*/ 112776 w 112776"/>
              <a:gd name="connsiteY9" fmla="*/ 86867 h 96773"/>
              <a:gd name="connsiteX10" fmla="*/ 112776 w 112776"/>
              <a:gd name="connsiteY10" fmla="*/ 96773 h 96773"/>
              <a:gd name="connsiteX11" fmla="*/ 93726 w 112776"/>
              <a:gd name="connsiteY11" fmla="*/ 86867 h 96773"/>
              <a:gd name="connsiteX12" fmla="*/ 74676 w 112776"/>
              <a:gd name="connsiteY12" fmla="*/ 67817 h 96773"/>
              <a:gd name="connsiteX13" fmla="*/ 36576 w 112776"/>
              <a:gd name="connsiteY13" fmla="*/ 48005 h 96773"/>
              <a:gd name="connsiteX14" fmla="*/ 36576 w 112776"/>
              <a:gd name="connsiteY14" fmla="*/ 57911 h 96773"/>
              <a:gd name="connsiteX15" fmla="*/ 28955 w 112776"/>
              <a:gd name="connsiteY15" fmla="*/ 67817 h 96773"/>
              <a:gd name="connsiteX16" fmla="*/ 19050 w 112776"/>
              <a:gd name="connsiteY16" fmla="*/ 76961 h 96773"/>
              <a:gd name="connsiteX17" fmla="*/ 9905 w 112776"/>
              <a:gd name="connsiteY17" fmla="*/ 76961 h 96773"/>
              <a:gd name="connsiteX18" fmla="*/ 9905 w 112776"/>
              <a:gd name="connsiteY18" fmla="*/ 57911 h 96773"/>
              <a:gd name="connsiteX19" fmla="*/ 0 w 112776"/>
              <a:gd name="connsiteY19" fmla="*/ 28955 h 967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12776" h="96773">
                <a:moveTo>
                  <a:pt x="0" y="28955"/>
                </a:moveTo>
                <a:lnTo>
                  <a:pt x="9905" y="28955"/>
                </a:lnTo>
                <a:lnTo>
                  <a:pt x="19050" y="19050"/>
                </a:lnTo>
                <a:lnTo>
                  <a:pt x="9905" y="9144"/>
                </a:lnTo>
                <a:lnTo>
                  <a:pt x="0" y="0"/>
                </a:lnTo>
                <a:lnTo>
                  <a:pt x="46482" y="28955"/>
                </a:lnTo>
                <a:lnTo>
                  <a:pt x="84582" y="28955"/>
                </a:lnTo>
                <a:lnTo>
                  <a:pt x="93726" y="48005"/>
                </a:lnTo>
                <a:lnTo>
                  <a:pt x="103632" y="67817"/>
                </a:lnTo>
                <a:lnTo>
                  <a:pt x="112776" y="86867"/>
                </a:lnTo>
                <a:lnTo>
                  <a:pt x="112776" y="96773"/>
                </a:lnTo>
                <a:lnTo>
                  <a:pt x="93726" y="86867"/>
                </a:lnTo>
                <a:lnTo>
                  <a:pt x="74676" y="67817"/>
                </a:lnTo>
                <a:lnTo>
                  <a:pt x="36576" y="48005"/>
                </a:lnTo>
                <a:lnTo>
                  <a:pt x="36576" y="57911"/>
                </a:lnTo>
                <a:lnTo>
                  <a:pt x="28955" y="67817"/>
                </a:lnTo>
                <a:lnTo>
                  <a:pt x="19050" y="76961"/>
                </a:lnTo>
                <a:lnTo>
                  <a:pt x="9905" y="76961"/>
                </a:lnTo>
                <a:lnTo>
                  <a:pt x="9905" y="57911"/>
                </a:lnTo>
                <a:lnTo>
                  <a:pt x="0" y="28955"/>
                </a:lnTo>
              </a:path>
            </a:pathLst>
          </a:custGeom>
          <a:solidFill>
            <a:srgbClr val="46341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9" name="Freeform 3"/>
          <p:cNvSpPr/>
          <p:nvPr/>
        </p:nvSpPr>
        <p:spPr>
          <a:xfrm>
            <a:off x="2132013" y="6448425"/>
            <a:ext cx="255587" cy="260350"/>
          </a:xfrm>
          <a:custGeom>
            <a:avLst/>
            <a:gdLst>
              <a:gd name="connsiteX0" fmla="*/ 48005 w 256032"/>
              <a:gd name="connsiteY0" fmla="*/ 0 h 260604"/>
              <a:gd name="connsiteX1" fmla="*/ 76200 w 256032"/>
              <a:gd name="connsiteY1" fmla="*/ 9905 h 260604"/>
              <a:gd name="connsiteX2" fmla="*/ 114300 w 256032"/>
              <a:gd name="connsiteY2" fmla="*/ 9905 h 260604"/>
              <a:gd name="connsiteX3" fmla="*/ 181355 w 256032"/>
              <a:gd name="connsiteY3" fmla="*/ 19050 h 260604"/>
              <a:gd name="connsiteX4" fmla="*/ 152400 w 256032"/>
              <a:gd name="connsiteY4" fmla="*/ 86867 h 260604"/>
              <a:gd name="connsiteX5" fmla="*/ 152400 w 256032"/>
              <a:gd name="connsiteY5" fmla="*/ 96774 h 260604"/>
              <a:gd name="connsiteX6" fmla="*/ 162305 w 256032"/>
              <a:gd name="connsiteY6" fmla="*/ 115824 h 260604"/>
              <a:gd name="connsiteX7" fmla="*/ 171450 w 256032"/>
              <a:gd name="connsiteY7" fmla="*/ 134874 h 260604"/>
              <a:gd name="connsiteX8" fmla="*/ 190500 w 256032"/>
              <a:gd name="connsiteY8" fmla="*/ 154686 h 260604"/>
              <a:gd name="connsiteX9" fmla="*/ 227076 w 256032"/>
              <a:gd name="connsiteY9" fmla="*/ 183641 h 260604"/>
              <a:gd name="connsiteX10" fmla="*/ 246126 w 256032"/>
              <a:gd name="connsiteY10" fmla="*/ 221741 h 260604"/>
              <a:gd name="connsiteX11" fmla="*/ 256032 w 256032"/>
              <a:gd name="connsiteY11" fmla="*/ 250698 h 260604"/>
              <a:gd name="connsiteX12" fmla="*/ 256032 w 256032"/>
              <a:gd name="connsiteY12" fmla="*/ 260603 h 260604"/>
              <a:gd name="connsiteX13" fmla="*/ 152400 w 256032"/>
              <a:gd name="connsiteY13" fmla="*/ 163829 h 260604"/>
              <a:gd name="connsiteX14" fmla="*/ 48005 w 256032"/>
              <a:gd name="connsiteY14" fmla="*/ 86867 h 260604"/>
              <a:gd name="connsiteX15" fmla="*/ 0 w 256032"/>
              <a:gd name="connsiteY15" fmla="*/ 0 h 260604"/>
              <a:gd name="connsiteX16" fmla="*/ 48005 w 256032"/>
              <a:gd name="connsiteY16" fmla="*/ 0 h 2606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256032" h="260604">
                <a:moveTo>
                  <a:pt x="48005" y="0"/>
                </a:moveTo>
                <a:lnTo>
                  <a:pt x="76200" y="9905"/>
                </a:lnTo>
                <a:lnTo>
                  <a:pt x="114300" y="9905"/>
                </a:lnTo>
                <a:lnTo>
                  <a:pt x="181355" y="19050"/>
                </a:lnTo>
                <a:lnTo>
                  <a:pt x="152400" y="86867"/>
                </a:lnTo>
                <a:lnTo>
                  <a:pt x="152400" y="96774"/>
                </a:lnTo>
                <a:lnTo>
                  <a:pt x="162305" y="115824"/>
                </a:lnTo>
                <a:lnTo>
                  <a:pt x="171450" y="134874"/>
                </a:lnTo>
                <a:lnTo>
                  <a:pt x="190500" y="154686"/>
                </a:lnTo>
                <a:lnTo>
                  <a:pt x="227076" y="183641"/>
                </a:lnTo>
                <a:lnTo>
                  <a:pt x="246126" y="221741"/>
                </a:lnTo>
                <a:lnTo>
                  <a:pt x="256032" y="250698"/>
                </a:lnTo>
                <a:lnTo>
                  <a:pt x="256032" y="260603"/>
                </a:lnTo>
                <a:lnTo>
                  <a:pt x="152400" y="163829"/>
                </a:lnTo>
                <a:lnTo>
                  <a:pt x="48005" y="86867"/>
                </a:lnTo>
                <a:lnTo>
                  <a:pt x="0" y="0"/>
                </a:lnTo>
                <a:lnTo>
                  <a:pt x="48005" y="0"/>
                </a:lnTo>
              </a:path>
            </a:pathLst>
          </a:custGeom>
          <a:solidFill>
            <a:srgbClr val="46341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0" name="Freeform 3"/>
          <p:cNvSpPr/>
          <p:nvPr/>
        </p:nvSpPr>
        <p:spPr>
          <a:xfrm>
            <a:off x="1895475" y="6467475"/>
            <a:ext cx="93663" cy="96838"/>
          </a:xfrm>
          <a:custGeom>
            <a:avLst/>
            <a:gdLst>
              <a:gd name="connsiteX0" fmla="*/ 93726 w 93726"/>
              <a:gd name="connsiteY0" fmla="*/ 9905 h 96773"/>
              <a:gd name="connsiteX1" fmla="*/ 64770 w 93726"/>
              <a:gd name="connsiteY1" fmla="*/ 48767 h 96773"/>
              <a:gd name="connsiteX2" fmla="*/ 64770 w 93726"/>
              <a:gd name="connsiteY2" fmla="*/ 57912 h 96773"/>
              <a:gd name="connsiteX3" fmla="*/ 74676 w 93726"/>
              <a:gd name="connsiteY3" fmla="*/ 67817 h 96773"/>
              <a:gd name="connsiteX4" fmla="*/ 83820 w 93726"/>
              <a:gd name="connsiteY4" fmla="*/ 87629 h 96773"/>
              <a:gd name="connsiteX5" fmla="*/ 83820 w 93726"/>
              <a:gd name="connsiteY5" fmla="*/ 96774 h 96773"/>
              <a:gd name="connsiteX6" fmla="*/ 74676 w 93726"/>
              <a:gd name="connsiteY6" fmla="*/ 87629 h 96773"/>
              <a:gd name="connsiteX7" fmla="*/ 55626 w 93726"/>
              <a:gd name="connsiteY7" fmla="*/ 77724 h 96773"/>
              <a:gd name="connsiteX8" fmla="*/ 36576 w 93726"/>
              <a:gd name="connsiteY8" fmla="*/ 57912 h 96773"/>
              <a:gd name="connsiteX9" fmla="*/ 26670 w 93726"/>
              <a:gd name="connsiteY9" fmla="*/ 48767 h 96773"/>
              <a:gd name="connsiteX10" fmla="*/ 0 w 93726"/>
              <a:gd name="connsiteY10" fmla="*/ 0 h 96773"/>
              <a:gd name="connsiteX11" fmla="*/ 93726 w 93726"/>
              <a:gd name="connsiteY11" fmla="*/ 9905 h 967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93726" h="96773">
                <a:moveTo>
                  <a:pt x="93726" y="9905"/>
                </a:moveTo>
                <a:lnTo>
                  <a:pt x="64770" y="48767"/>
                </a:lnTo>
                <a:lnTo>
                  <a:pt x="64770" y="57912"/>
                </a:lnTo>
                <a:lnTo>
                  <a:pt x="74676" y="67817"/>
                </a:lnTo>
                <a:lnTo>
                  <a:pt x="83820" y="87629"/>
                </a:lnTo>
                <a:lnTo>
                  <a:pt x="83820" y="96774"/>
                </a:lnTo>
                <a:lnTo>
                  <a:pt x="74676" y="87629"/>
                </a:lnTo>
                <a:lnTo>
                  <a:pt x="55626" y="77724"/>
                </a:lnTo>
                <a:lnTo>
                  <a:pt x="36576" y="57912"/>
                </a:lnTo>
                <a:lnTo>
                  <a:pt x="26670" y="48767"/>
                </a:lnTo>
                <a:lnTo>
                  <a:pt x="0" y="0"/>
                </a:lnTo>
                <a:lnTo>
                  <a:pt x="93726" y="9905"/>
                </a:lnTo>
              </a:path>
            </a:pathLst>
          </a:custGeom>
          <a:solidFill>
            <a:srgbClr val="46341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38246" name="TextBox 1"/>
          <p:cNvSpPr txBox="1">
            <a:spLocks noChangeArrowheads="1"/>
          </p:cNvSpPr>
          <p:nvPr/>
        </p:nvSpPr>
        <p:spPr bwMode="auto">
          <a:xfrm>
            <a:off x="1460500" y="533400"/>
            <a:ext cx="66944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400" b="1">
                <a:latin typeface="Times New Roman" panose="02020603050405020304" pitchFamily="18" charset="0"/>
                <a:cs typeface="Times New Roman" panose="02020603050405020304" pitchFamily="18" charset="0"/>
              </a:rPr>
              <a:t>3.12</a:t>
            </a:r>
            <a:r>
              <a:rPr lang="en-US" altLang="zh-CN" sz="2400">
                <a:latin typeface="Times New Roman" panose="02020603050405020304" pitchFamily="18" charset="0"/>
                <a:cs typeface="Times New Roman" panose="02020603050405020304" pitchFamily="18" charset="0"/>
              </a:rPr>
              <a:t>自由基寿命和链增长、链终止速率常数的测定</a:t>
            </a:r>
          </a:p>
        </p:txBody>
      </p:sp>
      <p:sp>
        <p:nvSpPr>
          <p:cNvPr id="138247" name="TextBox 1"/>
          <p:cNvSpPr txBox="1">
            <a:spLocks noChangeArrowheads="1"/>
          </p:cNvSpPr>
          <p:nvPr/>
        </p:nvSpPr>
        <p:spPr bwMode="auto">
          <a:xfrm>
            <a:off x="1460500" y="1333500"/>
            <a:ext cx="7666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400" b="1">
                <a:latin typeface="Times New Roman" panose="02020603050405020304" pitchFamily="18" charset="0"/>
                <a:cs typeface="Times New Roman" panose="02020603050405020304" pitchFamily="18" charset="0"/>
              </a:rPr>
              <a:t>Determination</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of</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Free</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Radical</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and</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Chain</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Growth</a:t>
            </a:r>
            <a:r>
              <a:rPr lang="en-US" altLang="zh-CN" sz="2400">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Chain</a:t>
            </a:r>
          </a:p>
        </p:txBody>
      </p:sp>
      <p:sp>
        <p:nvSpPr>
          <p:cNvPr id="138248" name="TextBox 1"/>
          <p:cNvSpPr txBox="1">
            <a:spLocks noChangeArrowheads="1"/>
          </p:cNvSpPr>
          <p:nvPr/>
        </p:nvSpPr>
        <p:spPr bwMode="auto">
          <a:xfrm>
            <a:off x="1460500" y="2006600"/>
            <a:ext cx="37941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100"/>
              </a:lnSpc>
            </a:pPr>
            <a:r>
              <a:rPr lang="en-US" altLang="zh-CN" sz="2400" b="1">
                <a:latin typeface="Times New Roman" panose="02020603050405020304" pitchFamily="18" charset="0"/>
                <a:cs typeface="Times New Roman" panose="02020603050405020304" pitchFamily="18" charset="0"/>
              </a:rPr>
              <a:t>Termination</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Rate</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Constants</a:t>
            </a:r>
          </a:p>
        </p:txBody>
      </p:sp>
      <p:sp>
        <p:nvSpPr>
          <p:cNvPr id="138249" name="TextBox 1"/>
          <p:cNvSpPr txBox="1">
            <a:spLocks noChangeArrowheads="1"/>
          </p:cNvSpPr>
          <p:nvPr/>
        </p:nvSpPr>
        <p:spPr bwMode="auto">
          <a:xfrm>
            <a:off x="1828800" y="2489200"/>
            <a:ext cx="4462463"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楷体_GB2312"/>
                <a:ea typeface="楷体_GB2312"/>
                <a:cs typeface="楷体_GB2312"/>
              </a:rPr>
              <a:t>1.</a:t>
            </a:r>
            <a:r>
              <a:rPr lang="en-US" altLang="zh-CN" sz="2400">
                <a:latin typeface="Times New Roman" panose="02020603050405020304" pitchFamily="18" charset="0"/>
                <a:cs typeface="Times New Roman" panose="02020603050405020304" pitchFamily="18" charset="0"/>
              </a:rPr>
              <a:t>  </a:t>
            </a:r>
            <a:r>
              <a:rPr lang="en-US" altLang="zh-CN" sz="2400">
                <a:latin typeface="楷体_GB2312"/>
                <a:ea typeface="楷体_GB2312"/>
                <a:cs typeface="楷体_GB2312"/>
              </a:rPr>
              <a:t>非稳定阶段自由基寿命的测定</a:t>
            </a:r>
          </a:p>
          <a:p>
            <a:pPr eaLnBrk="1" hangingPunct="1">
              <a:lnSpc>
                <a:spcPts val="1000"/>
              </a:lnSpc>
            </a:pPr>
            <a:endParaRPr lang="en-US" altLang="zh-CN"/>
          </a:p>
          <a:p>
            <a:pPr eaLnBrk="1" hangingPunct="1">
              <a:lnSpc>
                <a:spcPts val="2400"/>
              </a:lnSpc>
            </a:pPr>
            <a:r>
              <a:rPr lang="en-US" altLang="zh-CN" sz="2400">
                <a:latin typeface="楷体_GB2312"/>
              </a:rPr>
              <a:t>（1）前效应</a:t>
            </a:r>
          </a:p>
          <a:p>
            <a:pPr eaLnBrk="1" hangingPunct="1">
              <a:lnSpc>
                <a:spcPts val="1000"/>
              </a:lnSpc>
            </a:pPr>
            <a:endParaRPr lang="en-US" altLang="zh-CN"/>
          </a:p>
          <a:p>
            <a:pPr eaLnBrk="1" hangingPunct="1">
              <a:lnSpc>
                <a:spcPts val="2400"/>
              </a:lnSpc>
            </a:pPr>
            <a:r>
              <a:rPr lang="en-US" altLang="zh-CN" sz="2400">
                <a:latin typeface="楷体_GB2312"/>
              </a:rPr>
              <a:t>（2）后效应</a:t>
            </a:r>
          </a:p>
        </p:txBody>
      </p:sp>
      <p:sp>
        <p:nvSpPr>
          <p:cNvPr id="138250" name="TextBox 1"/>
          <p:cNvSpPr txBox="1">
            <a:spLocks noChangeArrowheads="1"/>
          </p:cNvSpPr>
          <p:nvPr/>
        </p:nvSpPr>
        <p:spPr bwMode="auto">
          <a:xfrm>
            <a:off x="1828800" y="3810000"/>
            <a:ext cx="4462463"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楷体_GB2312"/>
                <a:ea typeface="楷体_GB2312"/>
                <a:cs typeface="楷体_GB2312"/>
              </a:rPr>
              <a:t>2.</a:t>
            </a:r>
            <a:r>
              <a:rPr lang="en-US" altLang="zh-CN" sz="2400">
                <a:latin typeface="Times New Roman" panose="02020603050405020304" pitchFamily="18" charset="0"/>
                <a:cs typeface="Times New Roman" panose="02020603050405020304" pitchFamily="18" charset="0"/>
              </a:rPr>
              <a:t>  </a:t>
            </a:r>
            <a:r>
              <a:rPr lang="en-US" altLang="zh-CN" sz="2400">
                <a:latin typeface="楷体_GB2312"/>
                <a:ea typeface="楷体_GB2312"/>
                <a:cs typeface="楷体_GB2312"/>
              </a:rPr>
              <a:t>假稳态阶段自由基寿命的测定</a:t>
            </a:r>
          </a:p>
          <a:p>
            <a:pPr eaLnBrk="1" hangingPunct="1">
              <a:lnSpc>
                <a:spcPts val="1000"/>
              </a:lnSpc>
            </a:pPr>
            <a:endParaRPr lang="en-US" altLang="zh-CN"/>
          </a:p>
          <a:p>
            <a:pPr eaLnBrk="1" hangingPunct="1">
              <a:lnSpc>
                <a:spcPts val="2400"/>
              </a:lnSpc>
            </a:pPr>
            <a:r>
              <a:rPr lang="en-US" altLang="zh-CN" sz="2400">
                <a:latin typeface="楷体_GB2312"/>
              </a:rPr>
              <a:t>（1）关闸慢速旋转</a:t>
            </a:r>
          </a:p>
          <a:p>
            <a:pPr eaLnBrk="1" hangingPunct="1">
              <a:lnSpc>
                <a:spcPts val="1000"/>
              </a:lnSpc>
            </a:pPr>
            <a:endParaRPr lang="en-US" altLang="zh-CN"/>
          </a:p>
          <a:p>
            <a:pPr eaLnBrk="1" hangingPunct="1">
              <a:lnSpc>
                <a:spcPts val="2400"/>
              </a:lnSpc>
            </a:pPr>
            <a:r>
              <a:rPr lang="en-US" altLang="zh-CN" sz="2400">
                <a:latin typeface="楷体_GB2312"/>
              </a:rPr>
              <a:t>（2）关闸快速旋转</a:t>
            </a:r>
          </a:p>
        </p:txBody>
      </p:sp>
      <p:sp>
        <p:nvSpPr>
          <p:cNvPr id="138251" name="TextBox 1"/>
          <p:cNvSpPr txBox="1">
            <a:spLocks noChangeArrowheads="1"/>
          </p:cNvSpPr>
          <p:nvPr/>
        </p:nvSpPr>
        <p:spPr bwMode="auto">
          <a:xfrm>
            <a:off x="1828800" y="5118100"/>
            <a:ext cx="6002338"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楷体_GB2312"/>
                <a:ea typeface="楷体_GB2312"/>
                <a:cs typeface="楷体_GB2312"/>
              </a:rPr>
              <a:t>3.</a:t>
            </a:r>
            <a:r>
              <a:rPr lang="en-US" altLang="zh-CN" sz="2400">
                <a:latin typeface="Times New Roman" panose="02020603050405020304" pitchFamily="18" charset="0"/>
                <a:cs typeface="Times New Roman" panose="02020603050405020304" pitchFamily="18" charset="0"/>
              </a:rPr>
              <a:t>  </a:t>
            </a:r>
            <a:r>
              <a:rPr lang="en-US" altLang="zh-CN" sz="2400">
                <a:latin typeface="楷体_GB2312"/>
                <a:ea typeface="楷体_GB2312"/>
                <a:cs typeface="楷体_GB2312"/>
              </a:rPr>
              <a:t>链增长和链终止速率常数测定方法的发展</a:t>
            </a:r>
          </a:p>
          <a:p>
            <a:pPr eaLnBrk="1" hangingPunct="1">
              <a:lnSpc>
                <a:spcPts val="1000"/>
              </a:lnSpc>
            </a:pPr>
            <a:endParaRPr lang="en-US" altLang="zh-CN"/>
          </a:p>
          <a:p>
            <a:pPr eaLnBrk="1" hangingPunct="1">
              <a:lnSpc>
                <a:spcPts val="2400"/>
              </a:lnSpc>
            </a:pPr>
            <a:r>
              <a:rPr lang="en-US" altLang="zh-CN" sz="2400">
                <a:latin typeface="楷体_GB2312"/>
              </a:rPr>
              <a:t>（1）ESR法</a:t>
            </a:r>
          </a:p>
        </p:txBody>
      </p:sp>
      <p:sp>
        <p:nvSpPr>
          <p:cNvPr id="138252" name="TextBox 1"/>
          <p:cNvSpPr txBox="1">
            <a:spLocks noChangeArrowheads="1"/>
          </p:cNvSpPr>
          <p:nvPr/>
        </p:nvSpPr>
        <p:spPr bwMode="auto">
          <a:xfrm>
            <a:off x="1828800" y="5994400"/>
            <a:ext cx="2616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楷体_GB2312"/>
                <a:ea typeface="楷体_GB2312"/>
                <a:cs typeface="楷体_GB2312"/>
              </a:rPr>
              <a:t>（2）乳液胶粒数法</a:t>
            </a:r>
          </a:p>
          <a:p>
            <a:pPr eaLnBrk="1" hangingPunct="1">
              <a:lnSpc>
                <a:spcPts val="1000"/>
              </a:lnSpc>
            </a:pPr>
            <a:endParaRPr lang="en-US" altLang="zh-CN">
              <a:ea typeface="楷体_GB2312"/>
              <a:cs typeface="楷体_GB2312"/>
            </a:endParaRPr>
          </a:p>
          <a:p>
            <a:pPr eaLnBrk="1" hangingPunct="1">
              <a:lnSpc>
                <a:spcPts val="2400"/>
              </a:lnSpc>
            </a:pPr>
            <a:r>
              <a:rPr lang="en-US" altLang="zh-CN" sz="2400">
                <a:latin typeface="楷体_GB2312"/>
                <a:ea typeface="楷体_GB2312"/>
                <a:cs typeface="楷体_GB2312"/>
              </a:rPr>
              <a:t>（3）脉冲激光法</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E8EF436-FA2D-4FFB-874C-2B11B4414822}"/>
              </a:ext>
            </a:extLst>
          </p:cNvPr>
          <p:cNvSpPr>
            <a:spLocks noGrp="1" noChangeArrowheads="1"/>
          </p:cNvSpPr>
          <p:nvPr>
            <p:ph type="title"/>
          </p:nvPr>
        </p:nvSpPr>
        <p:spPr>
          <a:xfrm>
            <a:off x="565905" y="243239"/>
            <a:ext cx="8567632" cy="587975"/>
          </a:xfrm>
        </p:spPr>
        <p:txBody>
          <a:bodyPr>
            <a:noAutofit/>
          </a:bodyPr>
          <a:lstStyle/>
          <a:p>
            <a:pPr eaLnBrk="1" fontAlgn="auto" hangingPunct="1">
              <a:spcAft>
                <a:spcPts val="0"/>
              </a:spcAft>
              <a:defRPr/>
            </a:pPr>
            <a:r>
              <a:rPr lang="zh-CN" altLang="en-US" sz="3527" b="1" dirty="0"/>
              <a:t>九、反应速率常数的测定</a:t>
            </a:r>
          </a:p>
        </p:txBody>
      </p:sp>
      <p:sp>
        <p:nvSpPr>
          <p:cNvPr id="111619" name="Rectangle 3">
            <a:extLst>
              <a:ext uri="{FF2B5EF4-FFF2-40B4-BE49-F238E27FC236}">
                <a16:creationId xmlns:a16="http://schemas.microsoft.com/office/drawing/2014/main" id="{D4C1649C-7408-4A3B-8324-7C369C33302D}"/>
              </a:ext>
            </a:extLst>
          </p:cNvPr>
          <p:cNvSpPr>
            <a:spLocks noGrp="1"/>
          </p:cNvSpPr>
          <p:nvPr>
            <p:ph type="body" idx="1"/>
          </p:nvPr>
        </p:nvSpPr>
        <p:spPr>
          <a:xfrm>
            <a:off x="861643" y="831214"/>
            <a:ext cx="9232603" cy="6299729"/>
          </a:xfrm>
          <a:extLst/>
        </p:spPr>
        <p:txBody>
          <a:bodyPr/>
          <a:lstStyle/>
          <a:p>
            <a:pPr eaLnBrk="1" hangingPunct="1">
              <a:spcAft>
                <a:spcPts val="661"/>
              </a:spcAft>
              <a:buNone/>
              <a:defRPr/>
            </a:pPr>
            <a:r>
              <a:rPr lang="zh-CN" altLang="en-US" sz="2205" dirty="0">
                <a:latin typeface="Arial" panose="020B0604020202020204" pitchFamily="34" charset="0"/>
                <a:ea typeface="楷体" panose="02010609060101010101" pitchFamily="49" charset="-122"/>
                <a:cs typeface="Arial" panose="020B0604020202020204" pitchFamily="34" charset="0"/>
              </a:rPr>
              <a:t>测定反应速率常数的目的：</a:t>
            </a:r>
          </a:p>
          <a:p>
            <a:pPr eaLnBrk="1" hangingPunct="1">
              <a:spcAft>
                <a:spcPts val="661"/>
              </a:spcAft>
              <a:defRPr/>
            </a:pPr>
            <a:r>
              <a:rPr lang="zh-CN" altLang="en-US" sz="2205" dirty="0">
                <a:latin typeface="Arial" panose="020B0604020202020204" pitchFamily="34" charset="0"/>
                <a:ea typeface="楷体" panose="02010609060101010101" pitchFamily="49" charset="-122"/>
                <a:cs typeface="Arial" panose="020B0604020202020204" pitchFamily="34" charset="0"/>
              </a:rPr>
              <a:t>通过归纳总结各种聚合体系的速率常数，建立聚合反应的基础理论（单体结构与聚合能力的关系，引发剂结构与活性间的关系，链终止、链转移等反应的微观机理，等等）；</a:t>
            </a:r>
          </a:p>
          <a:p>
            <a:pPr eaLnBrk="1" hangingPunct="1">
              <a:spcAft>
                <a:spcPts val="661"/>
              </a:spcAft>
              <a:defRPr/>
            </a:pPr>
            <a:r>
              <a:rPr lang="zh-CN" altLang="en-US" sz="2205" dirty="0">
                <a:latin typeface="Arial" panose="020B0604020202020204" pitchFamily="34" charset="0"/>
                <a:ea typeface="楷体" panose="02010609060101010101" pitchFamily="49" charset="-122"/>
                <a:cs typeface="Arial" panose="020B0604020202020204" pitchFamily="34" charset="0"/>
              </a:rPr>
              <a:t>聚合过程的理论预测</a:t>
            </a:r>
            <a:r>
              <a:rPr lang="en-US" altLang="zh-CN" sz="2205" dirty="0">
                <a:latin typeface="Arial" panose="020B0604020202020204" pitchFamily="34" charset="0"/>
                <a:ea typeface="楷体" panose="02010609060101010101" pitchFamily="49" charset="-122"/>
                <a:cs typeface="Arial" panose="020B0604020202020204" pitchFamily="34" charset="0"/>
              </a:rPr>
              <a:t>—</a:t>
            </a:r>
            <a:r>
              <a:rPr lang="zh-CN" altLang="en-US" sz="2205" dirty="0">
                <a:latin typeface="Arial" panose="020B0604020202020204" pitchFamily="34" charset="0"/>
                <a:ea typeface="楷体" panose="02010609060101010101" pitchFamily="49" charset="-122"/>
                <a:cs typeface="Arial" panose="020B0604020202020204" pitchFamily="34" charset="0"/>
              </a:rPr>
              <a:t>建立数学模型，用于聚合反应器的设计、放大。</a:t>
            </a:r>
            <a:endParaRPr lang="zh-CN" altLang="en-US" dirty="0">
              <a:latin typeface="Arial" panose="020B0604020202020204" pitchFamily="34" charset="0"/>
              <a:ea typeface="楷体" panose="02010609060101010101" pitchFamily="49" charset="-122"/>
              <a:cs typeface="Arial" panose="020B0604020202020204" pitchFamily="34" charset="0"/>
            </a:endParaRPr>
          </a:p>
          <a:p>
            <a:pPr eaLnBrk="1" hangingPunct="1">
              <a:spcAft>
                <a:spcPts val="661"/>
              </a:spcAft>
              <a:defRPr/>
            </a:pPr>
            <a:endParaRPr lang="zh-CN" altLang="en-US" sz="1102" dirty="0">
              <a:latin typeface="Arial" panose="020B0604020202020204" pitchFamily="34" charset="0"/>
              <a:ea typeface="楷体" panose="02010609060101010101" pitchFamily="49" charset="-122"/>
              <a:cs typeface="Arial" panose="020B0604020202020204" pitchFamily="34" charset="0"/>
            </a:endParaRPr>
          </a:p>
          <a:p>
            <a:pPr eaLnBrk="1" hangingPunct="1">
              <a:spcAft>
                <a:spcPts val="661"/>
              </a:spcAft>
              <a:buNone/>
              <a:defRPr/>
            </a:pPr>
            <a:r>
              <a:rPr lang="zh-CN" altLang="en-US" sz="2205" dirty="0">
                <a:latin typeface="Arial" panose="020B0604020202020204" pitchFamily="34" charset="0"/>
                <a:ea typeface="楷体" panose="02010609060101010101" pitchFamily="49" charset="-122"/>
                <a:cs typeface="Arial" panose="020B0604020202020204" pitchFamily="34" charset="0"/>
              </a:rPr>
              <a:t>基本的动力学参数</a:t>
            </a:r>
            <a:endParaRPr lang="zh-CN" altLang="en-US" dirty="0">
              <a:latin typeface="Arial" panose="020B0604020202020204" pitchFamily="34" charset="0"/>
              <a:ea typeface="楷体" panose="02010609060101010101" pitchFamily="49" charset="-122"/>
              <a:cs typeface="Arial" panose="020B0604020202020204" pitchFamily="34" charset="0"/>
            </a:endParaRPr>
          </a:p>
          <a:p>
            <a:pPr marL="0" indent="789206" eaLnBrk="1" hangingPunct="1">
              <a:spcAft>
                <a:spcPts val="661"/>
              </a:spcAft>
              <a:buNone/>
              <a:defRPr/>
            </a:pPr>
            <a:r>
              <a:rPr lang="en-US" altLang="zh-CN" sz="2205" i="1" dirty="0" err="1">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d</a:t>
            </a:r>
            <a:r>
              <a:rPr lang="en-US" altLang="zh-CN" sz="2205" baseline="-25000"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 </a:t>
            </a:r>
            <a:r>
              <a:rPr lang="en-US" altLang="zh-CN" sz="2205"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 (</a:t>
            </a:r>
            <a:r>
              <a:rPr lang="en-US" altLang="zh-CN" sz="2205" i="1"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f </a:t>
            </a:r>
            <a:r>
              <a:rPr lang="en-US" altLang="zh-CN" sz="2205"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 , </a:t>
            </a:r>
            <a:r>
              <a:rPr lang="en-US" altLang="zh-CN" sz="2205" i="1" dirty="0">
                <a:solidFill>
                  <a:srgbClr val="C00000"/>
                </a:solidFill>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a:solidFill>
                  <a:srgbClr val="C00000"/>
                </a:solidFill>
                <a:latin typeface="Arial" panose="020B0604020202020204" pitchFamily="34" charset="0"/>
                <a:ea typeface="楷体" panose="02010609060101010101" pitchFamily="49" charset="-122"/>
                <a:cs typeface="Arial" panose="020B0604020202020204" pitchFamily="34" charset="0"/>
              </a:rPr>
              <a:t>p </a:t>
            </a:r>
            <a:r>
              <a:rPr lang="en-US" altLang="zh-CN" sz="2205" dirty="0">
                <a:solidFill>
                  <a:srgbClr val="C00000"/>
                </a:solidFill>
                <a:latin typeface="Arial" panose="020B0604020202020204" pitchFamily="34" charset="0"/>
                <a:ea typeface="楷体" panose="02010609060101010101" pitchFamily="49" charset="-122"/>
                <a:cs typeface="Arial" panose="020B0604020202020204" pitchFamily="34" charset="0"/>
              </a:rPr>
              <a:t>, </a:t>
            </a:r>
            <a:r>
              <a:rPr lang="en-US" altLang="zh-CN" sz="2205" i="1" dirty="0" err="1">
                <a:solidFill>
                  <a:srgbClr val="C00000"/>
                </a:solidFill>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solidFill>
                  <a:srgbClr val="C00000"/>
                </a:solidFill>
                <a:latin typeface="Arial" panose="020B0604020202020204" pitchFamily="34" charset="0"/>
                <a:ea typeface="楷体" panose="02010609060101010101" pitchFamily="49" charset="-122"/>
                <a:cs typeface="Arial" panose="020B0604020202020204" pitchFamily="34" charset="0"/>
              </a:rPr>
              <a:t>t</a:t>
            </a:r>
            <a:r>
              <a:rPr lang="en-US" altLang="zh-CN" sz="2205" dirty="0">
                <a:solidFill>
                  <a:srgbClr val="C00000"/>
                </a:solidFill>
                <a:latin typeface="Arial" panose="020B0604020202020204" pitchFamily="34" charset="0"/>
                <a:ea typeface="楷体" panose="02010609060101010101" pitchFamily="49" charset="-122"/>
                <a:cs typeface="Arial" panose="020B0604020202020204" pitchFamily="34" charset="0"/>
              </a:rPr>
              <a:t> (</a:t>
            </a:r>
            <a:r>
              <a:rPr lang="en-US" altLang="zh-CN" sz="2205" i="1" dirty="0" err="1">
                <a:solidFill>
                  <a:srgbClr val="C00000"/>
                </a:solidFill>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solidFill>
                  <a:srgbClr val="C00000"/>
                </a:solidFill>
                <a:latin typeface="Arial" panose="020B0604020202020204" pitchFamily="34" charset="0"/>
                <a:ea typeface="楷体" panose="02010609060101010101" pitchFamily="49" charset="-122"/>
                <a:cs typeface="Arial" panose="020B0604020202020204" pitchFamily="34" charset="0"/>
              </a:rPr>
              <a:t>tc</a:t>
            </a:r>
            <a:r>
              <a:rPr lang="en-US" altLang="zh-CN" sz="2205" dirty="0">
                <a:solidFill>
                  <a:srgbClr val="C00000"/>
                </a:solidFill>
                <a:latin typeface="Arial" panose="020B0604020202020204" pitchFamily="34" charset="0"/>
                <a:ea typeface="楷体" panose="02010609060101010101" pitchFamily="49" charset="-122"/>
                <a:cs typeface="Arial" panose="020B0604020202020204" pitchFamily="34" charset="0"/>
              </a:rPr>
              <a:t>, </a:t>
            </a:r>
            <a:r>
              <a:rPr lang="en-US" altLang="zh-CN" sz="2205" i="1" dirty="0" err="1">
                <a:solidFill>
                  <a:srgbClr val="C00000"/>
                </a:solidFill>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solidFill>
                  <a:srgbClr val="C00000"/>
                </a:solidFill>
                <a:latin typeface="Arial" panose="020B0604020202020204" pitchFamily="34" charset="0"/>
                <a:ea typeface="楷体" panose="02010609060101010101" pitchFamily="49" charset="-122"/>
                <a:cs typeface="Arial" panose="020B0604020202020204" pitchFamily="34" charset="0"/>
              </a:rPr>
              <a:t>td</a:t>
            </a:r>
            <a:r>
              <a:rPr lang="en-US" altLang="zh-CN" sz="2205" baseline="-25000" dirty="0">
                <a:solidFill>
                  <a:srgbClr val="C00000"/>
                </a:solidFill>
                <a:latin typeface="Arial" panose="020B0604020202020204" pitchFamily="34" charset="0"/>
                <a:ea typeface="楷体" panose="02010609060101010101" pitchFamily="49" charset="-122"/>
                <a:cs typeface="Arial" panose="020B0604020202020204" pitchFamily="34" charset="0"/>
              </a:rPr>
              <a:t> </a:t>
            </a:r>
            <a:r>
              <a:rPr lang="en-US" altLang="zh-CN" sz="2205" dirty="0">
                <a:solidFill>
                  <a:srgbClr val="C00000"/>
                </a:solidFill>
                <a:latin typeface="Arial" panose="020B0604020202020204" pitchFamily="34" charset="0"/>
                <a:ea typeface="楷体" panose="02010609060101010101" pitchFamily="49" charset="-122"/>
                <a:cs typeface="Arial" panose="020B0604020202020204" pitchFamily="34" charset="0"/>
              </a:rPr>
              <a:t>) </a:t>
            </a:r>
            <a:r>
              <a:rPr lang="en-US" altLang="zh-CN" sz="2205"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 </a:t>
            </a:r>
            <a:r>
              <a:rPr lang="en-US" altLang="zh-CN" sz="2205" i="1"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C</a:t>
            </a:r>
            <a:r>
              <a:rPr lang="en-US" altLang="zh-CN" sz="2205" baseline="-25000"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M </a:t>
            </a:r>
            <a:r>
              <a:rPr lang="en-US" altLang="zh-CN" sz="2205"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 </a:t>
            </a:r>
            <a:r>
              <a:rPr lang="en-US" altLang="zh-CN" sz="2205" i="1"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C</a:t>
            </a:r>
            <a:r>
              <a:rPr lang="en-US" altLang="zh-CN" sz="2205" baseline="-25000"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I </a:t>
            </a:r>
            <a:r>
              <a:rPr lang="en-US" altLang="zh-CN" sz="2205"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 </a:t>
            </a:r>
            <a:r>
              <a:rPr lang="en-US" altLang="zh-CN" sz="2205" i="1"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C</a:t>
            </a:r>
            <a:r>
              <a:rPr lang="en-US" altLang="zh-CN" sz="2205" baseline="-25000"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S </a:t>
            </a:r>
            <a:r>
              <a:rPr lang="en-US" altLang="zh-CN" sz="2205"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 </a:t>
            </a:r>
            <a:r>
              <a:rPr lang="en-US" altLang="zh-CN" sz="2205" i="1"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C</a:t>
            </a:r>
            <a:r>
              <a:rPr lang="en-US" altLang="zh-CN" sz="2205" baseline="-25000"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Z</a:t>
            </a:r>
            <a:r>
              <a:rPr lang="en-US" altLang="zh-CN" sz="2205" dirty="0">
                <a:solidFill>
                  <a:srgbClr val="C00000"/>
                </a:solidFill>
                <a:highlight>
                  <a:srgbClr val="FFFF00"/>
                </a:highlight>
                <a:latin typeface="Arial" panose="020B0604020202020204" pitchFamily="34" charset="0"/>
                <a:ea typeface="楷体" panose="02010609060101010101" pitchFamily="49" charset="-122"/>
                <a:cs typeface="Arial" panose="020B0604020202020204" pitchFamily="34" charset="0"/>
              </a:rPr>
              <a:t> .</a:t>
            </a:r>
          </a:p>
          <a:p>
            <a:pPr eaLnBrk="1" hangingPunct="1">
              <a:spcAft>
                <a:spcPts val="1323"/>
              </a:spcAft>
              <a:buNone/>
              <a:defRPr/>
            </a:pPr>
            <a:r>
              <a:rPr lang="zh-CN" altLang="en-US" sz="2205" dirty="0">
                <a:latin typeface="Arial" panose="020B0604020202020204" pitchFamily="34" charset="0"/>
                <a:ea typeface="楷体" panose="02010609060101010101" pitchFamily="49" charset="-122"/>
                <a:cs typeface="Arial" panose="020B0604020202020204" pitchFamily="34" charset="0"/>
              </a:rPr>
              <a:t>关联各主要参数的基本方程</a:t>
            </a:r>
          </a:p>
          <a:p>
            <a:pPr eaLnBrk="1" hangingPunct="1">
              <a:spcBef>
                <a:spcPts val="0"/>
              </a:spcBef>
              <a:spcAft>
                <a:spcPts val="0"/>
              </a:spcAft>
              <a:buNone/>
              <a:defRPr/>
            </a:pPr>
            <a:r>
              <a:rPr lang="en-US" altLang="zh-CN" sz="2205" dirty="0">
                <a:latin typeface="Arial" panose="020B0604020202020204" pitchFamily="34" charset="0"/>
                <a:ea typeface="楷体" panose="02010609060101010101" pitchFamily="49" charset="-122"/>
                <a:cs typeface="Arial" panose="020B0604020202020204" pitchFamily="34" charset="0"/>
              </a:rPr>
              <a:t>1</a:t>
            </a:r>
            <a:r>
              <a:rPr lang="zh-CN" altLang="en-US" sz="2205" dirty="0">
                <a:latin typeface="Arial" panose="020B0604020202020204" pitchFamily="34" charset="0"/>
                <a:ea typeface="楷体" panose="02010609060101010101" pitchFamily="49" charset="-122"/>
                <a:cs typeface="Arial" panose="020B0604020202020204" pitchFamily="34" charset="0"/>
              </a:rPr>
              <a:t>）     </a:t>
            </a:r>
            <a:r>
              <a:rPr lang="en-US" altLang="zh-CN" sz="2205" i="1" dirty="0" err="1">
                <a:latin typeface="Arial" panose="020B0604020202020204" pitchFamily="34" charset="0"/>
                <a:ea typeface="楷体" panose="02010609060101010101" pitchFamily="49" charset="-122"/>
                <a:cs typeface="Arial" panose="020B0604020202020204" pitchFamily="34" charset="0"/>
              </a:rPr>
              <a:t>R</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p</a:t>
            </a:r>
            <a:r>
              <a:rPr lang="en-US" altLang="zh-CN" sz="2205" i="1" dirty="0">
                <a:latin typeface="Arial" panose="020B0604020202020204" pitchFamily="34" charset="0"/>
                <a:ea typeface="楷体" panose="02010609060101010101" pitchFamily="49" charset="-122"/>
                <a:cs typeface="Arial" panose="020B0604020202020204" pitchFamily="34" charset="0"/>
              </a:rPr>
              <a:t>  = k</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p</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en-US" altLang="zh-CN" sz="2205" i="1" dirty="0">
                <a:latin typeface="Arial" panose="020B0604020202020204" pitchFamily="34" charset="0"/>
                <a:ea typeface="楷体" panose="02010609060101010101" pitchFamily="49" charset="-122"/>
                <a:cs typeface="Arial" panose="020B0604020202020204" pitchFamily="34" charset="0"/>
              </a:rPr>
              <a:t>f </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d</a:t>
            </a:r>
            <a:r>
              <a:rPr lang="en-US" altLang="zh-CN" sz="2205" dirty="0">
                <a:latin typeface="Arial" panose="020B0604020202020204" pitchFamily="34" charset="0"/>
                <a:ea typeface="楷体" panose="02010609060101010101" pitchFamily="49" charset="-122"/>
                <a:cs typeface="Arial" panose="020B0604020202020204" pitchFamily="34" charset="0"/>
              </a:rPr>
              <a:t> / </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t</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en-US" altLang="zh-CN" sz="2205" baseline="30000" dirty="0">
                <a:latin typeface="Arial" panose="020B0604020202020204" pitchFamily="34" charset="0"/>
                <a:ea typeface="楷体" panose="02010609060101010101" pitchFamily="49" charset="-122"/>
                <a:cs typeface="Arial" panose="020B0604020202020204" pitchFamily="34" charset="0"/>
              </a:rPr>
              <a:t>1/2</a:t>
            </a:r>
            <a:r>
              <a:rPr lang="en-US" altLang="zh-CN" sz="2205" dirty="0">
                <a:latin typeface="Arial" panose="020B0604020202020204" pitchFamily="34" charset="0"/>
                <a:ea typeface="楷体" panose="02010609060101010101" pitchFamily="49" charset="-122"/>
                <a:cs typeface="Arial" panose="020B0604020202020204" pitchFamily="34" charset="0"/>
              </a:rPr>
              <a:t> [I]</a:t>
            </a:r>
            <a:r>
              <a:rPr lang="en-US" altLang="zh-CN" sz="2205" baseline="30000" dirty="0">
                <a:latin typeface="Arial" panose="020B0604020202020204" pitchFamily="34" charset="0"/>
                <a:ea typeface="楷体" panose="02010609060101010101" pitchFamily="49" charset="-122"/>
                <a:cs typeface="Arial" panose="020B0604020202020204" pitchFamily="34" charset="0"/>
              </a:rPr>
              <a:t>1/2 </a:t>
            </a:r>
            <a:r>
              <a:rPr lang="en-US" altLang="zh-CN" sz="2205" dirty="0">
                <a:latin typeface="Arial" panose="020B0604020202020204" pitchFamily="34" charset="0"/>
                <a:ea typeface="楷体" panose="02010609060101010101" pitchFamily="49" charset="-122"/>
                <a:cs typeface="Arial" panose="020B0604020202020204" pitchFamily="34" charset="0"/>
              </a:rPr>
              <a:t>[M]</a:t>
            </a:r>
            <a:r>
              <a:rPr lang="en-US" altLang="zh-CN" sz="2205" dirty="0">
                <a:solidFill>
                  <a:srgbClr val="D60093"/>
                </a:solidFill>
                <a:latin typeface="Arial" panose="020B0604020202020204" pitchFamily="34" charset="0"/>
                <a:ea typeface="楷体" panose="02010609060101010101" pitchFamily="49" charset="-122"/>
                <a:cs typeface="Arial" panose="020B0604020202020204" pitchFamily="34" charset="0"/>
              </a:rPr>
              <a:t> </a:t>
            </a: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eaLnBrk="1" hangingPunct="1">
              <a:spcBef>
                <a:spcPts val="0"/>
              </a:spcBef>
              <a:spcAft>
                <a:spcPts val="0"/>
              </a:spcAft>
              <a:buNone/>
              <a:defRPr/>
            </a:pP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eaLnBrk="1" hangingPunct="1">
              <a:spcBef>
                <a:spcPts val="0"/>
              </a:spcBef>
              <a:spcAft>
                <a:spcPts val="0"/>
              </a:spcAft>
              <a:buNone/>
              <a:defRPr/>
            </a:pPr>
            <a:r>
              <a:rPr lang="en-US" altLang="zh-CN" sz="2205" dirty="0">
                <a:latin typeface="Arial" panose="020B0604020202020204" pitchFamily="34" charset="0"/>
                <a:ea typeface="楷体" panose="02010609060101010101" pitchFamily="49" charset="-122"/>
                <a:cs typeface="Arial" panose="020B0604020202020204" pitchFamily="34" charset="0"/>
              </a:rPr>
              <a:t>2</a:t>
            </a:r>
            <a:r>
              <a:rPr lang="zh-CN" altLang="en-US" sz="2205" dirty="0">
                <a:latin typeface="Arial" panose="020B0604020202020204" pitchFamily="34" charset="0"/>
                <a:ea typeface="楷体" panose="02010609060101010101" pitchFamily="49" charset="-122"/>
                <a:cs typeface="Arial" panose="020B0604020202020204" pitchFamily="34" charset="0"/>
              </a:rPr>
              <a:t>）</a:t>
            </a:r>
          </a:p>
          <a:p>
            <a:pPr eaLnBrk="1" hangingPunct="1">
              <a:spcBef>
                <a:spcPts val="0"/>
              </a:spcBef>
              <a:spcAft>
                <a:spcPts val="0"/>
              </a:spcAft>
              <a:buNone/>
              <a:defRPr/>
            </a:pPr>
            <a:endParaRPr lang="zh-CN" altLang="en-US" sz="2205" dirty="0">
              <a:latin typeface="Arial" panose="020B0604020202020204" pitchFamily="34" charset="0"/>
              <a:ea typeface="楷体" panose="02010609060101010101" pitchFamily="49" charset="-122"/>
              <a:cs typeface="Arial" panose="020B0604020202020204" pitchFamily="34" charset="0"/>
            </a:endParaRPr>
          </a:p>
          <a:p>
            <a:pPr eaLnBrk="1" hangingPunct="1">
              <a:spcBef>
                <a:spcPts val="0"/>
              </a:spcBef>
              <a:spcAft>
                <a:spcPts val="0"/>
              </a:spcAft>
              <a:buNone/>
              <a:defRPr/>
            </a:pPr>
            <a:r>
              <a:rPr lang="en-US" altLang="zh-CN" sz="2205" dirty="0">
                <a:latin typeface="Arial" panose="020B0604020202020204" pitchFamily="34" charset="0"/>
                <a:ea typeface="楷体" panose="02010609060101010101" pitchFamily="49" charset="-122"/>
                <a:cs typeface="Arial" panose="020B0604020202020204" pitchFamily="34" charset="0"/>
              </a:rPr>
              <a:t>3</a:t>
            </a:r>
            <a:r>
              <a:rPr lang="zh-CN" altLang="en-US" sz="2205" dirty="0">
                <a:latin typeface="Arial" panose="020B0604020202020204" pitchFamily="34" charset="0"/>
                <a:ea typeface="楷体" panose="02010609060101010101" pitchFamily="49" charset="-122"/>
                <a:cs typeface="Arial" panose="020B0604020202020204" pitchFamily="34" charset="0"/>
              </a:rPr>
              <a:t>）    </a:t>
            </a:r>
            <a:r>
              <a:rPr lang="zh-CN" altLang="en-US"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endParaRPr lang="zh-CN" altLang="en-US" sz="2205" dirty="0">
              <a:latin typeface="Arial" panose="020B0604020202020204" pitchFamily="34" charset="0"/>
              <a:ea typeface="楷体" panose="02010609060101010101" pitchFamily="49" charset="-122"/>
              <a:cs typeface="Arial" panose="020B0604020202020204" pitchFamily="34" charset="0"/>
            </a:endParaRPr>
          </a:p>
        </p:txBody>
      </p:sp>
      <p:pic>
        <p:nvPicPr>
          <p:cNvPr id="175108" name="Picture 4" descr="eq2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4608" y="5367020"/>
            <a:ext cx="5557761" cy="70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9" name="Picture 5" descr="eq2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590" y="6215732"/>
            <a:ext cx="2771881" cy="71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10" name="灯片编号占位符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AC8443CD-BA81-4422-9A0E-7A7E8C1BD0DA}" type="slidenum">
              <a:rPr lang="en-US" altLang="zh-CN" sz="1543">
                <a:solidFill>
                  <a:srgbClr val="FFFFFF"/>
                </a:solidFill>
                <a:latin typeface="Times New Roman" panose="02020603050405020304" pitchFamily="18" charset="0"/>
              </a:rPr>
              <a:pPr>
                <a:spcBef>
                  <a:spcPct val="0"/>
                </a:spcBef>
                <a:buClrTx/>
                <a:buSzTx/>
                <a:buFontTx/>
                <a:buNone/>
              </a:pPr>
              <a:t>53</a:t>
            </a:fld>
            <a:endParaRPr lang="en-US" altLang="zh-CN" sz="1543">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301137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a:extLst>
              <a:ext uri="{FF2B5EF4-FFF2-40B4-BE49-F238E27FC236}">
                <a16:creationId xmlns:a16="http://schemas.microsoft.com/office/drawing/2014/main" id="{0CDE1CC5-4504-4DFF-B814-DD38654F0323}"/>
              </a:ext>
            </a:extLst>
          </p:cNvPr>
          <p:cNvSpPr>
            <a:spLocks noGrp="1"/>
          </p:cNvSpPr>
          <p:nvPr>
            <p:ph type="body" idx="1"/>
          </p:nvPr>
        </p:nvSpPr>
        <p:spPr>
          <a:xfrm>
            <a:off x="700650" y="236240"/>
            <a:ext cx="8987614" cy="7036447"/>
          </a:xfrm>
        </p:spPr>
        <p:txBody>
          <a:bodyPr/>
          <a:lstStyle/>
          <a:p>
            <a:pPr marL="0" indent="0" eaLnBrk="1" hangingPunct="1">
              <a:buNone/>
              <a:defRPr/>
            </a:pPr>
            <a:r>
              <a:rPr lang="en-US" altLang="zh-CN" dirty="0">
                <a:latin typeface="Arial" panose="020B0604020202020204" pitchFamily="34" charset="0"/>
                <a:ea typeface="楷体" panose="02010609060101010101" pitchFamily="49" charset="-122"/>
                <a:cs typeface="Arial" panose="020B0604020202020204" pitchFamily="34" charset="0"/>
              </a:rPr>
              <a:t>1. </a:t>
            </a:r>
            <a:r>
              <a:rPr lang="en-US" altLang="zh-CN" i="1" dirty="0" err="1">
                <a:latin typeface="Arial" panose="020B0604020202020204" pitchFamily="34" charset="0"/>
                <a:ea typeface="楷体" panose="02010609060101010101" pitchFamily="49" charset="-122"/>
                <a:cs typeface="Arial" panose="020B0604020202020204" pitchFamily="34" charset="0"/>
              </a:rPr>
              <a:t>k</a:t>
            </a:r>
            <a:r>
              <a:rPr lang="en-US" altLang="zh-CN" baseline="-25000" dirty="0" err="1">
                <a:latin typeface="Arial" panose="020B0604020202020204" pitchFamily="34" charset="0"/>
                <a:ea typeface="楷体" panose="02010609060101010101" pitchFamily="49" charset="-122"/>
                <a:cs typeface="Arial" panose="020B0604020202020204" pitchFamily="34" charset="0"/>
              </a:rPr>
              <a:t>d</a:t>
            </a:r>
            <a:r>
              <a:rPr lang="en-US" altLang="zh-CN" baseline="-25000" dirty="0">
                <a:latin typeface="Arial" panose="020B0604020202020204" pitchFamily="34" charset="0"/>
                <a:ea typeface="楷体" panose="02010609060101010101" pitchFamily="49" charset="-122"/>
                <a:cs typeface="Arial" panose="020B0604020202020204" pitchFamily="34" charset="0"/>
              </a:rPr>
              <a:t> </a:t>
            </a:r>
            <a:r>
              <a:rPr lang="en-US" altLang="zh-CN" dirty="0">
                <a:latin typeface="Arial" panose="020B0604020202020204" pitchFamily="34" charset="0"/>
                <a:ea typeface="楷体" panose="02010609060101010101" pitchFamily="49" charset="-122"/>
                <a:cs typeface="Arial" panose="020B0604020202020204" pitchFamily="34" charset="0"/>
              </a:rPr>
              <a:t>, </a:t>
            </a:r>
            <a:r>
              <a:rPr lang="en-US" altLang="zh-CN" i="1" dirty="0">
                <a:latin typeface="Arial" panose="020B0604020202020204" pitchFamily="34" charset="0"/>
                <a:ea typeface="楷体" panose="02010609060101010101" pitchFamily="49" charset="-122"/>
                <a:cs typeface="Arial" panose="020B0604020202020204" pitchFamily="34" charset="0"/>
              </a:rPr>
              <a:t>R</a:t>
            </a:r>
            <a:r>
              <a:rPr lang="en-US" altLang="zh-CN" baseline="-25000" dirty="0">
                <a:latin typeface="Arial" panose="020B0604020202020204" pitchFamily="34" charset="0"/>
                <a:ea typeface="楷体" panose="02010609060101010101" pitchFamily="49" charset="-122"/>
                <a:cs typeface="Arial" panose="020B0604020202020204" pitchFamily="34" charset="0"/>
              </a:rPr>
              <a:t>i </a:t>
            </a:r>
            <a:r>
              <a:rPr lang="en-US" altLang="zh-CN" dirty="0">
                <a:latin typeface="Arial" panose="020B0604020202020204" pitchFamily="34" charset="0"/>
                <a:ea typeface="楷体" panose="02010609060101010101" pitchFamily="49" charset="-122"/>
                <a:cs typeface="Arial" panose="020B0604020202020204" pitchFamily="34" charset="0"/>
              </a:rPr>
              <a:t>, </a:t>
            </a:r>
            <a:r>
              <a:rPr lang="en-US" altLang="zh-CN" i="1" dirty="0">
                <a:latin typeface="Arial" panose="020B0604020202020204" pitchFamily="34" charset="0"/>
                <a:ea typeface="楷体" panose="02010609060101010101" pitchFamily="49" charset="-122"/>
                <a:cs typeface="Arial" panose="020B0604020202020204" pitchFamily="34" charset="0"/>
              </a:rPr>
              <a:t>f</a:t>
            </a:r>
            <a:r>
              <a:rPr lang="en-US" altLang="zh-CN" dirty="0">
                <a:latin typeface="Arial" panose="020B0604020202020204" pitchFamily="34" charset="0"/>
                <a:ea typeface="楷体" panose="02010609060101010101" pitchFamily="49" charset="-122"/>
                <a:cs typeface="Arial" panose="020B0604020202020204" pitchFamily="34" charset="0"/>
              </a:rPr>
              <a:t>  </a:t>
            </a:r>
            <a:r>
              <a:rPr lang="zh-CN" altLang="en-US" dirty="0">
                <a:latin typeface="Arial" panose="020B0604020202020204" pitchFamily="34" charset="0"/>
                <a:ea typeface="楷体" panose="02010609060101010101" pitchFamily="49" charset="-122"/>
                <a:cs typeface="Arial" panose="020B0604020202020204" pitchFamily="34" charset="0"/>
              </a:rPr>
              <a:t>的测定</a:t>
            </a:r>
          </a:p>
          <a:p>
            <a:pPr marL="0" indent="0" eaLnBrk="1" hangingPunct="1">
              <a:buNone/>
              <a:defRPr/>
            </a:pPr>
            <a:endParaRPr lang="zh-CN" altLang="en-US" sz="1102" dirty="0">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defRPr/>
            </a:pPr>
            <a:r>
              <a:rPr lang="en-US" altLang="zh-CN" sz="2205" dirty="0">
                <a:latin typeface="Arial" panose="020B0604020202020204" pitchFamily="34" charset="0"/>
                <a:ea typeface="楷体" panose="02010609060101010101" pitchFamily="49" charset="-122"/>
                <a:cs typeface="Arial" panose="020B0604020202020204" pitchFamily="34" charset="0"/>
              </a:rPr>
              <a:t>A.  </a:t>
            </a:r>
            <a:r>
              <a:rPr lang="zh-CN" altLang="zh-CN" sz="2205" dirty="0">
                <a:latin typeface="Arial" panose="020B0604020202020204" pitchFamily="34" charset="0"/>
                <a:ea typeface="楷体" panose="02010609060101010101" pitchFamily="49" charset="-122"/>
                <a:cs typeface="Arial" panose="020B0604020202020204" pitchFamily="34" charset="0"/>
              </a:rPr>
              <a:t>可单独测定引发速率以求得</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d</a:t>
            </a:r>
            <a:r>
              <a:rPr lang="en-US" altLang="zh-CN" baseline="-25000" dirty="0">
                <a:latin typeface="Arial" panose="020B0604020202020204" pitchFamily="34" charset="0"/>
                <a:ea typeface="楷体" panose="02010609060101010101" pitchFamily="49" charset="-122"/>
                <a:cs typeface="Arial" panose="020B0604020202020204" pitchFamily="34" charset="0"/>
              </a:rPr>
              <a:t> </a:t>
            </a:r>
            <a:r>
              <a:rPr lang="zh-CN" altLang="en-US" sz="2205" dirty="0">
                <a:latin typeface="Arial" panose="020B0604020202020204" pitchFamily="34" charset="0"/>
                <a:ea typeface="楷体" panose="02010609060101010101" pitchFamily="49" charset="-122"/>
                <a:cs typeface="Arial" panose="020B0604020202020204" pitchFamily="34" charset="0"/>
              </a:rPr>
              <a:t>：</a:t>
            </a:r>
          </a:p>
          <a:p>
            <a:pPr marL="0" indent="0" eaLnBrk="1" hangingPunct="1">
              <a:buNone/>
              <a:defRPr/>
            </a:pPr>
            <a:r>
              <a:rPr lang="zh-CN" altLang="en-US" sz="2205" i="1" dirty="0">
                <a:latin typeface="Arial" panose="020B0604020202020204" pitchFamily="34" charset="0"/>
                <a:ea typeface="楷体" panose="02010609060101010101" pitchFamily="49" charset="-122"/>
                <a:cs typeface="Arial" panose="020B0604020202020204" pitchFamily="34" charset="0"/>
              </a:rPr>
              <a:t>      </a:t>
            </a:r>
            <a:r>
              <a:rPr lang="en-US" altLang="zh-CN" sz="2205" i="1" dirty="0">
                <a:latin typeface="Arial" panose="020B0604020202020204" pitchFamily="34" charset="0"/>
                <a:ea typeface="楷体" panose="02010609060101010101" pitchFamily="49" charset="-122"/>
                <a:cs typeface="Arial" panose="020B0604020202020204" pitchFamily="34" charset="0"/>
              </a:rPr>
              <a:t>R</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d  </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d</a:t>
            </a:r>
            <a:r>
              <a:rPr lang="en-US" altLang="zh-CN" baseline="-25000" dirty="0">
                <a:latin typeface="Arial" panose="020B0604020202020204" pitchFamily="34" charset="0"/>
                <a:ea typeface="楷体" panose="02010609060101010101" pitchFamily="49" charset="-122"/>
                <a:cs typeface="Arial" panose="020B0604020202020204" pitchFamily="34" charset="0"/>
              </a:rPr>
              <a:t> </a:t>
            </a:r>
            <a:r>
              <a:rPr lang="en-US" altLang="zh-CN" sz="2205" dirty="0">
                <a:latin typeface="Arial" panose="020B0604020202020204" pitchFamily="34" charset="0"/>
                <a:ea typeface="楷体" panose="02010609060101010101" pitchFamily="49" charset="-122"/>
                <a:cs typeface="Arial" panose="020B0604020202020204" pitchFamily="34" charset="0"/>
              </a:rPr>
              <a:t>[I]</a:t>
            </a:r>
          </a:p>
          <a:p>
            <a:pPr marL="0" indent="0" eaLnBrk="1" hangingPunct="1">
              <a:buNone/>
              <a:defRPr/>
            </a:pPr>
            <a:endParaRPr lang="en-US" altLang="zh-CN" sz="1323" dirty="0">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defRPr/>
            </a:pPr>
            <a:r>
              <a:rPr lang="en-US" altLang="zh-CN" sz="2205" dirty="0">
                <a:latin typeface="Arial" panose="020B0604020202020204" pitchFamily="34" charset="0"/>
                <a:ea typeface="楷体" panose="02010609060101010101" pitchFamily="49" charset="-122"/>
                <a:cs typeface="Arial" panose="020B0604020202020204" pitchFamily="34" charset="0"/>
              </a:rPr>
              <a:t>B. </a:t>
            </a:r>
            <a:r>
              <a:rPr lang="zh-CN" altLang="zh-CN" sz="2205" dirty="0">
                <a:latin typeface="Arial" panose="020B0604020202020204" pitchFamily="34" charset="0"/>
                <a:ea typeface="楷体" panose="02010609060101010101" pitchFamily="49" charset="-122"/>
                <a:cs typeface="Arial" panose="020B0604020202020204" pitchFamily="34" charset="0"/>
              </a:rPr>
              <a:t>测定聚合物中的引发剂残基量可求得引发剂效率 </a:t>
            </a:r>
            <a:r>
              <a:rPr lang="en-US" altLang="zh-CN" sz="2205" i="1" dirty="0">
                <a:latin typeface="Arial" panose="020B0604020202020204" pitchFamily="34" charset="0"/>
                <a:ea typeface="楷体" panose="02010609060101010101" pitchFamily="49" charset="-122"/>
                <a:cs typeface="Arial" panose="020B0604020202020204" pitchFamily="34" charset="0"/>
              </a:rPr>
              <a:t>f</a:t>
            </a:r>
            <a:r>
              <a:rPr lang="en-US" altLang="zh-CN" sz="2205" dirty="0">
                <a:latin typeface="Arial" panose="020B0604020202020204" pitchFamily="34" charset="0"/>
                <a:ea typeface="楷体" panose="02010609060101010101" pitchFamily="49" charset="-122"/>
                <a:cs typeface="Arial" panose="020B0604020202020204" pitchFamily="34" charset="0"/>
              </a:rPr>
              <a:t> </a:t>
            </a:r>
          </a:p>
          <a:p>
            <a:pPr marL="0" indent="0" eaLnBrk="1" hangingPunct="1">
              <a:buNone/>
              <a:defRPr/>
            </a:pPr>
            <a:endParaRPr lang="en-US" altLang="zh-CN" sz="992" dirty="0">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defRPr/>
            </a:pPr>
            <a:r>
              <a:rPr lang="en-US" altLang="zh-CN" sz="2205" i="1" dirty="0">
                <a:solidFill>
                  <a:srgbClr val="6600CC"/>
                </a:solidFill>
                <a:latin typeface="Arial" panose="020B0604020202020204" pitchFamily="34" charset="0"/>
                <a:ea typeface="楷体" panose="02010609060101010101" pitchFamily="49" charset="-122"/>
                <a:cs typeface="Arial" panose="020B0604020202020204" pitchFamily="34" charset="0"/>
              </a:rPr>
              <a:t>    </a:t>
            </a:r>
            <a:r>
              <a:rPr lang="en-US" altLang="zh-CN" sz="2205" i="1" dirty="0">
                <a:solidFill>
                  <a:srgbClr val="FF0000"/>
                </a:solidFill>
                <a:latin typeface="Arial" panose="020B0604020202020204" pitchFamily="34" charset="0"/>
                <a:ea typeface="楷体" panose="02010609060101010101" pitchFamily="49" charset="-122"/>
                <a:cs typeface="Arial" panose="020B0604020202020204" pitchFamily="34" charset="0"/>
              </a:rPr>
              <a:t>f</a:t>
            </a:r>
            <a:r>
              <a:rPr lang="en-US" altLang="zh-CN" sz="2205" dirty="0">
                <a:solidFill>
                  <a:srgbClr val="FF0000"/>
                </a:solidFill>
                <a:latin typeface="Arial" panose="020B0604020202020204" pitchFamily="34" charset="0"/>
                <a:ea typeface="楷体" panose="02010609060101010101" pitchFamily="49" charset="-122"/>
                <a:cs typeface="Arial" panose="020B0604020202020204" pitchFamily="34" charset="0"/>
              </a:rPr>
              <a:t>  = </a:t>
            </a:r>
            <a:r>
              <a:rPr lang="zh-CN" altLang="en-US" sz="2205" dirty="0">
                <a:solidFill>
                  <a:srgbClr val="FF0000"/>
                </a:solidFill>
                <a:latin typeface="Arial" panose="020B0604020202020204" pitchFamily="34" charset="0"/>
                <a:ea typeface="楷体" panose="02010609060101010101" pitchFamily="49" charset="-122"/>
                <a:cs typeface="Arial" panose="020B0604020202020204" pitchFamily="34" charset="0"/>
              </a:rPr>
              <a:t>聚合物中引发剂残基量 </a:t>
            </a:r>
            <a:r>
              <a:rPr lang="en-US" altLang="zh-CN" sz="2205" dirty="0">
                <a:solidFill>
                  <a:srgbClr val="FF0000"/>
                </a:solidFill>
                <a:latin typeface="Arial" panose="020B0604020202020204" pitchFamily="34" charset="0"/>
                <a:ea typeface="楷体" panose="02010609060101010101" pitchFamily="49" charset="-122"/>
                <a:cs typeface="Arial" panose="020B0604020202020204" pitchFamily="34" charset="0"/>
              </a:rPr>
              <a:t>/ </a:t>
            </a:r>
            <a:r>
              <a:rPr lang="zh-CN" altLang="en-US" sz="2205" dirty="0">
                <a:solidFill>
                  <a:srgbClr val="FF0000"/>
                </a:solidFill>
                <a:latin typeface="Arial" panose="020B0604020202020204" pitchFamily="34" charset="0"/>
                <a:ea typeface="楷体" panose="02010609060101010101" pitchFamily="49" charset="-122"/>
                <a:cs typeface="Arial" panose="020B0604020202020204" pitchFamily="34" charset="0"/>
              </a:rPr>
              <a:t>引发总量  </a:t>
            </a:r>
          </a:p>
          <a:p>
            <a:pPr marL="0" indent="0" eaLnBrk="1" hangingPunct="1">
              <a:buNone/>
              <a:defRPr/>
            </a:pPr>
            <a:r>
              <a:rPr lang="zh-CN" altLang="en-US" sz="2205" dirty="0">
                <a:latin typeface="Arial" panose="020B0604020202020204" pitchFamily="34" charset="0"/>
                <a:ea typeface="楷体" panose="02010609060101010101" pitchFamily="49" charset="-122"/>
                <a:cs typeface="Arial" panose="020B0604020202020204" pitchFamily="34" charset="0"/>
              </a:rPr>
              <a:t>  （前提：没有向引发剂的转移）</a:t>
            </a:r>
          </a:p>
          <a:p>
            <a:pPr marL="0" indent="0" eaLnBrk="1" hangingPunct="1">
              <a:buNone/>
              <a:defRPr/>
            </a:pPr>
            <a:r>
              <a:rPr lang="zh-CN" altLang="en-US" sz="2205" dirty="0">
                <a:latin typeface="Arial" panose="020B0604020202020204" pitchFamily="34" charset="0"/>
                <a:ea typeface="楷体" panose="02010609060101010101" pitchFamily="49" charset="-122"/>
                <a:cs typeface="Arial" panose="020B0604020202020204" pitchFamily="34" charset="0"/>
              </a:rPr>
              <a:t>或： 先测定 </a:t>
            </a:r>
            <a:r>
              <a:rPr lang="en-US" altLang="zh-CN" sz="2205" i="1" dirty="0">
                <a:latin typeface="Arial" panose="020B0604020202020204" pitchFamily="34" charset="0"/>
                <a:ea typeface="楷体" panose="02010609060101010101" pitchFamily="49" charset="-122"/>
                <a:cs typeface="Arial" panose="020B0604020202020204" pitchFamily="34" charset="0"/>
              </a:rPr>
              <a:t>R</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i </a:t>
            </a:r>
            <a:r>
              <a:rPr lang="zh-CN" altLang="en-US" sz="2205" dirty="0">
                <a:latin typeface="Arial" panose="020B0604020202020204" pitchFamily="34" charset="0"/>
                <a:ea typeface="楷体" panose="02010609060101010101" pitchFamily="49" charset="-122"/>
                <a:cs typeface="Arial" panose="020B0604020202020204" pitchFamily="34" charset="0"/>
              </a:rPr>
              <a:t>和 </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d</a:t>
            </a:r>
            <a:r>
              <a:rPr lang="en-US" altLang="zh-CN" baseline="-25000" dirty="0">
                <a:latin typeface="Arial" panose="020B0604020202020204" pitchFamily="34" charset="0"/>
                <a:ea typeface="楷体" panose="02010609060101010101" pitchFamily="49" charset="-122"/>
                <a:cs typeface="Arial" panose="020B0604020202020204" pitchFamily="34" charset="0"/>
              </a:rPr>
              <a:t> </a:t>
            </a:r>
            <a:r>
              <a:rPr lang="zh-CN" altLang="en-US" sz="2205" dirty="0">
                <a:latin typeface="Arial" panose="020B0604020202020204" pitchFamily="34" charset="0"/>
                <a:ea typeface="楷体" panose="02010609060101010101" pitchFamily="49" charset="-122"/>
                <a:cs typeface="Arial" panose="020B0604020202020204" pitchFamily="34" charset="0"/>
              </a:rPr>
              <a:t>，然后按  </a:t>
            </a:r>
            <a:r>
              <a:rPr lang="en-US" altLang="zh-CN" sz="2205" i="1" dirty="0">
                <a:latin typeface="Arial" panose="020B0604020202020204" pitchFamily="34" charset="0"/>
                <a:ea typeface="楷体" panose="02010609060101010101" pitchFamily="49" charset="-122"/>
                <a:cs typeface="Arial" panose="020B0604020202020204" pitchFamily="34" charset="0"/>
              </a:rPr>
              <a:t>f  </a:t>
            </a:r>
            <a:r>
              <a:rPr lang="en-US" altLang="zh-CN" sz="2205" dirty="0">
                <a:latin typeface="Arial" panose="020B0604020202020204" pitchFamily="34" charset="0"/>
                <a:ea typeface="楷体" panose="02010609060101010101" pitchFamily="49" charset="-122"/>
                <a:cs typeface="Arial" panose="020B0604020202020204" pitchFamily="34" charset="0"/>
              </a:rPr>
              <a:t>=</a:t>
            </a:r>
            <a:r>
              <a:rPr lang="en-US" altLang="zh-CN" sz="2205" i="1" dirty="0">
                <a:latin typeface="Arial" panose="020B0604020202020204" pitchFamily="34" charset="0"/>
                <a:ea typeface="楷体" panose="02010609060101010101" pitchFamily="49" charset="-122"/>
                <a:cs typeface="Arial" panose="020B0604020202020204" pitchFamily="34" charset="0"/>
              </a:rPr>
              <a:t> R</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i</a:t>
            </a:r>
            <a:r>
              <a:rPr lang="en-US" altLang="zh-CN" sz="2205" dirty="0">
                <a:latin typeface="Arial" panose="020B0604020202020204" pitchFamily="34" charset="0"/>
                <a:ea typeface="楷体" panose="02010609060101010101" pitchFamily="49" charset="-122"/>
                <a:cs typeface="Arial" panose="020B0604020202020204" pitchFamily="34" charset="0"/>
              </a:rPr>
              <a:t> / 2</a:t>
            </a:r>
            <a:r>
              <a:rPr lang="en-US" altLang="zh-CN" sz="2205" i="1" dirty="0">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d</a:t>
            </a:r>
            <a:r>
              <a:rPr lang="en-US" altLang="zh-CN" baseline="-25000" dirty="0">
                <a:latin typeface="Arial" panose="020B0604020202020204" pitchFamily="34" charset="0"/>
                <a:ea typeface="楷体" panose="02010609060101010101" pitchFamily="49" charset="-122"/>
                <a:cs typeface="Arial" panose="020B0604020202020204" pitchFamily="34" charset="0"/>
              </a:rPr>
              <a:t> </a:t>
            </a:r>
            <a:r>
              <a:rPr lang="en-US" altLang="zh-CN" sz="2205" dirty="0">
                <a:latin typeface="Arial" panose="020B0604020202020204" pitchFamily="34" charset="0"/>
                <a:ea typeface="楷体" panose="02010609060101010101" pitchFamily="49" charset="-122"/>
                <a:cs typeface="Arial" panose="020B0604020202020204" pitchFamily="34" charset="0"/>
              </a:rPr>
              <a:t>[I]  </a:t>
            </a:r>
            <a:r>
              <a:rPr lang="zh-CN" altLang="en-US" sz="2205" dirty="0">
                <a:latin typeface="Arial" panose="020B0604020202020204" pitchFamily="34" charset="0"/>
                <a:ea typeface="楷体" panose="02010609060101010101" pitchFamily="49" charset="-122"/>
                <a:cs typeface="Arial" panose="020B0604020202020204" pitchFamily="34" charset="0"/>
              </a:rPr>
              <a:t>求得 </a:t>
            </a:r>
            <a:r>
              <a:rPr lang="en-US" altLang="zh-CN" sz="2205" i="1" dirty="0">
                <a:latin typeface="Arial" panose="020B0604020202020204" pitchFamily="34" charset="0"/>
                <a:ea typeface="楷体" panose="02010609060101010101" pitchFamily="49" charset="-122"/>
                <a:cs typeface="Arial" panose="020B0604020202020204" pitchFamily="34" charset="0"/>
              </a:rPr>
              <a:t>f  </a:t>
            </a:r>
            <a:r>
              <a:rPr lang="zh-CN" altLang="en-US" sz="2205" i="1" dirty="0">
                <a:latin typeface="Arial" panose="020B0604020202020204" pitchFamily="34" charset="0"/>
                <a:ea typeface="楷体" panose="02010609060101010101" pitchFamily="49" charset="-122"/>
                <a:cs typeface="Arial" panose="020B0604020202020204" pitchFamily="34" charset="0"/>
              </a:rPr>
              <a:t>。</a:t>
            </a:r>
            <a:endParaRPr lang="zh-CN" altLang="en-US" sz="2205" dirty="0">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defRPr/>
            </a:pPr>
            <a:endParaRPr lang="zh-CN" altLang="en-US" sz="1102" dirty="0">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defRPr/>
            </a:pPr>
            <a:r>
              <a:rPr lang="en-US" altLang="zh-CN" sz="2205" dirty="0">
                <a:latin typeface="Arial" panose="020B0604020202020204" pitchFamily="34" charset="0"/>
                <a:ea typeface="楷体" panose="02010609060101010101" pitchFamily="49" charset="-122"/>
                <a:cs typeface="Arial" panose="020B0604020202020204" pitchFamily="34" charset="0"/>
              </a:rPr>
              <a:t>C. </a:t>
            </a:r>
            <a:r>
              <a:rPr lang="zh-CN" altLang="zh-CN" sz="2205" dirty="0">
                <a:latin typeface="Arial" panose="020B0604020202020204" pitchFamily="34" charset="0"/>
                <a:ea typeface="楷体" panose="02010609060101010101" pitchFamily="49" charset="-122"/>
                <a:cs typeface="Arial" panose="020B0604020202020204" pitchFamily="34" charset="0"/>
              </a:rPr>
              <a:t>用加阻聚剂的方法可测定引发速率 </a:t>
            </a:r>
            <a:r>
              <a:rPr lang="en-US" altLang="zh-CN" sz="2205" i="1" dirty="0">
                <a:latin typeface="Arial" panose="020B0604020202020204" pitchFamily="34" charset="0"/>
                <a:ea typeface="楷体" panose="02010609060101010101" pitchFamily="49" charset="-122"/>
                <a:cs typeface="Arial" panose="020B0604020202020204" pitchFamily="34" charset="0"/>
              </a:rPr>
              <a:t>R</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i</a:t>
            </a:r>
            <a:r>
              <a:rPr lang="en-US" altLang="zh-CN" sz="2205" dirty="0">
                <a:latin typeface="Arial" panose="020B0604020202020204" pitchFamily="34" charset="0"/>
                <a:ea typeface="楷体" panose="02010609060101010101" pitchFamily="49" charset="-122"/>
                <a:cs typeface="Arial" panose="020B0604020202020204" pitchFamily="34" charset="0"/>
              </a:rPr>
              <a:t> </a:t>
            </a:r>
          </a:p>
          <a:p>
            <a:pPr marL="0" indent="0" eaLnBrk="1" hangingPunct="1">
              <a:buNone/>
              <a:defRPr/>
            </a:pP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zh-CN" altLang="en-US" sz="2205" dirty="0">
                <a:latin typeface="Arial" panose="020B0604020202020204" pitchFamily="34" charset="0"/>
                <a:ea typeface="楷体" panose="02010609060101010101" pitchFamily="49" charset="-122"/>
                <a:cs typeface="Arial" panose="020B0604020202020204" pitchFamily="34" charset="0"/>
              </a:rPr>
              <a:t>（</a:t>
            </a:r>
            <a:r>
              <a:rPr lang="zh-CN" altLang="zh-CN" sz="2205" dirty="0">
                <a:latin typeface="Arial" panose="020B0604020202020204" pitchFamily="34" charset="0"/>
                <a:ea typeface="楷体" panose="02010609060101010101" pitchFamily="49" charset="-122"/>
                <a:cs typeface="Arial" panose="020B0604020202020204" pitchFamily="34" charset="0"/>
              </a:rPr>
              <a:t>前提：阻聚机理明确</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zh-CN" altLang="zh-CN" sz="2205" dirty="0">
                <a:latin typeface="Arial" panose="020B0604020202020204" pitchFamily="34" charset="0"/>
                <a:ea typeface="楷体" panose="02010609060101010101" pitchFamily="49" charset="-122"/>
                <a:cs typeface="Arial" panose="020B0604020202020204" pitchFamily="34" charset="0"/>
              </a:rPr>
              <a:t>--</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zh-CN" altLang="zh-CN" sz="2205" dirty="0">
                <a:latin typeface="Arial" panose="020B0604020202020204" pitchFamily="34" charset="0"/>
                <a:ea typeface="楷体" panose="02010609060101010101" pitchFamily="49" charset="-122"/>
                <a:cs typeface="Arial" panose="020B0604020202020204" pitchFamily="34" charset="0"/>
              </a:rPr>
              <a:t>每个阻聚剂消耗一个</a:t>
            </a:r>
            <a:r>
              <a:rPr lang="en-US" altLang="zh-CN" sz="2205" dirty="0">
                <a:latin typeface="Arial" panose="020B0604020202020204" pitchFamily="34" charset="0"/>
                <a:ea typeface="楷体" panose="02010609060101010101" pitchFamily="49" charset="-122"/>
                <a:cs typeface="Arial" panose="020B0604020202020204" pitchFamily="34" charset="0"/>
              </a:rPr>
              <a:t>RM</a:t>
            </a:r>
            <a:r>
              <a:rPr lang="en-US" altLang="zh-CN" sz="2205" baseline="30000" dirty="0">
                <a:latin typeface="Arial" panose="020B0604020202020204" pitchFamily="34" charset="0"/>
                <a:ea typeface="楷体" panose="02010609060101010101" pitchFamily="49" charset="-122"/>
                <a:cs typeface="Arial" panose="020B0604020202020204" pitchFamily="34" charset="0"/>
              </a:rPr>
              <a:t>•</a:t>
            </a:r>
            <a:r>
              <a:rPr lang="zh-CN" altLang="en-US" sz="2205" dirty="0">
                <a:latin typeface="Arial" panose="020B0604020202020204" pitchFamily="34" charset="0"/>
                <a:ea typeface="楷体" panose="02010609060101010101" pitchFamily="49" charset="-122"/>
                <a:cs typeface="Arial" panose="020B0604020202020204" pitchFamily="34" charset="0"/>
              </a:rPr>
              <a:t>）</a:t>
            </a:r>
          </a:p>
          <a:p>
            <a:pPr eaLnBrk="1" hangingPunct="1">
              <a:buFontTx/>
              <a:buNone/>
              <a:defRPr/>
            </a:pPr>
            <a:endParaRPr lang="en-US" altLang="zh-CN" sz="2205" b="1" i="1" dirty="0"/>
          </a:p>
        </p:txBody>
      </p:sp>
      <p:sp>
        <p:nvSpPr>
          <p:cNvPr id="176131" name="灯片编号占位符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6E8BE1BA-0669-4E6C-A882-33FEB4CA0320}" type="slidenum">
              <a:rPr lang="en-US" altLang="zh-CN" sz="1543">
                <a:solidFill>
                  <a:srgbClr val="FFFFFF"/>
                </a:solidFill>
                <a:latin typeface="Times New Roman" panose="02020603050405020304" pitchFamily="18" charset="0"/>
              </a:rPr>
              <a:pPr>
                <a:spcBef>
                  <a:spcPct val="0"/>
                </a:spcBef>
                <a:buClrTx/>
                <a:buSzTx/>
                <a:buFontTx/>
                <a:buNone/>
              </a:pPr>
              <a:t>54</a:t>
            </a:fld>
            <a:endParaRPr lang="en-US" altLang="zh-CN" sz="1543">
              <a:solidFill>
                <a:srgbClr val="FFFFFF"/>
              </a:solidFill>
              <a:latin typeface="Times New Roman" panose="02020603050405020304" pitchFamily="18" charset="0"/>
            </a:endParaRPr>
          </a:p>
        </p:txBody>
      </p:sp>
      <p:pic>
        <p:nvPicPr>
          <p:cNvPr id="176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9" y="5295273"/>
            <a:ext cx="6693462" cy="160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350" y="5458016"/>
            <a:ext cx="2441145" cy="128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4" name="TextBox 5"/>
          <p:cNvSpPr txBox="1">
            <a:spLocks noChangeArrowheads="1"/>
          </p:cNvSpPr>
          <p:nvPr/>
        </p:nvSpPr>
        <p:spPr bwMode="auto">
          <a:xfrm>
            <a:off x="8283074" y="6863205"/>
            <a:ext cx="893193" cy="39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en-US" altLang="zh-CN" sz="1984" b="1">
                <a:solidFill>
                  <a:srgbClr val="FF0000"/>
                </a:solidFill>
                <a:latin typeface="Arial" panose="020B0604020202020204" pitchFamily="34" charset="0"/>
                <a:cs typeface="Arial" panose="020B0604020202020204" pitchFamily="34" charset="0"/>
              </a:rPr>
              <a:t>DPPH</a:t>
            </a:r>
            <a:endParaRPr lang="zh-CN" altLang="en-US" sz="1984" b="1">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2694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39E55AF0-1FBE-4539-B534-C4DEA430F040}"/>
              </a:ext>
            </a:extLst>
          </p:cNvPr>
          <p:cNvSpPr>
            <a:spLocks noGrp="1" noChangeArrowheads="1"/>
          </p:cNvSpPr>
          <p:nvPr>
            <p:ph type="body" idx="1"/>
          </p:nvPr>
        </p:nvSpPr>
        <p:spPr>
          <a:xfrm>
            <a:off x="980638" y="472480"/>
            <a:ext cx="8567632" cy="6324228"/>
          </a:xfrm>
        </p:spPr>
        <p:txBody>
          <a:bodyPr>
            <a:normAutofit fontScale="92500" lnSpcReduction="10000"/>
          </a:bodyPr>
          <a:lstStyle/>
          <a:p>
            <a:pPr marL="0" indent="0" eaLnBrk="1" fontAlgn="auto" hangingPunct="1">
              <a:spcAft>
                <a:spcPts val="0"/>
              </a:spcAft>
              <a:buNone/>
              <a:defRPr/>
            </a:pPr>
            <a:r>
              <a:rPr lang="en-US" altLang="zh-CN" dirty="0">
                <a:latin typeface="Arial" panose="020B0604020202020204" pitchFamily="34" charset="0"/>
                <a:ea typeface="楷体" panose="02010609060101010101" pitchFamily="49" charset="-122"/>
                <a:cs typeface="Arial" panose="020B0604020202020204" pitchFamily="34" charset="0"/>
              </a:rPr>
              <a:t>2. </a:t>
            </a:r>
            <a:r>
              <a:rPr lang="zh-CN" altLang="en-US" dirty="0">
                <a:latin typeface="Arial" panose="020B0604020202020204" pitchFamily="34" charset="0"/>
                <a:ea typeface="楷体" panose="02010609060101010101" pitchFamily="49" charset="-122"/>
                <a:cs typeface="Arial" panose="020B0604020202020204" pitchFamily="34" charset="0"/>
              </a:rPr>
              <a:t>链转移常数</a:t>
            </a:r>
            <a:r>
              <a:rPr lang="en-US" altLang="zh-CN" dirty="0">
                <a:latin typeface="Arial" panose="020B0604020202020204" pitchFamily="34" charset="0"/>
                <a:ea typeface="楷体" panose="02010609060101010101" pitchFamily="49" charset="-122"/>
                <a:cs typeface="Arial" panose="020B0604020202020204" pitchFamily="34" charset="0"/>
              </a:rPr>
              <a:t>(</a:t>
            </a:r>
            <a:r>
              <a:rPr lang="en-US" altLang="zh-CN" sz="2205" i="1" dirty="0">
                <a:latin typeface="Arial" panose="020B0604020202020204" pitchFamily="34" charset="0"/>
                <a:ea typeface="楷体" panose="02010609060101010101" pitchFamily="49" charset="-122"/>
                <a:cs typeface="Arial" panose="020B0604020202020204" pitchFamily="34" charset="0"/>
              </a:rPr>
              <a:t>C</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M </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en-US" altLang="zh-CN" sz="2205" i="1" dirty="0">
                <a:latin typeface="Arial" panose="020B0604020202020204" pitchFamily="34" charset="0"/>
                <a:ea typeface="楷体" panose="02010609060101010101" pitchFamily="49" charset="-122"/>
                <a:cs typeface="Arial" panose="020B0604020202020204" pitchFamily="34" charset="0"/>
              </a:rPr>
              <a:t>C</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I </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en-US" altLang="zh-CN" sz="2205" i="1" dirty="0">
                <a:latin typeface="Arial" panose="020B0604020202020204" pitchFamily="34" charset="0"/>
                <a:ea typeface="楷体" panose="02010609060101010101" pitchFamily="49" charset="-122"/>
                <a:cs typeface="Arial" panose="020B0604020202020204" pitchFamily="34" charset="0"/>
              </a:rPr>
              <a:t>C</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S </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en-US" altLang="zh-CN" sz="2205" i="1" dirty="0">
                <a:latin typeface="Arial" panose="020B0604020202020204" pitchFamily="34" charset="0"/>
                <a:ea typeface="楷体" panose="02010609060101010101" pitchFamily="49" charset="-122"/>
                <a:cs typeface="Arial" panose="020B0604020202020204" pitchFamily="34" charset="0"/>
              </a:rPr>
              <a:t>C</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Z</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en-US" altLang="zh-CN" dirty="0">
                <a:latin typeface="Arial" panose="020B0604020202020204" pitchFamily="34" charset="0"/>
                <a:ea typeface="楷体" panose="02010609060101010101" pitchFamily="49" charset="-122"/>
                <a:cs typeface="Arial" panose="020B0604020202020204" pitchFamily="34" charset="0"/>
              </a:rPr>
              <a:t>)</a:t>
            </a:r>
            <a:r>
              <a:rPr lang="zh-CN" altLang="en-US" dirty="0">
                <a:latin typeface="Arial" panose="020B0604020202020204" pitchFamily="34" charset="0"/>
                <a:ea typeface="楷体" panose="02010609060101010101" pitchFamily="49" charset="-122"/>
                <a:cs typeface="Arial" panose="020B0604020202020204" pitchFamily="34" charset="0"/>
              </a:rPr>
              <a:t>的测定</a:t>
            </a:r>
          </a:p>
          <a:p>
            <a:pPr marL="0" indent="0" eaLnBrk="1" fontAlgn="auto" hangingPunct="1">
              <a:lnSpc>
                <a:spcPct val="120000"/>
              </a:lnSpc>
              <a:spcBef>
                <a:spcPct val="40000"/>
              </a:spcBef>
              <a:spcAft>
                <a:spcPts val="0"/>
              </a:spcAft>
              <a:buNone/>
              <a:defRPr/>
            </a:pPr>
            <a:r>
              <a:rPr lang="zh-CN" altLang="en-US" sz="2205" dirty="0">
                <a:latin typeface="Arial" panose="020B0604020202020204" pitchFamily="34" charset="0"/>
                <a:ea typeface="楷体" panose="02010609060101010101" pitchFamily="49" charset="-122"/>
                <a:cs typeface="Arial" panose="020B0604020202020204" pitchFamily="34" charset="0"/>
              </a:rPr>
              <a:t>       利用 </a:t>
            </a:r>
            <a:r>
              <a:rPr lang="en-US" altLang="zh-CN" sz="2205" dirty="0">
                <a:latin typeface="Arial" panose="020B0604020202020204" pitchFamily="34" charset="0"/>
                <a:ea typeface="楷体" panose="02010609060101010101" pitchFamily="49" charset="-122"/>
                <a:cs typeface="Arial" panose="020B0604020202020204" pitchFamily="34" charset="0"/>
              </a:rPr>
              <a:t>1/ </a:t>
            </a:r>
            <a:r>
              <a:rPr lang="en-US" altLang="zh-CN" sz="2205" i="1" dirty="0" err="1">
                <a:latin typeface="Arial" panose="020B0604020202020204" pitchFamily="34" charset="0"/>
                <a:ea typeface="楷体" panose="02010609060101010101" pitchFamily="49" charset="-122"/>
                <a:cs typeface="Arial" panose="020B0604020202020204" pitchFamily="34" charset="0"/>
              </a:rPr>
              <a:t>X</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n</a:t>
            </a:r>
            <a:r>
              <a:rPr lang="zh-CN" altLang="en-US" sz="2205" dirty="0">
                <a:latin typeface="Arial" panose="020B0604020202020204" pitchFamily="34" charset="0"/>
                <a:ea typeface="楷体" panose="02010609060101010101" pitchFamily="49" charset="-122"/>
                <a:cs typeface="Arial" panose="020B0604020202020204" pitchFamily="34" charset="0"/>
              </a:rPr>
              <a:t>与</a:t>
            </a:r>
            <a:r>
              <a:rPr lang="en-US" altLang="zh-CN" sz="2205" i="1" dirty="0" err="1">
                <a:latin typeface="Arial" panose="020B0604020202020204" pitchFamily="34" charset="0"/>
                <a:ea typeface="楷体" panose="02010609060101010101" pitchFamily="49" charset="-122"/>
                <a:cs typeface="Arial" panose="020B0604020202020204" pitchFamily="34" charset="0"/>
              </a:rPr>
              <a:t>R</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p</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 </a:t>
            </a:r>
            <a:r>
              <a:rPr lang="zh-CN" altLang="en-US" sz="2205" dirty="0">
                <a:latin typeface="Arial" panose="020B0604020202020204" pitchFamily="34" charset="0"/>
                <a:ea typeface="楷体" panose="02010609060101010101" pitchFamily="49" charset="-122"/>
                <a:cs typeface="Arial" panose="020B0604020202020204" pitchFamily="34" charset="0"/>
              </a:rPr>
              <a:t>等定量关系可设计各种实验，经数据处理求得链转移常数。</a:t>
            </a:r>
          </a:p>
          <a:p>
            <a:pPr marL="0" indent="0" eaLnBrk="1" fontAlgn="auto" hangingPunct="1">
              <a:lnSpc>
                <a:spcPct val="160000"/>
              </a:lnSpc>
              <a:spcBef>
                <a:spcPct val="40000"/>
              </a:spcBef>
              <a:spcAft>
                <a:spcPts val="0"/>
              </a:spcAft>
              <a:buNone/>
              <a:defRPr/>
            </a:pPr>
            <a:r>
              <a:rPr lang="zh-CN" altLang="en-US" sz="2205" dirty="0">
                <a:latin typeface="Arial" panose="020B0604020202020204" pitchFamily="34" charset="0"/>
                <a:ea typeface="楷体" panose="02010609060101010101" pitchFamily="49" charset="-122"/>
                <a:cs typeface="Arial" panose="020B0604020202020204" pitchFamily="34" charset="0"/>
              </a:rPr>
              <a:t>        确定了</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p</a:t>
            </a:r>
            <a:r>
              <a:rPr lang="zh-CN" altLang="en-US" sz="2205" dirty="0">
                <a:latin typeface="Arial" panose="020B0604020202020204" pitchFamily="34" charset="0"/>
                <a:ea typeface="楷体" panose="02010609060101010101" pitchFamily="49" charset="-122"/>
                <a:cs typeface="Arial" panose="020B0604020202020204" pitchFamily="34" charset="0"/>
              </a:rPr>
              <a:t>值后，还可进一步求得链转移的速率常数</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trM</a:t>
            </a:r>
            <a:r>
              <a:rPr lang="zh-CN" altLang="en-US" sz="2205" dirty="0">
                <a:latin typeface="Arial" panose="020B0604020202020204" pitchFamily="34" charset="0"/>
                <a:ea typeface="楷体" panose="02010609060101010101" pitchFamily="49" charset="-122"/>
                <a:cs typeface="Arial" panose="020B0604020202020204" pitchFamily="34" charset="0"/>
              </a:rPr>
              <a:t>、 </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trI</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zh-CN" altLang="en-US" sz="2205" dirty="0">
                <a:latin typeface="Arial" panose="020B0604020202020204" pitchFamily="34" charset="0"/>
                <a:ea typeface="楷体" panose="02010609060101010101" pitchFamily="49" charset="-122"/>
                <a:cs typeface="Arial" panose="020B0604020202020204" pitchFamily="34" charset="0"/>
              </a:rPr>
              <a:t>、 </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trS</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zh-CN" altLang="en-US" sz="2205" dirty="0">
                <a:latin typeface="Arial" panose="020B0604020202020204" pitchFamily="34" charset="0"/>
                <a:ea typeface="楷体" panose="02010609060101010101" pitchFamily="49" charset="-122"/>
                <a:cs typeface="Arial" panose="020B0604020202020204" pitchFamily="34" charset="0"/>
              </a:rPr>
              <a:t>等。</a:t>
            </a: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marL="0" indent="0" eaLnBrk="1" fontAlgn="auto" hangingPunct="1">
              <a:lnSpc>
                <a:spcPct val="120000"/>
              </a:lnSpc>
              <a:spcBef>
                <a:spcPct val="40000"/>
              </a:spcBef>
              <a:spcAft>
                <a:spcPts val="0"/>
              </a:spcAft>
              <a:buNone/>
              <a:defRPr/>
            </a:pPr>
            <a:endParaRPr lang="zh-CN" altLang="en-US" dirty="0">
              <a:latin typeface="Arial" panose="020B0604020202020204" pitchFamily="34" charset="0"/>
              <a:ea typeface="楷体" panose="02010609060101010101" pitchFamily="49" charset="-122"/>
              <a:cs typeface="Arial" panose="020B0604020202020204" pitchFamily="34" charset="0"/>
            </a:endParaRPr>
          </a:p>
          <a:p>
            <a:pPr marL="0" indent="0" eaLnBrk="1" fontAlgn="auto" hangingPunct="1">
              <a:spcAft>
                <a:spcPts val="0"/>
              </a:spcAft>
              <a:buNone/>
              <a:defRPr/>
            </a:pPr>
            <a:r>
              <a:rPr lang="en-US" altLang="zh-CN" dirty="0">
                <a:latin typeface="Arial" panose="020B0604020202020204" pitchFamily="34" charset="0"/>
                <a:ea typeface="楷体" panose="02010609060101010101" pitchFamily="49" charset="-122"/>
                <a:cs typeface="Arial" panose="020B0604020202020204" pitchFamily="34" charset="0"/>
              </a:rPr>
              <a:t>3. </a:t>
            </a:r>
            <a:r>
              <a:rPr lang="en-US" altLang="zh-CN" i="1" dirty="0" err="1">
                <a:latin typeface="Arial" panose="020B0604020202020204" pitchFamily="34" charset="0"/>
                <a:ea typeface="楷体" panose="02010609060101010101" pitchFamily="49" charset="-122"/>
                <a:cs typeface="Arial" panose="020B0604020202020204" pitchFamily="34" charset="0"/>
              </a:rPr>
              <a:t>k</a:t>
            </a:r>
            <a:r>
              <a:rPr lang="en-US" altLang="zh-CN" baseline="-25000" dirty="0" err="1">
                <a:latin typeface="Arial" panose="020B0604020202020204" pitchFamily="34" charset="0"/>
                <a:ea typeface="楷体" panose="02010609060101010101" pitchFamily="49" charset="-122"/>
                <a:cs typeface="Arial" panose="020B0604020202020204" pitchFamily="34" charset="0"/>
              </a:rPr>
              <a:t>p</a:t>
            </a:r>
            <a:r>
              <a:rPr lang="en-US" altLang="zh-CN" dirty="0">
                <a:latin typeface="Arial" panose="020B0604020202020204" pitchFamily="34" charset="0"/>
                <a:ea typeface="楷体" panose="02010609060101010101" pitchFamily="49" charset="-122"/>
                <a:cs typeface="Arial" panose="020B0604020202020204" pitchFamily="34" charset="0"/>
              </a:rPr>
              <a:t> </a:t>
            </a:r>
            <a:r>
              <a:rPr lang="zh-CN" altLang="en-US" dirty="0">
                <a:latin typeface="Arial" panose="020B0604020202020204" pitchFamily="34" charset="0"/>
                <a:ea typeface="楷体" panose="02010609060101010101" pitchFamily="49" charset="-122"/>
                <a:cs typeface="Arial" panose="020B0604020202020204" pitchFamily="34" charset="0"/>
              </a:rPr>
              <a:t>、 </a:t>
            </a:r>
            <a:r>
              <a:rPr lang="en-US" altLang="zh-CN" i="1" dirty="0" err="1">
                <a:latin typeface="Arial" panose="020B0604020202020204" pitchFamily="34" charset="0"/>
                <a:ea typeface="楷体" panose="02010609060101010101" pitchFamily="49" charset="-122"/>
                <a:cs typeface="Arial" panose="020B0604020202020204" pitchFamily="34" charset="0"/>
              </a:rPr>
              <a:t>k</a:t>
            </a:r>
            <a:r>
              <a:rPr lang="en-US" altLang="zh-CN" baseline="-25000" dirty="0" err="1">
                <a:latin typeface="Arial" panose="020B0604020202020204" pitchFamily="34" charset="0"/>
                <a:ea typeface="楷体" panose="02010609060101010101" pitchFamily="49" charset="-122"/>
                <a:cs typeface="Arial" panose="020B0604020202020204" pitchFamily="34" charset="0"/>
              </a:rPr>
              <a:t>t</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 </a:t>
            </a:r>
            <a:r>
              <a:rPr lang="zh-CN" altLang="en-US" dirty="0">
                <a:latin typeface="Arial" panose="020B0604020202020204" pitchFamily="34" charset="0"/>
                <a:ea typeface="楷体" panose="02010609060101010101" pitchFamily="49" charset="-122"/>
                <a:cs typeface="Arial" panose="020B0604020202020204" pitchFamily="34" charset="0"/>
              </a:rPr>
              <a:t>的测定  </a:t>
            </a:r>
            <a:r>
              <a:rPr lang="en-US" altLang="zh-CN" dirty="0">
                <a:latin typeface="Arial" panose="020B0604020202020204" pitchFamily="34" charset="0"/>
                <a:ea typeface="楷体" panose="02010609060101010101" pitchFamily="49" charset="-122"/>
                <a:cs typeface="Arial" panose="020B0604020202020204" pitchFamily="34" charset="0"/>
              </a:rPr>
              <a:t>(</a:t>
            </a:r>
            <a:r>
              <a:rPr lang="zh-CN" altLang="en-US" dirty="0">
                <a:solidFill>
                  <a:srgbClr val="FF0000"/>
                </a:solidFill>
                <a:latin typeface="Arial" panose="020B0604020202020204" pitchFamily="34" charset="0"/>
                <a:ea typeface="楷体" panose="02010609060101010101" pitchFamily="49" charset="-122"/>
                <a:cs typeface="Arial" panose="020B0604020202020204" pitchFamily="34" charset="0"/>
              </a:rPr>
              <a:t>难度最大</a:t>
            </a:r>
            <a:r>
              <a:rPr lang="en-US" altLang="zh-CN" dirty="0">
                <a:latin typeface="Arial" panose="020B0604020202020204" pitchFamily="34" charset="0"/>
                <a:ea typeface="楷体" panose="02010609060101010101" pitchFamily="49" charset="-122"/>
                <a:cs typeface="Arial" panose="020B0604020202020204" pitchFamily="34" charset="0"/>
              </a:rPr>
              <a:t>)</a:t>
            </a:r>
            <a:endParaRPr lang="zh-CN" altLang="en-US" dirty="0">
              <a:latin typeface="Arial" panose="020B0604020202020204" pitchFamily="34" charset="0"/>
              <a:ea typeface="楷体" panose="02010609060101010101" pitchFamily="49" charset="-122"/>
              <a:cs typeface="Arial" panose="020B0604020202020204" pitchFamily="34" charset="0"/>
            </a:endParaRPr>
          </a:p>
          <a:p>
            <a:pPr marL="0" indent="0" eaLnBrk="1" fontAlgn="auto" hangingPunct="1">
              <a:spcBef>
                <a:spcPts val="1984"/>
              </a:spcBef>
              <a:spcAft>
                <a:spcPts val="0"/>
              </a:spcAft>
              <a:buNone/>
              <a:defRPr/>
            </a:pPr>
            <a:r>
              <a:rPr lang="zh-CN" altLang="en-US" sz="2205" dirty="0">
                <a:latin typeface="Arial" panose="020B0604020202020204" pitchFamily="34" charset="0"/>
                <a:ea typeface="楷体" panose="02010609060101010101" pitchFamily="49" charset="-122"/>
                <a:cs typeface="Arial" panose="020B0604020202020204" pitchFamily="34" charset="0"/>
              </a:rPr>
              <a:t>     由已有的基本稳态动力学关系可确定</a:t>
            </a:r>
            <a:r>
              <a:rPr lang="en-US" altLang="zh-CN" sz="2205" i="1" dirty="0">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p</a:t>
            </a:r>
            <a:r>
              <a:rPr lang="en-US" altLang="zh-CN" sz="2205" baseline="30000" dirty="0">
                <a:latin typeface="Arial" panose="020B0604020202020204" pitchFamily="34" charset="0"/>
                <a:ea typeface="楷体" panose="02010609060101010101" pitchFamily="49" charset="-122"/>
                <a:cs typeface="Arial" panose="020B0604020202020204" pitchFamily="34" charset="0"/>
              </a:rPr>
              <a:t>2</a:t>
            </a:r>
            <a:r>
              <a:rPr lang="en-US" altLang="zh-CN" sz="2205" dirty="0">
                <a:latin typeface="Arial" panose="020B0604020202020204" pitchFamily="34" charset="0"/>
                <a:ea typeface="楷体" panose="02010609060101010101" pitchFamily="49" charset="-122"/>
                <a:cs typeface="Arial" panose="020B0604020202020204" pitchFamily="34" charset="0"/>
              </a:rPr>
              <a:t>/</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 </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t</a:t>
            </a:r>
            <a:r>
              <a:rPr lang="zh-CN" altLang="en-US" sz="2205" dirty="0">
                <a:latin typeface="Arial" panose="020B0604020202020204" pitchFamily="34" charset="0"/>
                <a:ea typeface="楷体" panose="02010609060101010101" pitchFamily="49" charset="-122"/>
                <a:cs typeface="Arial" panose="020B0604020202020204" pitchFamily="34" charset="0"/>
              </a:rPr>
              <a:t>值：</a:t>
            </a:r>
          </a:p>
          <a:p>
            <a:pPr marL="0" indent="0" eaLnBrk="1" fontAlgn="auto" hangingPunct="1">
              <a:lnSpc>
                <a:spcPct val="110000"/>
              </a:lnSpc>
              <a:spcBef>
                <a:spcPct val="40000"/>
              </a:spcBef>
              <a:spcAft>
                <a:spcPts val="0"/>
              </a:spcAft>
              <a:buNone/>
              <a:defRPr/>
            </a:pPr>
            <a:r>
              <a:rPr lang="zh-CN" altLang="en-US" i="1" dirty="0">
                <a:latin typeface="Arial" panose="020B0604020202020204" pitchFamily="34" charset="0"/>
                <a:ea typeface="楷体" panose="02010609060101010101" pitchFamily="49" charset="-122"/>
                <a:cs typeface="Arial" panose="020B0604020202020204" pitchFamily="34" charset="0"/>
              </a:rPr>
              <a:t>       </a:t>
            </a:r>
            <a:r>
              <a:rPr lang="en-US" altLang="zh-CN" i="1" dirty="0" err="1">
                <a:latin typeface="Arial" panose="020B0604020202020204" pitchFamily="34" charset="0"/>
                <a:ea typeface="楷体" panose="02010609060101010101" pitchFamily="49" charset="-122"/>
                <a:cs typeface="Arial" panose="020B0604020202020204" pitchFamily="34" charset="0"/>
              </a:rPr>
              <a:t>R</a:t>
            </a:r>
            <a:r>
              <a:rPr lang="en-US" altLang="zh-CN" baseline="-25000" dirty="0" err="1">
                <a:latin typeface="Arial" panose="020B0604020202020204" pitchFamily="34" charset="0"/>
                <a:ea typeface="楷体" panose="02010609060101010101" pitchFamily="49" charset="-122"/>
                <a:cs typeface="Arial" panose="020B0604020202020204" pitchFamily="34" charset="0"/>
              </a:rPr>
              <a:t>p</a:t>
            </a:r>
            <a:r>
              <a:rPr lang="en-US" altLang="zh-CN" i="1" dirty="0">
                <a:latin typeface="Arial" panose="020B0604020202020204" pitchFamily="34" charset="0"/>
                <a:ea typeface="楷体" panose="02010609060101010101" pitchFamily="49" charset="-122"/>
                <a:cs typeface="Arial" panose="020B0604020202020204" pitchFamily="34" charset="0"/>
              </a:rPr>
              <a:t>  = </a:t>
            </a:r>
            <a:r>
              <a:rPr lang="en-US" altLang="zh-CN" i="1" dirty="0" err="1">
                <a:latin typeface="Arial" panose="020B0604020202020204" pitchFamily="34" charset="0"/>
                <a:ea typeface="楷体" panose="02010609060101010101" pitchFamily="49" charset="-122"/>
                <a:cs typeface="Arial" panose="020B0604020202020204" pitchFamily="34" charset="0"/>
              </a:rPr>
              <a:t>k</a:t>
            </a:r>
            <a:r>
              <a:rPr lang="en-US" altLang="zh-CN" baseline="-25000" dirty="0" err="1">
                <a:latin typeface="Arial" panose="020B0604020202020204" pitchFamily="34" charset="0"/>
                <a:ea typeface="楷体" panose="02010609060101010101" pitchFamily="49" charset="-122"/>
                <a:cs typeface="Arial" panose="020B0604020202020204" pitchFamily="34" charset="0"/>
              </a:rPr>
              <a:t>p</a:t>
            </a:r>
            <a:r>
              <a:rPr lang="en-US" altLang="zh-CN" dirty="0">
                <a:latin typeface="Arial" panose="020B0604020202020204" pitchFamily="34" charset="0"/>
                <a:ea typeface="楷体" panose="02010609060101010101" pitchFamily="49" charset="-122"/>
                <a:cs typeface="Arial" panose="020B0604020202020204" pitchFamily="34" charset="0"/>
              </a:rPr>
              <a:t> (</a:t>
            </a:r>
            <a:r>
              <a:rPr lang="en-US" altLang="zh-CN" i="1" dirty="0">
                <a:latin typeface="Arial" panose="020B0604020202020204" pitchFamily="34" charset="0"/>
                <a:ea typeface="楷体" panose="02010609060101010101" pitchFamily="49" charset="-122"/>
                <a:cs typeface="Arial" panose="020B0604020202020204" pitchFamily="34" charset="0"/>
              </a:rPr>
              <a:t>f </a:t>
            </a:r>
            <a:r>
              <a:rPr lang="en-US" altLang="zh-CN" i="1" dirty="0" err="1">
                <a:latin typeface="Arial" panose="020B0604020202020204" pitchFamily="34" charset="0"/>
                <a:ea typeface="楷体" panose="02010609060101010101" pitchFamily="49" charset="-122"/>
                <a:cs typeface="Arial" panose="020B0604020202020204" pitchFamily="34" charset="0"/>
              </a:rPr>
              <a:t>k</a:t>
            </a:r>
            <a:r>
              <a:rPr lang="en-US" altLang="zh-CN" baseline="-25000" dirty="0" err="1">
                <a:latin typeface="Arial" panose="020B0604020202020204" pitchFamily="34" charset="0"/>
                <a:ea typeface="楷体" panose="02010609060101010101" pitchFamily="49" charset="-122"/>
                <a:cs typeface="Arial" panose="020B0604020202020204" pitchFamily="34" charset="0"/>
              </a:rPr>
              <a:t>d</a:t>
            </a:r>
            <a:r>
              <a:rPr lang="en-US" altLang="zh-CN" dirty="0">
                <a:latin typeface="Arial" panose="020B0604020202020204" pitchFamily="34" charset="0"/>
                <a:ea typeface="楷体" panose="02010609060101010101" pitchFamily="49" charset="-122"/>
                <a:cs typeface="Arial" panose="020B0604020202020204" pitchFamily="34" charset="0"/>
              </a:rPr>
              <a:t> / </a:t>
            </a:r>
            <a:r>
              <a:rPr lang="en-US" altLang="zh-CN" i="1" dirty="0" err="1">
                <a:latin typeface="Arial" panose="020B0604020202020204" pitchFamily="34" charset="0"/>
                <a:ea typeface="楷体" panose="02010609060101010101" pitchFamily="49" charset="-122"/>
                <a:cs typeface="Arial" panose="020B0604020202020204" pitchFamily="34" charset="0"/>
              </a:rPr>
              <a:t>k</a:t>
            </a:r>
            <a:r>
              <a:rPr lang="en-US" altLang="zh-CN" baseline="-25000" dirty="0" err="1">
                <a:latin typeface="Arial" panose="020B0604020202020204" pitchFamily="34" charset="0"/>
                <a:ea typeface="楷体" panose="02010609060101010101" pitchFamily="49" charset="-122"/>
                <a:cs typeface="Arial" panose="020B0604020202020204" pitchFamily="34" charset="0"/>
              </a:rPr>
              <a:t>t</a:t>
            </a:r>
            <a:r>
              <a:rPr lang="en-US" altLang="zh-CN" dirty="0">
                <a:latin typeface="Arial" panose="020B0604020202020204" pitchFamily="34" charset="0"/>
                <a:ea typeface="楷体" panose="02010609060101010101" pitchFamily="49" charset="-122"/>
                <a:cs typeface="Arial" panose="020B0604020202020204" pitchFamily="34" charset="0"/>
              </a:rPr>
              <a:t> )</a:t>
            </a:r>
            <a:r>
              <a:rPr lang="en-US" altLang="zh-CN" baseline="30000" dirty="0">
                <a:latin typeface="Arial" panose="020B0604020202020204" pitchFamily="34" charset="0"/>
                <a:ea typeface="楷体" panose="02010609060101010101" pitchFamily="49" charset="-122"/>
                <a:cs typeface="Arial" panose="020B0604020202020204" pitchFamily="34" charset="0"/>
              </a:rPr>
              <a:t>1/2</a:t>
            </a:r>
            <a:r>
              <a:rPr lang="en-US" altLang="zh-CN" dirty="0">
                <a:latin typeface="Arial" panose="020B0604020202020204" pitchFamily="34" charset="0"/>
                <a:ea typeface="楷体" panose="02010609060101010101" pitchFamily="49" charset="-122"/>
                <a:cs typeface="Arial" panose="020B0604020202020204" pitchFamily="34" charset="0"/>
              </a:rPr>
              <a:t> [I]</a:t>
            </a:r>
            <a:r>
              <a:rPr lang="en-US" altLang="zh-CN" baseline="30000" dirty="0">
                <a:latin typeface="Arial" panose="020B0604020202020204" pitchFamily="34" charset="0"/>
                <a:ea typeface="楷体" panose="02010609060101010101" pitchFamily="49" charset="-122"/>
                <a:cs typeface="Arial" panose="020B0604020202020204" pitchFamily="34" charset="0"/>
              </a:rPr>
              <a:t>1/2 </a:t>
            </a:r>
            <a:r>
              <a:rPr lang="en-US" altLang="zh-CN" dirty="0">
                <a:latin typeface="Arial" panose="020B0604020202020204" pitchFamily="34" charset="0"/>
                <a:ea typeface="楷体" panose="02010609060101010101" pitchFamily="49" charset="-122"/>
                <a:cs typeface="Arial" panose="020B0604020202020204" pitchFamily="34" charset="0"/>
              </a:rPr>
              <a:t>[M]</a:t>
            </a: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marL="0" indent="0" eaLnBrk="1" fontAlgn="auto" hangingPunct="1">
              <a:spcAft>
                <a:spcPts val="0"/>
              </a:spcAft>
              <a:buNone/>
              <a:defRPr/>
            </a:pP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marL="0" indent="0" eaLnBrk="1" fontAlgn="auto" hangingPunct="1">
              <a:spcAft>
                <a:spcPts val="0"/>
              </a:spcAft>
              <a:buNone/>
              <a:defRPr/>
            </a:pPr>
            <a:r>
              <a:rPr lang="en-US" altLang="zh-CN" dirty="0">
                <a:latin typeface="Arial" panose="020B0604020202020204" pitchFamily="34" charset="0"/>
                <a:ea typeface="楷体" panose="02010609060101010101" pitchFamily="49" charset="-122"/>
                <a:cs typeface="Arial" panose="020B0604020202020204" pitchFamily="34" charset="0"/>
                <a:sym typeface="Symbol" pitchFamily="18" charset="2"/>
              </a:rPr>
              <a:t>       </a:t>
            </a: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marL="0" indent="0" eaLnBrk="1" fontAlgn="auto" hangingPunct="1">
              <a:spcAft>
                <a:spcPts val="0"/>
              </a:spcAft>
              <a:buNone/>
              <a:defRPr/>
            </a:pP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marL="0" indent="0" eaLnBrk="1" fontAlgn="auto" hangingPunct="1">
              <a:spcAft>
                <a:spcPts val="0"/>
              </a:spcAft>
              <a:buNone/>
              <a:defRPr/>
            </a:pPr>
            <a:r>
              <a:rPr lang="en-US" altLang="zh-CN" sz="2205" i="1" dirty="0">
                <a:latin typeface="Arial" panose="020B0604020202020204" pitchFamily="34" charset="0"/>
                <a:ea typeface="楷体" panose="02010609060101010101" pitchFamily="49" charset="-122"/>
                <a:cs typeface="Arial" panose="020B0604020202020204" pitchFamily="34" charset="0"/>
              </a:rPr>
              <a:t>                 </a:t>
            </a:r>
            <a:r>
              <a:rPr lang="en-US" altLang="zh-CN" sz="2205" i="1" dirty="0">
                <a:solidFill>
                  <a:srgbClr val="C00000"/>
                </a:solidFill>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a:solidFill>
                  <a:srgbClr val="C00000"/>
                </a:solidFill>
                <a:latin typeface="Arial" panose="020B0604020202020204" pitchFamily="34" charset="0"/>
                <a:ea typeface="楷体" panose="02010609060101010101" pitchFamily="49" charset="-122"/>
                <a:cs typeface="Arial" panose="020B0604020202020204" pitchFamily="34" charset="0"/>
              </a:rPr>
              <a:t>p</a:t>
            </a:r>
            <a:r>
              <a:rPr lang="en-US" altLang="zh-CN" sz="2205" baseline="30000" dirty="0">
                <a:solidFill>
                  <a:srgbClr val="C00000"/>
                </a:solidFill>
                <a:latin typeface="Arial" panose="020B0604020202020204" pitchFamily="34" charset="0"/>
                <a:ea typeface="楷体" panose="02010609060101010101" pitchFamily="49" charset="-122"/>
                <a:cs typeface="Arial" panose="020B0604020202020204" pitchFamily="34" charset="0"/>
              </a:rPr>
              <a:t>2</a:t>
            </a:r>
            <a:r>
              <a:rPr lang="en-US" altLang="zh-CN" sz="2205" dirty="0">
                <a:solidFill>
                  <a:srgbClr val="C00000"/>
                </a:solidFill>
                <a:latin typeface="Arial" panose="020B0604020202020204" pitchFamily="34" charset="0"/>
                <a:ea typeface="楷体" panose="02010609060101010101" pitchFamily="49" charset="-122"/>
                <a:cs typeface="Arial" panose="020B0604020202020204" pitchFamily="34" charset="0"/>
              </a:rPr>
              <a:t>/</a:t>
            </a:r>
            <a:r>
              <a:rPr lang="en-US" altLang="zh-CN" sz="2205" baseline="-25000" dirty="0">
                <a:solidFill>
                  <a:srgbClr val="C00000"/>
                </a:solidFill>
                <a:latin typeface="Arial" panose="020B0604020202020204" pitchFamily="34" charset="0"/>
                <a:ea typeface="楷体" panose="02010609060101010101" pitchFamily="49" charset="-122"/>
                <a:cs typeface="Arial" panose="020B0604020202020204" pitchFamily="34" charset="0"/>
              </a:rPr>
              <a:t> </a:t>
            </a:r>
            <a:r>
              <a:rPr lang="en-US" altLang="zh-CN" sz="2205" i="1" dirty="0" err="1">
                <a:solidFill>
                  <a:srgbClr val="C00000"/>
                </a:solidFill>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solidFill>
                  <a:srgbClr val="C00000"/>
                </a:solidFill>
                <a:latin typeface="Arial" panose="020B0604020202020204" pitchFamily="34" charset="0"/>
                <a:ea typeface="楷体" panose="02010609060101010101" pitchFamily="49" charset="-122"/>
                <a:cs typeface="Arial" panose="020B0604020202020204" pitchFamily="34" charset="0"/>
              </a:rPr>
              <a:t>t</a:t>
            </a:r>
            <a:r>
              <a:rPr lang="en-US" altLang="zh-CN" sz="2205" baseline="-25000" dirty="0">
                <a:solidFill>
                  <a:srgbClr val="C00000"/>
                </a:solidFill>
                <a:latin typeface="Arial" panose="020B0604020202020204" pitchFamily="34" charset="0"/>
                <a:ea typeface="楷体" panose="02010609060101010101" pitchFamily="49" charset="-122"/>
                <a:cs typeface="Arial" panose="020B0604020202020204" pitchFamily="34" charset="0"/>
              </a:rPr>
              <a:t> </a:t>
            </a:r>
            <a:r>
              <a:rPr lang="en-US" altLang="zh-CN" sz="2205" dirty="0">
                <a:solidFill>
                  <a:srgbClr val="C00000"/>
                </a:solidFill>
                <a:latin typeface="Arial" panose="020B0604020202020204" pitchFamily="34" charset="0"/>
                <a:ea typeface="楷体" panose="02010609060101010101" pitchFamily="49" charset="-122"/>
                <a:cs typeface="Arial" panose="020B0604020202020204" pitchFamily="34" charset="0"/>
              </a:rPr>
              <a:t>= 2 </a:t>
            </a:r>
            <a:r>
              <a:rPr lang="en-US" altLang="zh-CN" sz="2205" i="1" dirty="0" err="1">
                <a:solidFill>
                  <a:srgbClr val="C00000"/>
                </a:solidFill>
                <a:latin typeface="Arial" panose="020B0604020202020204" pitchFamily="34" charset="0"/>
                <a:ea typeface="楷体" panose="02010609060101010101" pitchFamily="49" charset="-122"/>
                <a:cs typeface="Arial" panose="020B0604020202020204" pitchFamily="34" charset="0"/>
              </a:rPr>
              <a:t>R</a:t>
            </a:r>
            <a:r>
              <a:rPr lang="en-US" altLang="zh-CN" sz="2205" baseline="-25000" dirty="0" err="1">
                <a:solidFill>
                  <a:srgbClr val="C00000"/>
                </a:solidFill>
                <a:latin typeface="Arial" panose="020B0604020202020204" pitchFamily="34" charset="0"/>
                <a:ea typeface="楷体" panose="02010609060101010101" pitchFamily="49" charset="-122"/>
                <a:cs typeface="Arial" panose="020B0604020202020204" pitchFamily="34" charset="0"/>
              </a:rPr>
              <a:t>p</a:t>
            </a:r>
            <a:r>
              <a:rPr lang="en-US" altLang="zh-CN" sz="2205" dirty="0">
                <a:solidFill>
                  <a:srgbClr val="C00000"/>
                </a:solidFill>
                <a:latin typeface="Arial" panose="020B0604020202020204" pitchFamily="34" charset="0"/>
                <a:ea typeface="楷体" panose="02010609060101010101" pitchFamily="49" charset="-122"/>
                <a:cs typeface="Arial" panose="020B0604020202020204" pitchFamily="34" charset="0"/>
              </a:rPr>
              <a:t> </a:t>
            </a:r>
            <a:r>
              <a:rPr lang="en-US" altLang="zh-CN" dirty="0">
                <a:solidFill>
                  <a:srgbClr val="C00000"/>
                </a:solidFill>
                <a:latin typeface="Arial" panose="020B0604020202020204" pitchFamily="34" charset="0"/>
                <a:ea typeface="楷体" panose="02010609060101010101" pitchFamily="49" charset="-122"/>
                <a:cs typeface="Arial" panose="020B0604020202020204" pitchFamily="34" charset="0"/>
                <a:sym typeface="Symbol" pitchFamily="18" charset="2"/>
              </a:rPr>
              <a:t></a:t>
            </a:r>
            <a:r>
              <a:rPr lang="en-US" altLang="zh-CN" sz="2205" dirty="0">
                <a:solidFill>
                  <a:srgbClr val="C00000"/>
                </a:solidFill>
                <a:latin typeface="Arial" panose="020B0604020202020204" pitchFamily="34" charset="0"/>
                <a:ea typeface="楷体" panose="02010609060101010101" pitchFamily="49" charset="-122"/>
                <a:cs typeface="Arial" panose="020B0604020202020204" pitchFamily="34" charset="0"/>
              </a:rPr>
              <a:t> / [M]</a:t>
            </a:r>
            <a:r>
              <a:rPr lang="en-US" altLang="zh-CN" sz="2205" baseline="30000" dirty="0">
                <a:solidFill>
                  <a:srgbClr val="C00000"/>
                </a:solidFill>
                <a:latin typeface="Arial" panose="020B0604020202020204" pitchFamily="34" charset="0"/>
                <a:ea typeface="楷体" panose="02010609060101010101" pitchFamily="49" charset="-122"/>
                <a:cs typeface="Arial" panose="020B0604020202020204" pitchFamily="34" charset="0"/>
              </a:rPr>
              <a:t>2</a:t>
            </a:r>
          </a:p>
        </p:txBody>
      </p:sp>
      <p:pic>
        <p:nvPicPr>
          <p:cNvPr id="177155" name="Picture 4" descr="eq2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840" y="5367020"/>
            <a:ext cx="2771881" cy="71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6"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1F99654B-6D2E-463C-A1C9-510953470206}" type="slidenum">
              <a:rPr lang="en-US" altLang="zh-CN" sz="1543">
                <a:solidFill>
                  <a:srgbClr val="FFFFFF"/>
                </a:solidFill>
                <a:latin typeface="Times New Roman" panose="02020603050405020304" pitchFamily="18" charset="0"/>
              </a:rPr>
              <a:pPr>
                <a:spcBef>
                  <a:spcPct val="0"/>
                </a:spcBef>
                <a:buClrTx/>
                <a:buSzTx/>
                <a:buFontTx/>
                <a:buNone/>
              </a:pPr>
              <a:t>55</a:t>
            </a:fld>
            <a:endParaRPr lang="en-US" altLang="zh-CN" sz="1543">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3739178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p:cNvSpPr>
          <p:nvPr>
            <p:ph type="body" idx="1"/>
          </p:nvPr>
        </p:nvSpPr>
        <p:spPr>
          <a:xfrm>
            <a:off x="583405" y="605474"/>
            <a:ext cx="9605338" cy="6116001"/>
          </a:xfrm>
        </p:spPr>
        <p:txBody>
          <a:bodyPr/>
          <a:lstStyle/>
          <a:p>
            <a:pPr eaLnBrk="1" hangingPunct="1">
              <a:lnSpc>
                <a:spcPct val="160000"/>
              </a:lnSpc>
              <a:buFontTx/>
              <a:buNone/>
            </a:pPr>
            <a:r>
              <a:rPr lang="zh-CN" altLang="en-US" sz="2205" b="1" dirty="0">
                <a:solidFill>
                  <a:srgbClr val="000099"/>
                </a:solidFill>
                <a:latin typeface="Arial" panose="020B0604020202020204" pitchFamily="34" charset="0"/>
                <a:ea typeface="楷体" panose="02010609060101010101" pitchFamily="49" charset="-122"/>
                <a:cs typeface="Arial" panose="020B0604020202020204" pitchFamily="34" charset="0"/>
              </a:rPr>
              <a:t>待解决的问题：求出 </a:t>
            </a:r>
            <a:r>
              <a:rPr lang="en-US" altLang="zh-CN" sz="2205" b="1" i="1" dirty="0" err="1">
                <a:solidFill>
                  <a:srgbClr val="000099"/>
                </a:solidFill>
                <a:latin typeface="Arial" panose="020B0604020202020204" pitchFamily="34" charset="0"/>
                <a:ea typeface="楷体" panose="02010609060101010101" pitchFamily="49" charset="-122"/>
                <a:cs typeface="Arial" panose="020B0604020202020204" pitchFamily="34" charset="0"/>
              </a:rPr>
              <a:t>k</a:t>
            </a:r>
            <a:r>
              <a:rPr lang="en-US" altLang="zh-CN" sz="2205" b="1" baseline="-25000" dirty="0" err="1">
                <a:solidFill>
                  <a:srgbClr val="000099"/>
                </a:solidFill>
                <a:latin typeface="Arial" panose="020B0604020202020204" pitchFamily="34" charset="0"/>
                <a:ea typeface="楷体" panose="02010609060101010101" pitchFamily="49" charset="-122"/>
                <a:cs typeface="Arial" panose="020B0604020202020204" pitchFamily="34" charset="0"/>
              </a:rPr>
              <a:t>p</a:t>
            </a:r>
            <a:r>
              <a:rPr lang="en-US" altLang="zh-CN" sz="2205" b="1" dirty="0">
                <a:solidFill>
                  <a:srgbClr val="000099"/>
                </a:solidFill>
                <a:latin typeface="Arial" panose="020B0604020202020204" pitchFamily="34" charset="0"/>
                <a:ea typeface="楷体" panose="02010609060101010101" pitchFamily="49" charset="-122"/>
                <a:cs typeface="Arial" panose="020B0604020202020204" pitchFamily="34" charset="0"/>
              </a:rPr>
              <a:t> </a:t>
            </a:r>
            <a:r>
              <a:rPr lang="zh-CN" altLang="en-US" sz="2205" b="1" dirty="0">
                <a:solidFill>
                  <a:srgbClr val="000099"/>
                </a:solidFill>
                <a:latin typeface="Arial" panose="020B0604020202020204" pitchFamily="34" charset="0"/>
                <a:ea typeface="楷体" panose="02010609060101010101" pitchFamily="49" charset="-122"/>
                <a:cs typeface="Arial" panose="020B0604020202020204" pitchFamily="34" charset="0"/>
              </a:rPr>
              <a:t>、 </a:t>
            </a:r>
            <a:r>
              <a:rPr lang="en-US" altLang="zh-CN" sz="2205" b="1" i="1" dirty="0" err="1">
                <a:solidFill>
                  <a:srgbClr val="000099"/>
                </a:solidFill>
                <a:latin typeface="Arial" panose="020B0604020202020204" pitchFamily="34" charset="0"/>
                <a:ea typeface="楷体" panose="02010609060101010101" pitchFamily="49" charset="-122"/>
                <a:cs typeface="Arial" panose="020B0604020202020204" pitchFamily="34" charset="0"/>
              </a:rPr>
              <a:t>k</a:t>
            </a:r>
            <a:r>
              <a:rPr lang="en-US" altLang="zh-CN" sz="2205" b="1" baseline="-25000" dirty="0" err="1">
                <a:solidFill>
                  <a:srgbClr val="000099"/>
                </a:solidFill>
                <a:latin typeface="Arial" panose="020B0604020202020204" pitchFamily="34" charset="0"/>
                <a:ea typeface="楷体" panose="02010609060101010101" pitchFamily="49" charset="-122"/>
                <a:cs typeface="Arial" panose="020B0604020202020204" pitchFamily="34" charset="0"/>
              </a:rPr>
              <a:t>t</a:t>
            </a:r>
            <a:r>
              <a:rPr lang="en-US" altLang="zh-CN" sz="2205" b="1" dirty="0">
                <a:solidFill>
                  <a:srgbClr val="000099"/>
                </a:solidFill>
                <a:latin typeface="Arial" panose="020B0604020202020204" pitchFamily="34" charset="0"/>
                <a:ea typeface="楷体" panose="02010609060101010101" pitchFamily="49" charset="-122"/>
                <a:cs typeface="Arial" panose="020B0604020202020204" pitchFamily="34" charset="0"/>
              </a:rPr>
              <a:t> </a:t>
            </a:r>
            <a:r>
              <a:rPr lang="zh-CN" altLang="en-US" sz="2205" b="1" dirty="0">
                <a:solidFill>
                  <a:srgbClr val="000099"/>
                </a:solidFill>
                <a:latin typeface="Arial" panose="020B0604020202020204" pitchFamily="34" charset="0"/>
                <a:ea typeface="楷体" panose="02010609060101010101" pitchFamily="49" charset="-122"/>
                <a:cs typeface="Arial" panose="020B0604020202020204" pitchFamily="34" charset="0"/>
              </a:rPr>
              <a:t>中的一个，即可得另一个。</a:t>
            </a:r>
            <a:endParaRPr lang="zh-CN" altLang="en-US" dirty="0">
              <a:solidFill>
                <a:srgbClr val="000099"/>
              </a:solidFill>
              <a:latin typeface="Arial" panose="020B0604020202020204" pitchFamily="34" charset="0"/>
              <a:ea typeface="楷体" panose="02010609060101010101" pitchFamily="49" charset="-122"/>
              <a:cs typeface="Arial" panose="020B0604020202020204" pitchFamily="34" charset="0"/>
            </a:endParaRPr>
          </a:p>
          <a:p>
            <a:pPr eaLnBrk="1" hangingPunct="1">
              <a:spcBef>
                <a:spcPct val="40000"/>
              </a:spcBef>
              <a:buFontTx/>
              <a:buNone/>
            </a:pPr>
            <a:r>
              <a:rPr lang="zh-CN" altLang="en-US" sz="2205" b="1" dirty="0">
                <a:latin typeface="Arial" panose="020B0604020202020204" pitchFamily="34" charset="0"/>
                <a:ea typeface="楷体" panose="02010609060101010101" pitchFamily="49" charset="-122"/>
                <a:cs typeface="Arial" panose="020B0604020202020204" pitchFamily="34" charset="0"/>
              </a:rPr>
              <a:t>为此，引入</a:t>
            </a:r>
            <a:r>
              <a:rPr lang="zh-CN" altLang="en-US" sz="2205" b="1" dirty="0">
                <a:solidFill>
                  <a:srgbClr val="C00000"/>
                </a:solidFill>
                <a:latin typeface="Arial" panose="020B0604020202020204" pitchFamily="34" charset="0"/>
                <a:ea typeface="楷体" panose="02010609060101010101" pitchFamily="49" charset="-122"/>
                <a:cs typeface="Arial" panose="020B0604020202020204" pitchFamily="34" charset="0"/>
              </a:rPr>
              <a:t>自由基平均寿命</a:t>
            </a:r>
            <a:r>
              <a:rPr lang="zh-CN" altLang="en-US" sz="2205" b="1" dirty="0">
                <a:latin typeface="Arial" panose="020B0604020202020204" pitchFamily="34" charset="0"/>
                <a:ea typeface="楷体" panose="02010609060101010101" pitchFamily="49" charset="-122"/>
                <a:cs typeface="Arial" panose="020B0604020202020204" pitchFamily="34" charset="0"/>
              </a:rPr>
              <a:t>的概念：</a:t>
            </a:r>
            <a:endParaRPr lang="zh-CN" altLang="en-US" b="1" dirty="0">
              <a:latin typeface="Arial" panose="020B0604020202020204" pitchFamily="34" charset="0"/>
              <a:ea typeface="楷体" panose="02010609060101010101" pitchFamily="49" charset="-122"/>
              <a:cs typeface="Arial" panose="020B0604020202020204" pitchFamily="34" charset="0"/>
            </a:endParaRPr>
          </a:p>
          <a:p>
            <a:pPr eaLnBrk="1" hangingPunct="1">
              <a:lnSpc>
                <a:spcPct val="160000"/>
              </a:lnSpc>
              <a:buFontTx/>
              <a:buNone/>
            </a:pPr>
            <a:r>
              <a:rPr lang="zh-CN" altLang="en-US" dirty="0">
                <a:solidFill>
                  <a:srgbClr val="C00000"/>
                </a:solidFill>
                <a:latin typeface="Arial" panose="020B0604020202020204" pitchFamily="34" charset="0"/>
                <a:ea typeface="楷体" panose="02010609060101010101" pitchFamily="49" charset="-122"/>
                <a:cs typeface="Arial" panose="020B0604020202020204" pitchFamily="34" charset="0"/>
              </a:rPr>
              <a:t>自由基寿命 </a:t>
            </a:r>
            <a:r>
              <a:rPr lang="zh-CN" altLang="en-US" dirty="0">
                <a:solidFill>
                  <a:srgbClr val="C00000"/>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lang="zh-CN" altLang="en-US" sz="1764" dirty="0">
                <a:solidFill>
                  <a:srgbClr val="C00000"/>
                </a:solidFill>
                <a:latin typeface="Arial" panose="020B0604020202020204" pitchFamily="34" charset="0"/>
                <a:ea typeface="楷体" panose="02010609060101010101" pitchFamily="49" charset="-122"/>
                <a:cs typeface="Arial" panose="020B0604020202020204" pitchFamily="34" charset="0"/>
              </a:rPr>
              <a:t>（平均值）</a:t>
            </a:r>
            <a:r>
              <a:rPr lang="zh-CN" altLang="en-US" dirty="0">
                <a:solidFill>
                  <a:srgbClr val="C00000"/>
                </a:solidFill>
                <a:latin typeface="Arial" panose="020B0604020202020204" pitchFamily="34" charset="0"/>
                <a:ea typeface="楷体" panose="02010609060101010101" pitchFamily="49" charset="-122"/>
                <a:cs typeface="Arial" panose="020B0604020202020204" pitchFamily="34" charset="0"/>
              </a:rPr>
              <a:t> </a:t>
            </a:r>
            <a:r>
              <a:rPr lang="en-US" altLang="zh-CN" dirty="0">
                <a:solidFill>
                  <a:srgbClr val="C00000"/>
                </a:solidFill>
                <a:latin typeface="Arial" panose="020B0604020202020204" pitchFamily="34" charset="0"/>
                <a:ea typeface="楷体" panose="02010609060101010101" pitchFamily="49" charset="-122"/>
                <a:cs typeface="Arial" panose="020B0604020202020204" pitchFamily="34" charset="0"/>
              </a:rPr>
              <a:t>= </a:t>
            </a:r>
            <a:r>
              <a:rPr lang="zh-CN" altLang="en-US" dirty="0">
                <a:solidFill>
                  <a:srgbClr val="C00000"/>
                </a:solidFill>
                <a:latin typeface="Arial" panose="020B0604020202020204" pitchFamily="34" charset="0"/>
                <a:ea typeface="楷体" panose="02010609060101010101" pitchFamily="49" charset="-122"/>
                <a:cs typeface="Arial" panose="020B0604020202020204" pitchFamily="34" charset="0"/>
              </a:rPr>
              <a:t>链自由基从产生到终止所经历的时间。</a:t>
            </a:r>
          </a:p>
          <a:p>
            <a:pPr eaLnBrk="1" hangingPunct="1">
              <a:spcBef>
                <a:spcPct val="40000"/>
              </a:spcBef>
              <a:buFontTx/>
              <a:buNone/>
            </a:pPr>
            <a:r>
              <a:rPr lang="zh-CN" altLang="en-US" sz="1984" b="1" dirty="0">
                <a:latin typeface="Arial" panose="020B0604020202020204" pitchFamily="34" charset="0"/>
                <a:ea typeface="楷体" panose="02010609060101010101" pitchFamily="49" charset="-122"/>
                <a:cs typeface="Arial" panose="020B0604020202020204" pitchFamily="34" charset="0"/>
              </a:rPr>
              <a:t>（注意：链转移反应不影响自由基寿命）</a:t>
            </a:r>
          </a:p>
          <a:p>
            <a:pPr eaLnBrk="1" hangingPunct="1">
              <a:spcBef>
                <a:spcPct val="50000"/>
              </a:spcBef>
              <a:buFontTx/>
              <a:buNone/>
            </a:pPr>
            <a:r>
              <a:rPr lang="zh-CN" altLang="en-US"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a:t>
            </a:r>
            <a:r>
              <a:rPr lang="zh-CN" altLang="en-US"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a:t>
            </a:r>
            <a:r>
              <a:rPr lang="zh-CN" altLang="en-US" sz="2205" b="1" dirty="0">
                <a:latin typeface="Arial" panose="020B0604020202020204" pitchFamily="34" charset="0"/>
                <a:ea typeface="楷体" panose="02010609060101010101" pitchFamily="49" charset="-122"/>
                <a:cs typeface="Arial" panose="020B0604020202020204" pitchFamily="34" charset="0"/>
              </a:rPr>
              <a:t>与其它动力学参数的关系：</a:t>
            </a:r>
            <a:endParaRPr lang="zh-CN" altLang="en-US" sz="1984" b="1" dirty="0">
              <a:latin typeface="Arial" panose="020B0604020202020204" pitchFamily="34" charset="0"/>
              <a:ea typeface="楷体" panose="02010609060101010101" pitchFamily="49" charset="-122"/>
              <a:cs typeface="Arial" panose="020B0604020202020204" pitchFamily="34" charset="0"/>
            </a:endParaRPr>
          </a:p>
          <a:p>
            <a:pPr eaLnBrk="1" hangingPunct="1">
              <a:spcBef>
                <a:spcPct val="50000"/>
              </a:spcBef>
              <a:buFontTx/>
              <a:buNone/>
            </a:pPr>
            <a:r>
              <a:rPr lang="zh-CN" altLang="en-US" sz="2205" b="1" dirty="0">
                <a:latin typeface="Arial" panose="020B0604020202020204" pitchFamily="34" charset="0"/>
                <a:ea typeface="楷体" panose="02010609060101010101" pitchFamily="49" charset="-122"/>
                <a:cs typeface="Arial" panose="020B0604020202020204" pitchFamily="34" charset="0"/>
              </a:rPr>
              <a:t>                                                                       （双基终止）</a:t>
            </a:r>
          </a:p>
          <a:p>
            <a:pPr eaLnBrk="1" hangingPunct="1">
              <a:buFontTx/>
              <a:buNone/>
            </a:pPr>
            <a:endParaRPr lang="zh-CN" altLang="en-US" sz="2205" b="1" dirty="0">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r>
              <a:rPr lang="zh-CN" altLang="en-US" sz="2205" b="1" dirty="0">
                <a:latin typeface="Arial" panose="020B0604020202020204" pitchFamily="34" charset="0"/>
                <a:ea typeface="楷体" panose="02010609060101010101" pitchFamily="49" charset="-122"/>
                <a:cs typeface="Arial" panose="020B0604020202020204" pitchFamily="34" charset="0"/>
              </a:rPr>
              <a:t>或</a:t>
            </a:r>
            <a:r>
              <a:rPr lang="zh-CN" altLang="en-US" sz="2205" dirty="0">
                <a:latin typeface="Arial" panose="020B0604020202020204" pitchFamily="34" charset="0"/>
                <a:ea typeface="楷体" panose="02010609060101010101" pitchFamily="49" charset="-122"/>
                <a:cs typeface="Arial" panose="020B0604020202020204" pitchFamily="34" charset="0"/>
              </a:rPr>
              <a:t>：   </a:t>
            </a:r>
            <a:r>
              <a:rPr lang="en-US" altLang="zh-CN" sz="2205" dirty="0">
                <a:latin typeface="Arial" panose="020B0604020202020204" pitchFamily="34" charset="0"/>
                <a:ea typeface="楷体" panose="02010609060101010101" pitchFamily="49" charset="-122"/>
                <a:cs typeface="Arial" panose="020B0604020202020204" pitchFamily="34" charset="0"/>
              </a:rPr>
              <a:t>[M</a:t>
            </a:r>
            <a:r>
              <a:rPr lang="en-US" altLang="zh-CN" sz="2205" baseline="30000" dirty="0">
                <a:latin typeface="Arial" panose="020B0604020202020204" pitchFamily="34" charset="0"/>
                <a:ea typeface="楷体" panose="02010609060101010101" pitchFamily="49" charset="-122"/>
                <a:cs typeface="Arial" panose="020B0604020202020204" pitchFamily="34" charset="0"/>
              </a:rPr>
              <a:t>•</a:t>
            </a:r>
            <a:r>
              <a:rPr lang="en-US" altLang="zh-CN" sz="2205" dirty="0">
                <a:latin typeface="Arial" panose="020B0604020202020204" pitchFamily="34" charset="0"/>
                <a:ea typeface="楷体" panose="02010609060101010101" pitchFamily="49" charset="-122"/>
                <a:cs typeface="Arial" panose="020B0604020202020204" pitchFamily="34" charset="0"/>
              </a:rPr>
              <a:t>]</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s</a:t>
            </a:r>
            <a:r>
              <a:rPr lang="en-US" altLang="zh-CN" sz="2205" dirty="0">
                <a:latin typeface="Arial" panose="020B0604020202020204" pitchFamily="34" charset="0"/>
                <a:ea typeface="楷体" panose="02010609060101010101" pitchFamily="49" charset="-122"/>
                <a:cs typeface="Arial" panose="020B0604020202020204" pitchFamily="34" charset="0"/>
              </a:rPr>
              <a:t>  =  ( 2 </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t</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 </a:t>
            </a:r>
            <a:r>
              <a:rPr lang="en-US" altLang="zh-CN" sz="2205"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a:t>
            </a:r>
            <a:r>
              <a:rPr lang="en-US" altLang="zh-CN" sz="2205" baseline="30000"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-1</a:t>
            </a:r>
            <a:r>
              <a:rPr lang="en-US" altLang="zh-CN" sz="2205"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a:t>
            </a:r>
            <a:r>
              <a:rPr lang="zh-CN" altLang="en-US" sz="2205"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另一关系式： </a:t>
            </a:r>
            <a:r>
              <a:rPr lang="en-US" altLang="zh-CN" sz="2205" dirty="0">
                <a:latin typeface="Arial" panose="020B0604020202020204" pitchFamily="34" charset="0"/>
                <a:ea typeface="楷体" panose="02010609060101010101" pitchFamily="49" charset="-122"/>
                <a:cs typeface="Arial" panose="020B0604020202020204" pitchFamily="34" charset="0"/>
              </a:rPr>
              <a:t>[M</a:t>
            </a:r>
            <a:r>
              <a:rPr lang="en-US" altLang="zh-CN" sz="2205" baseline="30000" dirty="0">
                <a:latin typeface="Arial" panose="020B0604020202020204" pitchFamily="34" charset="0"/>
                <a:ea typeface="楷体" panose="02010609060101010101" pitchFamily="49" charset="-122"/>
                <a:cs typeface="Arial" panose="020B0604020202020204" pitchFamily="34" charset="0"/>
              </a:rPr>
              <a:t>•</a:t>
            </a:r>
            <a:r>
              <a:rPr lang="en-US" altLang="zh-CN" sz="2205" dirty="0">
                <a:latin typeface="Arial" panose="020B0604020202020204" pitchFamily="34" charset="0"/>
                <a:ea typeface="楷体" panose="02010609060101010101" pitchFamily="49" charset="-122"/>
                <a:cs typeface="Arial" panose="020B0604020202020204" pitchFamily="34" charset="0"/>
              </a:rPr>
              <a:t>]</a:t>
            </a:r>
            <a:r>
              <a:rPr lang="en-US" altLang="zh-CN" sz="2205" baseline="-25000" dirty="0">
                <a:latin typeface="Arial" panose="020B0604020202020204" pitchFamily="34" charset="0"/>
                <a:ea typeface="楷体" panose="02010609060101010101" pitchFamily="49" charset="-122"/>
                <a:cs typeface="Arial" panose="020B0604020202020204" pitchFamily="34" charset="0"/>
              </a:rPr>
              <a:t>s</a:t>
            </a:r>
            <a:r>
              <a:rPr lang="en-US" altLang="zh-CN" sz="2205"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 </a:t>
            </a:r>
            <a:r>
              <a:rPr lang="en-US" altLang="zh-CN" sz="2205" i="1" dirty="0" err="1">
                <a:latin typeface="Arial" panose="020B0604020202020204" pitchFamily="34" charset="0"/>
                <a:ea typeface="楷体" panose="02010609060101010101" pitchFamily="49" charset="-122"/>
                <a:cs typeface="Arial" panose="020B0604020202020204" pitchFamily="34" charset="0"/>
              </a:rPr>
              <a:t>R</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p</a:t>
            </a:r>
            <a:r>
              <a:rPr lang="en-US" altLang="zh-CN" sz="2205"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 </a:t>
            </a:r>
            <a:r>
              <a:rPr lang="en-US" altLang="zh-CN" sz="2205" i="1" dirty="0" err="1">
                <a:latin typeface="Arial" panose="020B0604020202020204" pitchFamily="34" charset="0"/>
                <a:ea typeface="楷体" panose="02010609060101010101" pitchFamily="49" charset="-122"/>
                <a:cs typeface="Arial" panose="020B0604020202020204" pitchFamily="34" charset="0"/>
              </a:rPr>
              <a:t>k</a:t>
            </a:r>
            <a:r>
              <a:rPr lang="en-US" altLang="zh-CN" sz="2205" baseline="-25000" dirty="0" err="1">
                <a:latin typeface="Arial" panose="020B0604020202020204" pitchFamily="34" charset="0"/>
                <a:ea typeface="楷体" panose="02010609060101010101" pitchFamily="49" charset="-122"/>
                <a:cs typeface="Arial" panose="020B0604020202020204" pitchFamily="34" charset="0"/>
              </a:rPr>
              <a:t>p</a:t>
            </a:r>
            <a:r>
              <a:rPr lang="en-US" altLang="zh-CN" sz="2205"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[M]   </a:t>
            </a:r>
            <a:r>
              <a:rPr lang="zh-CN" altLang="en-US" sz="2205"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p>
          <a:p>
            <a:pPr eaLnBrk="1" hangingPunct="1">
              <a:buFontTx/>
              <a:buNone/>
            </a:pPr>
            <a:endParaRPr lang="zh-CN" altLang="en-US" sz="2205"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endParaRPr>
          </a:p>
          <a:p>
            <a:pPr eaLnBrk="1" hangingPunct="1">
              <a:buFontTx/>
              <a:buNone/>
            </a:pPr>
            <a:r>
              <a:rPr lang="zh-CN" altLang="en-US"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结合二式得：</a:t>
            </a:r>
          </a:p>
          <a:p>
            <a:pPr eaLnBrk="1" hangingPunct="1">
              <a:buFontTx/>
              <a:buNone/>
            </a:pPr>
            <a:r>
              <a:rPr lang="zh-CN" altLang="en-US" sz="1102"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a:t>
            </a:r>
            <a:endParaRPr lang="en-US" altLang="zh-CN"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endParaRPr>
          </a:p>
          <a:p>
            <a:pPr eaLnBrk="1" hangingPunct="1">
              <a:buFontTx/>
              <a:buNone/>
            </a:pPr>
            <a:r>
              <a:rPr lang="zh-CN" altLang="en-US"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可见：测出 即可得到 </a:t>
            </a:r>
            <a:r>
              <a:rPr lang="en-US" altLang="zh-CN" sz="2205" b="1" i="1" dirty="0" err="1">
                <a:latin typeface="Arial" panose="020B0604020202020204" pitchFamily="34" charset="0"/>
                <a:ea typeface="楷体" panose="02010609060101010101" pitchFamily="49" charset="-122"/>
                <a:cs typeface="Arial" panose="020B0604020202020204" pitchFamily="34" charset="0"/>
              </a:rPr>
              <a:t>k</a:t>
            </a:r>
            <a:r>
              <a:rPr lang="en-US" altLang="zh-CN" sz="2205" b="1" baseline="-25000" dirty="0" err="1">
                <a:latin typeface="Arial" panose="020B0604020202020204" pitchFamily="34" charset="0"/>
                <a:ea typeface="楷体" panose="02010609060101010101" pitchFamily="49" charset="-122"/>
                <a:cs typeface="Arial" panose="020B0604020202020204" pitchFamily="34" charset="0"/>
              </a:rPr>
              <a:t>p</a:t>
            </a:r>
            <a:r>
              <a:rPr lang="en-US" altLang="zh-CN" sz="2205" b="1" dirty="0">
                <a:latin typeface="Arial" panose="020B0604020202020204" pitchFamily="34" charset="0"/>
                <a:ea typeface="楷体" panose="02010609060101010101" pitchFamily="49" charset="-122"/>
                <a:cs typeface="Arial" panose="020B0604020202020204" pitchFamily="34" charset="0"/>
              </a:rPr>
              <a:t>/</a:t>
            </a:r>
            <a:r>
              <a:rPr lang="en-US" altLang="zh-CN" sz="2205" b="1" i="1" dirty="0" err="1">
                <a:latin typeface="Arial" panose="020B0604020202020204" pitchFamily="34" charset="0"/>
                <a:ea typeface="楷体" panose="02010609060101010101" pitchFamily="49" charset="-122"/>
                <a:cs typeface="Arial" panose="020B0604020202020204" pitchFamily="34" charset="0"/>
              </a:rPr>
              <a:t>k</a:t>
            </a:r>
            <a:r>
              <a:rPr lang="en-US" altLang="zh-CN" sz="2205" b="1" baseline="-25000" dirty="0" err="1">
                <a:latin typeface="Arial" panose="020B0604020202020204" pitchFamily="34" charset="0"/>
                <a:ea typeface="楷体" panose="02010609060101010101" pitchFamily="49" charset="-122"/>
                <a:cs typeface="Arial" panose="020B0604020202020204" pitchFamily="34" charset="0"/>
              </a:rPr>
              <a:t>t</a:t>
            </a:r>
            <a:r>
              <a:rPr lang="en-US" altLang="zh-CN"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a:t>
            </a:r>
            <a:r>
              <a:rPr lang="zh-CN" altLang="en-US"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，与 </a:t>
            </a:r>
            <a:r>
              <a:rPr lang="en-US" altLang="zh-CN" sz="2205" b="1" i="1" dirty="0">
                <a:latin typeface="Arial" panose="020B0604020202020204" pitchFamily="34" charset="0"/>
                <a:ea typeface="楷体" panose="02010609060101010101" pitchFamily="49" charset="-122"/>
                <a:cs typeface="Arial" panose="020B0604020202020204" pitchFamily="34" charset="0"/>
              </a:rPr>
              <a:t>k</a:t>
            </a:r>
            <a:r>
              <a:rPr lang="en-US" altLang="zh-CN" sz="2205" b="1" baseline="-25000" dirty="0">
                <a:latin typeface="Arial" panose="020B0604020202020204" pitchFamily="34" charset="0"/>
                <a:ea typeface="楷体" panose="02010609060101010101" pitchFamily="49" charset="-122"/>
                <a:cs typeface="Arial" panose="020B0604020202020204" pitchFamily="34" charset="0"/>
              </a:rPr>
              <a:t>p</a:t>
            </a:r>
            <a:r>
              <a:rPr lang="en-US" altLang="zh-CN" sz="2205" b="1" baseline="30000" dirty="0">
                <a:latin typeface="Arial" panose="020B0604020202020204" pitchFamily="34" charset="0"/>
                <a:ea typeface="楷体" panose="02010609060101010101" pitchFamily="49" charset="-122"/>
                <a:cs typeface="Arial" panose="020B0604020202020204" pitchFamily="34" charset="0"/>
              </a:rPr>
              <a:t>2</a:t>
            </a:r>
            <a:r>
              <a:rPr lang="en-US" altLang="zh-CN" sz="2205" b="1" dirty="0">
                <a:latin typeface="Arial" panose="020B0604020202020204" pitchFamily="34" charset="0"/>
                <a:ea typeface="楷体" panose="02010609060101010101" pitchFamily="49" charset="-122"/>
                <a:cs typeface="Arial" panose="020B0604020202020204" pitchFamily="34" charset="0"/>
              </a:rPr>
              <a:t>/</a:t>
            </a:r>
            <a:r>
              <a:rPr lang="en-US" altLang="zh-CN" sz="2205" b="1" baseline="-25000" dirty="0">
                <a:latin typeface="Arial" panose="020B0604020202020204" pitchFamily="34" charset="0"/>
                <a:ea typeface="楷体" panose="02010609060101010101" pitchFamily="49" charset="-122"/>
                <a:cs typeface="Arial" panose="020B0604020202020204" pitchFamily="34" charset="0"/>
              </a:rPr>
              <a:t> </a:t>
            </a:r>
            <a:r>
              <a:rPr lang="en-US" altLang="zh-CN" sz="2205" b="1" i="1" dirty="0" err="1">
                <a:latin typeface="Arial" panose="020B0604020202020204" pitchFamily="34" charset="0"/>
                <a:ea typeface="楷体" panose="02010609060101010101" pitchFamily="49" charset="-122"/>
                <a:cs typeface="Arial" panose="020B0604020202020204" pitchFamily="34" charset="0"/>
              </a:rPr>
              <a:t>k</a:t>
            </a:r>
            <a:r>
              <a:rPr lang="en-US" altLang="zh-CN" sz="2205" b="1" baseline="-25000" dirty="0" err="1">
                <a:latin typeface="Arial" panose="020B0604020202020204" pitchFamily="34" charset="0"/>
                <a:ea typeface="楷体" panose="02010609060101010101" pitchFamily="49" charset="-122"/>
                <a:cs typeface="Arial" panose="020B0604020202020204" pitchFamily="34" charset="0"/>
              </a:rPr>
              <a:t>t</a:t>
            </a:r>
            <a:r>
              <a:rPr lang="zh-CN" altLang="en-US"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值联解可求得 </a:t>
            </a:r>
            <a:r>
              <a:rPr lang="en-US" altLang="zh-CN" sz="2205" b="1" i="1" dirty="0" err="1">
                <a:latin typeface="Arial" panose="020B0604020202020204" pitchFamily="34" charset="0"/>
                <a:ea typeface="楷体" panose="02010609060101010101" pitchFamily="49" charset="-122"/>
                <a:cs typeface="Arial" panose="020B0604020202020204" pitchFamily="34" charset="0"/>
              </a:rPr>
              <a:t>k</a:t>
            </a:r>
            <a:r>
              <a:rPr lang="en-US" altLang="zh-CN" sz="2205" b="1" baseline="-25000" dirty="0" err="1">
                <a:latin typeface="Arial" panose="020B0604020202020204" pitchFamily="34" charset="0"/>
                <a:ea typeface="楷体" panose="02010609060101010101" pitchFamily="49" charset="-122"/>
                <a:cs typeface="Arial" panose="020B0604020202020204" pitchFamily="34" charset="0"/>
              </a:rPr>
              <a:t>p</a:t>
            </a:r>
            <a:r>
              <a:rPr lang="zh-CN" altLang="en-US" sz="2205" b="1" dirty="0">
                <a:latin typeface="Arial" panose="020B0604020202020204" pitchFamily="34" charset="0"/>
                <a:ea typeface="楷体" panose="02010609060101010101" pitchFamily="49" charset="-122"/>
                <a:cs typeface="Arial" panose="020B0604020202020204" pitchFamily="34" charset="0"/>
              </a:rPr>
              <a:t>、</a:t>
            </a:r>
            <a:r>
              <a:rPr lang="zh-CN" altLang="en-US" sz="2205" b="1" baseline="-25000" dirty="0">
                <a:latin typeface="Arial" panose="020B0604020202020204" pitchFamily="34" charset="0"/>
                <a:ea typeface="楷体" panose="02010609060101010101" pitchFamily="49" charset="-122"/>
                <a:cs typeface="Arial" panose="020B0604020202020204" pitchFamily="34" charset="0"/>
              </a:rPr>
              <a:t> </a:t>
            </a:r>
            <a:r>
              <a:rPr lang="en-US" altLang="zh-CN" sz="2205" b="1" i="1" dirty="0" err="1">
                <a:latin typeface="Arial" panose="020B0604020202020204" pitchFamily="34" charset="0"/>
                <a:ea typeface="楷体" panose="02010609060101010101" pitchFamily="49" charset="-122"/>
                <a:cs typeface="Arial" panose="020B0604020202020204" pitchFamily="34" charset="0"/>
              </a:rPr>
              <a:t>k</a:t>
            </a:r>
            <a:r>
              <a:rPr lang="en-US" altLang="zh-CN" sz="2205" b="1" baseline="-25000" dirty="0" err="1">
                <a:latin typeface="Arial" panose="020B0604020202020204" pitchFamily="34" charset="0"/>
                <a:ea typeface="楷体" panose="02010609060101010101" pitchFamily="49" charset="-122"/>
                <a:cs typeface="Arial" panose="020B0604020202020204" pitchFamily="34" charset="0"/>
              </a:rPr>
              <a:t>t</a:t>
            </a:r>
            <a:r>
              <a:rPr lang="en-US" altLang="zh-CN"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a:t>
            </a:r>
            <a:r>
              <a:rPr lang="zh-CN" altLang="en-US" sz="2205" b="1"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值。</a:t>
            </a:r>
            <a:endParaRPr lang="zh-CN" altLang="en-US" b="1" dirty="0">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en-US" altLang="zh-CN" b="1" dirty="0">
              <a:ea typeface="楷体" panose="02010609060101010101" pitchFamily="49" charset="-122"/>
              <a:cs typeface="Arial" panose="020B0604020202020204" pitchFamily="34" charset="0"/>
            </a:endParaRPr>
          </a:p>
        </p:txBody>
      </p:sp>
      <p:pic>
        <p:nvPicPr>
          <p:cNvPr id="178179" name="Picture 4" descr="eq2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900" y="5913437"/>
            <a:ext cx="3947830" cy="70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0" name="Picture 5" descr="eq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8700" y="4513871"/>
            <a:ext cx="2015913" cy="832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78181"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88D19E20-C873-4D6C-AFC5-F203E74DA0E1}" type="slidenum">
              <a:rPr lang="en-US" altLang="zh-CN" sz="1543">
                <a:solidFill>
                  <a:srgbClr val="FFFFFF"/>
                </a:solidFill>
                <a:latin typeface="Times New Roman" panose="02020603050405020304" pitchFamily="18" charset="0"/>
              </a:rPr>
              <a:pPr>
                <a:spcBef>
                  <a:spcPct val="0"/>
                </a:spcBef>
                <a:buClrTx/>
                <a:buSzTx/>
                <a:buFontTx/>
                <a:buNone/>
              </a:pPr>
              <a:t>56</a:t>
            </a:fld>
            <a:endParaRPr lang="en-US" altLang="zh-CN" sz="1543">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1852341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p:cNvSpPr>
            <a:spLocks noGrp="1"/>
          </p:cNvSpPr>
          <p:nvPr>
            <p:ph type="body" idx="1"/>
          </p:nvPr>
        </p:nvSpPr>
        <p:spPr>
          <a:xfrm>
            <a:off x="742649" y="367484"/>
            <a:ext cx="9446094" cy="6719711"/>
          </a:xfrm>
        </p:spPr>
        <p:txBody>
          <a:bodyPr/>
          <a:lstStyle/>
          <a:p>
            <a:pPr marL="0" indent="0" eaLnBrk="1" hangingPunct="1">
              <a:buNone/>
            </a:pPr>
            <a:r>
              <a:rPr lang="en-US" altLang="zh-CN">
                <a:latin typeface="Arial" panose="020B0604020202020204" pitchFamily="34" charset="0"/>
                <a:ea typeface="楷体" panose="02010609060101010101" pitchFamily="49" charset="-122"/>
                <a:cs typeface="Arial" panose="020B0604020202020204" pitchFamily="34" charset="0"/>
              </a:rPr>
              <a:t>3. </a:t>
            </a:r>
            <a:r>
              <a:rPr lang="en-US" altLang="zh-CN" i="1">
                <a:latin typeface="Arial" panose="020B0604020202020204" pitchFamily="34" charset="0"/>
                <a:ea typeface="楷体" panose="02010609060101010101" pitchFamily="49" charset="-122"/>
                <a:cs typeface="Arial" panose="020B0604020202020204" pitchFamily="34" charset="0"/>
              </a:rPr>
              <a:t>k</a:t>
            </a:r>
            <a:r>
              <a:rPr lang="en-US" altLang="zh-CN" baseline="-25000">
                <a:latin typeface="Arial" panose="020B0604020202020204" pitchFamily="34" charset="0"/>
                <a:ea typeface="楷体" panose="02010609060101010101" pitchFamily="49" charset="-122"/>
                <a:cs typeface="Arial" panose="020B0604020202020204" pitchFamily="34" charset="0"/>
              </a:rPr>
              <a:t>p</a:t>
            </a:r>
            <a:r>
              <a:rPr lang="en-US" altLang="zh-CN">
                <a:latin typeface="Arial" panose="020B0604020202020204" pitchFamily="34" charset="0"/>
                <a:ea typeface="楷体" panose="02010609060101010101" pitchFamily="49" charset="-122"/>
                <a:cs typeface="Arial" panose="020B0604020202020204" pitchFamily="34" charset="0"/>
              </a:rPr>
              <a:t> </a:t>
            </a:r>
            <a:r>
              <a:rPr lang="zh-CN" altLang="en-US">
                <a:latin typeface="Arial" panose="020B0604020202020204" pitchFamily="34" charset="0"/>
                <a:ea typeface="楷体" panose="02010609060101010101" pitchFamily="49" charset="-122"/>
                <a:cs typeface="Arial" panose="020B0604020202020204" pitchFamily="34" charset="0"/>
              </a:rPr>
              <a:t>、 </a:t>
            </a:r>
            <a:r>
              <a:rPr lang="en-US" altLang="zh-CN" i="1">
                <a:latin typeface="Arial" panose="020B0604020202020204" pitchFamily="34" charset="0"/>
                <a:ea typeface="楷体" panose="02010609060101010101" pitchFamily="49" charset="-122"/>
                <a:cs typeface="Arial" panose="020B0604020202020204" pitchFamily="34" charset="0"/>
              </a:rPr>
              <a:t>k</a:t>
            </a:r>
            <a:r>
              <a:rPr lang="en-US" altLang="zh-CN" baseline="-25000">
                <a:latin typeface="Arial" panose="020B0604020202020204" pitchFamily="34" charset="0"/>
                <a:ea typeface="楷体" panose="02010609060101010101" pitchFamily="49" charset="-122"/>
                <a:cs typeface="Arial" panose="020B0604020202020204" pitchFamily="34" charset="0"/>
              </a:rPr>
              <a:t>t</a:t>
            </a:r>
            <a:r>
              <a:rPr lang="zh-CN" altLang="en-US">
                <a:latin typeface="Arial" panose="020B0604020202020204" pitchFamily="34" charset="0"/>
                <a:ea typeface="楷体" panose="02010609060101010101" pitchFamily="49" charset="-122"/>
                <a:cs typeface="Arial" panose="020B0604020202020204" pitchFamily="34" charset="0"/>
              </a:rPr>
              <a:t>测定方法</a:t>
            </a:r>
          </a:p>
          <a:p>
            <a:pPr marL="0" indent="0" eaLnBrk="1" hangingPunct="1">
              <a:lnSpc>
                <a:spcPct val="160000"/>
              </a:lnSpc>
              <a:buNone/>
            </a:pPr>
            <a:r>
              <a:rPr lang="en-US" altLang="zh-CN" sz="2205">
                <a:solidFill>
                  <a:srgbClr val="FF0000"/>
                </a:solidFill>
                <a:latin typeface="Arial" panose="020B0604020202020204" pitchFamily="34" charset="0"/>
                <a:ea typeface="楷体" panose="02010609060101010101" pitchFamily="49" charset="-122"/>
                <a:cs typeface="Arial" panose="020B0604020202020204" pitchFamily="34" charset="0"/>
              </a:rPr>
              <a:t>1</a:t>
            </a:r>
            <a:r>
              <a:rPr lang="zh-CN" altLang="en-US" sz="2205">
                <a:solidFill>
                  <a:srgbClr val="FF0000"/>
                </a:solidFill>
                <a:latin typeface="Arial" panose="020B0604020202020204" pitchFamily="34" charset="0"/>
                <a:ea typeface="楷体" panose="02010609060101010101" pitchFamily="49" charset="-122"/>
                <a:cs typeface="Arial" panose="020B0604020202020204" pitchFamily="34" charset="0"/>
              </a:rPr>
              <a:t>）</a:t>
            </a:r>
            <a:r>
              <a:rPr lang="en-US" altLang="zh-CN" sz="2205">
                <a:solidFill>
                  <a:srgbClr val="FF0000"/>
                </a:solidFill>
                <a:latin typeface="Arial" panose="020B0604020202020204" pitchFamily="34" charset="0"/>
                <a:ea typeface="楷体" panose="02010609060101010101" pitchFamily="49" charset="-122"/>
                <a:cs typeface="Arial" panose="020B0604020202020204" pitchFamily="34" charset="0"/>
              </a:rPr>
              <a:t>ESR</a:t>
            </a:r>
            <a:r>
              <a:rPr lang="zh-CN" altLang="en-US" sz="2205">
                <a:solidFill>
                  <a:srgbClr val="FF0000"/>
                </a:solidFill>
                <a:latin typeface="Arial" panose="020B0604020202020204" pitchFamily="34" charset="0"/>
                <a:ea typeface="楷体" panose="02010609060101010101" pitchFamily="49" charset="-122"/>
                <a:cs typeface="Arial" panose="020B0604020202020204" pitchFamily="34" charset="0"/>
              </a:rPr>
              <a:t>法</a:t>
            </a:r>
          </a:p>
          <a:p>
            <a:pPr marL="0" indent="0" eaLnBrk="1" hangingPunct="1">
              <a:buNone/>
            </a:pPr>
            <a:r>
              <a:rPr lang="zh-CN" altLang="en-US" sz="2205">
                <a:latin typeface="Arial" panose="020B0604020202020204" pitchFamily="34" charset="0"/>
                <a:ea typeface="楷体" panose="02010609060101010101" pitchFamily="49" charset="-122"/>
                <a:cs typeface="Arial" panose="020B0604020202020204" pitchFamily="34" charset="0"/>
              </a:rPr>
              <a:t>       自由基有未成对电子，可产生顺磁共振现象。</a:t>
            </a:r>
          </a:p>
          <a:p>
            <a:pPr marL="0" indent="0" eaLnBrk="1" hangingPunct="1">
              <a:buNone/>
            </a:pPr>
            <a:r>
              <a:rPr lang="zh-CN" altLang="en-US" sz="2205">
                <a:latin typeface="Arial" panose="020B0604020202020204" pitchFamily="34" charset="0"/>
                <a:ea typeface="楷体" panose="02010609060101010101" pitchFamily="49" charset="-122"/>
                <a:cs typeface="Arial" panose="020B0604020202020204" pitchFamily="34" charset="0"/>
              </a:rPr>
              <a:t>方法：</a:t>
            </a:r>
            <a:r>
              <a:rPr lang="en-US" altLang="zh-CN" sz="2205">
                <a:latin typeface="Arial" panose="020B0604020202020204" pitchFamily="34" charset="0"/>
                <a:ea typeface="楷体" panose="02010609060101010101" pitchFamily="49" charset="-122"/>
                <a:cs typeface="Arial" panose="020B0604020202020204" pitchFamily="34" charset="0"/>
              </a:rPr>
              <a:t>ESR</a:t>
            </a:r>
            <a:r>
              <a:rPr lang="zh-CN" altLang="en-US" sz="2205">
                <a:latin typeface="Arial" panose="020B0604020202020204" pitchFamily="34" charset="0"/>
                <a:ea typeface="楷体" panose="02010609060101010101" pitchFamily="49" charset="-122"/>
                <a:cs typeface="Arial" panose="020B0604020202020204" pitchFamily="34" charset="0"/>
              </a:rPr>
              <a:t>波谱定量测定</a:t>
            </a:r>
            <a:r>
              <a:rPr lang="en-US" altLang="zh-CN" sz="2205">
                <a:latin typeface="Arial" panose="020B0604020202020204" pitchFamily="34" charset="0"/>
                <a:ea typeface="楷体" panose="02010609060101010101" pitchFamily="49" charset="-122"/>
                <a:cs typeface="Arial" panose="020B0604020202020204" pitchFamily="34" charset="0"/>
              </a:rPr>
              <a:t>[M</a:t>
            </a:r>
            <a:r>
              <a:rPr lang="en-US" altLang="zh-CN" sz="2205" baseline="30000">
                <a:latin typeface="Arial" panose="020B0604020202020204" pitchFamily="34" charset="0"/>
                <a:ea typeface="楷体" panose="02010609060101010101" pitchFamily="49" charset="-122"/>
                <a:cs typeface="Arial" panose="020B0604020202020204" pitchFamily="34" charset="0"/>
              </a:rPr>
              <a:t>•</a:t>
            </a:r>
            <a:r>
              <a:rPr lang="en-US" altLang="zh-CN" sz="2205">
                <a:latin typeface="Arial" panose="020B0604020202020204" pitchFamily="34" charset="0"/>
                <a:ea typeface="楷体" panose="02010609060101010101" pitchFamily="49" charset="-122"/>
                <a:cs typeface="Arial" panose="020B0604020202020204" pitchFamily="34" charset="0"/>
              </a:rPr>
              <a:t>] </a:t>
            </a:r>
            <a:r>
              <a:rPr lang="zh-CN" altLang="en-US" sz="2205">
                <a:latin typeface="Arial" panose="020B0604020202020204" pitchFamily="34" charset="0"/>
                <a:ea typeface="楷体" panose="02010609060101010101" pitchFamily="49" charset="-122"/>
                <a:cs typeface="Arial" panose="020B0604020202020204" pitchFamily="34" charset="0"/>
              </a:rPr>
              <a:t>，计算出</a:t>
            </a:r>
            <a:r>
              <a:rPr lang="en-US" altLang="zh-CN" sz="2205" i="1">
                <a:latin typeface="Arial" panose="020B0604020202020204" pitchFamily="34" charset="0"/>
                <a:ea typeface="楷体" panose="02010609060101010101" pitchFamily="49" charset="-122"/>
                <a:cs typeface="Arial" panose="020B0604020202020204" pitchFamily="34" charset="0"/>
              </a:rPr>
              <a:t>k</a:t>
            </a:r>
            <a:r>
              <a:rPr lang="en-US" altLang="zh-CN" sz="2205" baseline="-25000">
                <a:latin typeface="Arial" panose="020B0604020202020204" pitchFamily="34" charset="0"/>
                <a:ea typeface="楷体" panose="02010609060101010101" pitchFamily="49" charset="-122"/>
                <a:cs typeface="Arial" panose="020B0604020202020204" pitchFamily="34" charset="0"/>
              </a:rPr>
              <a:t>p</a:t>
            </a:r>
            <a:r>
              <a:rPr lang="en-US" altLang="zh-CN" sz="2205">
                <a:latin typeface="Arial" panose="020B0604020202020204" pitchFamily="34" charset="0"/>
                <a:ea typeface="楷体" panose="02010609060101010101" pitchFamily="49" charset="-122"/>
                <a:cs typeface="Arial" panose="020B0604020202020204" pitchFamily="34" charset="0"/>
              </a:rPr>
              <a:t> </a:t>
            </a:r>
            <a:r>
              <a:rPr lang="zh-CN" altLang="en-US" sz="2205">
                <a:latin typeface="Arial" panose="020B0604020202020204" pitchFamily="34" charset="0"/>
                <a:ea typeface="楷体" panose="02010609060101010101" pitchFamily="49" charset="-122"/>
                <a:cs typeface="Arial" panose="020B0604020202020204" pitchFamily="34" charset="0"/>
              </a:rPr>
              <a:t>值，进而得到其它动力学参数。</a:t>
            </a:r>
          </a:p>
          <a:p>
            <a:pPr marL="0" indent="0" eaLnBrk="1" hangingPunct="1">
              <a:buNone/>
            </a:pPr>
            <a:r>
              <a:rPr lang="zh-CN" altLang="en-US" sz="2205">
                <a:latin typeface="Arial" panose="020B0604020202020204" pitchFamily="34" charset="0"/>
                <a:ea typeface="楷体" panose="02010609060101010101" pitchFamily="49" charset="-122"/>
                <a:cs typeface="Arial" panose="020B0604020202020204" pitchFamily="34" charset="0"/>
              </a:rPr>
              <a:t>优点：</a:t>
            </a:r>
          </a:p>
          <a:p>
            <a:pPr marL="0" indent="0" eaLnBrk="1" hangingPunct="1"/>
            <a:r>
              <a:rPr lang="zh-CN" altLang="en-US" sz="2205">
                <a:latin typeface="Arial" panose="020B0604020202020204" pitchFamily="34" charset="0"/>
                <a:ea typeface="楷体" panose="02010609060101010101" pitchFamily="49" charset="-122"/>
                <a:cs typeface="Arial" panose="020B0604020202020204" pitchFamily="34" charset="0"/>
              </a:rPr>
              <a:t> 可跟踪聚合过程中</a:t>
            </a:r>
            <a:r>
              <a:rPr lang="en-US" altLang="zh-CN" sz="2205">
                <a:latin typeface="Arial" panose="020B0604020202020204" pitchFamily="34" charset="0"/>
                <a:ea typeface="楷体" panose="02010609060101010101" pitchFamily="49" charset="-122"/>
                <a:cs typeface="Arial" panose="020B0604020202020204" pitchFamily="34" charset="0"/>
              </a:rPr>
              <a:t>[M</a:t>
            </a:r>
            <a:r>
              <a:rPr lang="en-US" altLang="zh-CN" sz="2205" baseline="30000">
                <a:latin typeface="Arial" panose="020B0604020202020204" pitchFamily="34" charset="0"/>
                <a:ea typeface="楷体" panose="02010609060101010101" pitchFamily="49" charset="-122"/>
                <a:cs typeface="Arial" panose="020B0604020202020204" pitchFamily="34" charset="0"/>
              </a:rPr>
              <a:t>•</a:t>
            </a:r>
            <a:r>
              <a:rPr lang="en-US" altLang="zh-CN" sz="2205">
                <a:latin typeface="Arial" panose="020B0604020202020204" pitchFamily="34" charset="0"/>
                <a:ea typeface="楷体" panose="02010609060101010101" pitchFamily="49" charset="-122"/>
                <a:cs typeface="Arial" panose="020B0604020202020204" pitchFamily="34" charset="0"/>
              </a:rPr>
              <a:t>]</a:t>
            </a:r>
            <a:r>
              <a:rPr lang="zh-CN" altLang="en-US" sz="2205">
                <a:latin typeface="Arial" panose="020B0604020202020204" pitchFamily="34" charset="0"/>
                <a:ea typeface="楷体" panose="02010609060101010101" pitchFamily="49" charset="-122"/>
                <a:cs typeface="Arial" panose="020B0604020202020204" pitchFamily="34" charset="0"/>
              </a:rPr>
              <a:t>和 </a:t>
            </a:r>
            <a:r>
              <a:rPr lang="en-US" altLang="zh-CN" sz="2205" i="1">
                <a:latin typeface="Arial" panose="020B0604020202020204" pitchFamily="34" charset="0"/>
                <a:ea typeface="楷体" panose="02010609060101010101" pitchFamily="49" charset="-122"/>
                <a:cs typeface="Arial" panose="020B0604020202020204" pitchFamily="34" charset="0"/>
              </a:rPr>
              <a:t>k</a:t>
            </a:r>
            <a:r>
              <a:rPr lang="en-US" altLang="zh-CN" sz="2205" baseline="-25000">
                <a:latin typeface="Arial" panose="020B0604020202020204" pitchFamily="34" charset="0"/>
                <a:ea typeface="楷体" panose="02010609060101010101" pitchFamily="49" charset="-122"/>
                <a:cs typeface="Arial" panose="020B0604020202020204" pitchFamily="34" charset="0"/>
              </a:rPr>
              <a:t>p </a:t>
            </a:r>
            <a:r>
              <a:rPr lang="zh-CN" altLang="en-US" sz="2205">
                <a:latin typeface="Arial" panose="020B0604020202020204" pitchFamily="34" charset="0"/>
                <a:ea typeface="楷体" panose="02010609060101010101" pitchFamily="49" charset="-122"/>
                <a:cs typeface="Arial" panose="020B0604020202020204" pitchFamily="34" charset="0"/>
              </a:rPr>
              <a:t>的变化，研究高转化率时的动力学规律。</a:t>
            </a:r>
          </a:p>
          <a:p>
            <a:pPr marL="0" indent="0" eaLnBrk="1" hangingPunct="1">
              <a:buNone/>
            </a:pPr>
            <a:r>
              <a:rPr lang="zh-CN" altLang="en-US" sz="2205">
                <a:latin typeface="Arial" panose="020B0604020202020204" pitchFamily="34" charset="0"/>
                <a:ea typeface="楷体" panose="02010609060101010101" pitchFamily="49" charset="-122"/>
                <a:cs typeface="Arial" panose="020B0604020202020204" pitchFamily="34" charset="0"/>
              </a:rPr>
              <a:t>    （如：发现高转化率时，由于粘度增大，单体扩散受阻， </a:t>
            </a:r>
            <a:r>
              <a:rPr lang="en-US" altLang="zh-CN" sz="2205" i="1">
                <a:latin typeface="Arial" panose="020B0604020202020204" pitchFamily="34" charset="0"/>
                <a:ea typeface="楷体" panose="02010609060101010101" pitchFamily="49" charset="-122"/>
                <a:cs typeface="Arial" panose="020B0604020202020204" pitchFamily="34" charset="0"/>
              </a:rPr>
              <a:t>k</a:t>
            </a:r>
            <a:r>
              <a:rPr lang="en-US" altLang="zh-CN" sz="2205" baseline="-25000">
                <a:latin typeface="Arial" panose="020B0604020202020204" pitchFamily="34" charset="0"/>
                <a:ea typeface="楷体" panose="02010609060101010101" pitchFamily="49" charset="-122"/>
                <a:cs typeface="Arial" panose="020B0604020202020204" pitchFamily="34" charset="0"/>
              </a:rPr>
              <a:t>p </a:t>
            </a:r>
            <a:r>
              <a:rPr lang="zh-CN" altLang="en-US" sz="2205">
                <a:latin typeface="Arial" panose="020B0604020202020204" pitchFamily="34" charset="0"/>
                <a:ea typeface="楷体" panose="02010609060101010101" pitchFamily="49" charset="-122"/>
                <a:cs typeface="Arial" panose="020B0604020202020204" pitchFamily="34" charset="0"/>
              </a:rPr>
              <a:t>下降。）</a:t>
            </a:r>
          </a:p>
          <a:p>
            <a:pPr marL="0" indent="0" eaLnBrk="1" hangingPunct="1"/>
            <a:r>
              <a:rPr lang="zh-CN" altLang="en-US" sz="2205">
                <a:latin typeface="Arial" panose="020B0604020202020204" pitchFamily="34" charset="0"/>
                <a:ea typeface="楷体" panose="02010609060101010101" pitchFamily="49" charset="-122"/>
                <a:cs typeface="Arial" panose="020B0604020202020204" pitchFamily="34" charset="0"/>
              </a:rPr>
              <a:t> 精度较高。</a:t>
            </a:r>
          </a:p>
          <a:p>
            <a:pPr marL="0" indent="0" eaLnBrk="1" hangingPunct="1">
              <a:buNone/>
            </a:pPr>
            <a:endParaRPr lang="zh-CN" altLang="en-US" sz="1102">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pPr>
            <a:r>
              <a:rPr lang="en-US" altLang="zh-CN" sz="2205">
                <a:solidFill>
                  <a:srgbClr val="FF0000"/>
                </a:solidFill>
                <a:latin typeface="Arial" panose="020B0604020202020204" pitchFamily="34" charset="0"/>
                <a:ea typeface="楷体" panose="02010609060101010101" pitchFamily="49" charset="-122"/>
                <a:cs typeface="Arial" panose="020B0604020202020204" pitchFamily="34" charset="0"/>
              </a:rPr>
              <a:t>2</a:t>
            </a:r>
            <a:r>
              <a:rPr lang="zh-CN" altLang="en-US" sz="2205">
                <a:solidFill>
                  <a:srgbClr val="FF0000"/>
                </a:solidFill>
                <a:latin typeface="Arial" panose="020B0604020202020204" pitchFamily="34" charset="0"/>
                <a:ea typeface="楷体" panose="02010609060101010101" pitchFamily="49" charset="-122"/>
                <a:cs typeface="Arial" panose="020B0604020202020204" pitchFamily="34" charset="0"/>
              </a:rPr>
              <a:t>）乳胶粒数法</a:t>
            </a:r>
          </a:p>
          <a:p>
            <a:pPr marL="0" indent="0" eaLnBrk="1" hangingPunct="1">
              <a:buNone/>
            </a:pPr>
            <a:r>
              <a:rPr lang="zh-CN" altLang="en-US" sz="2205">
                <a:latin typeface="Arial" panose="020B0604020202020204" pitchFamily="34" charset="0"/>
                <a:ea typeface="楷体" panose="02010609060101010101" pitchFamily="49" charset="-122"/>
                <a:cs typeface="Arial" panose="020B0604020202020204" pitchFamily="34" charset="0"/>
              </a:rPr>
              <a:t>           乳液聚合体系中，每一个乳胶粒子平均含半个</a:t>
            </a:r>
            <a:r>
              <a:rPr lang="en-US" altLang="zh-CN" sz="2205">
                <a:latin typeface="Arial" panose="020B0604020202020204" pitchFamily="34" charset="0"/>
                <a:ea typeface="楷体" panose="02010609060101010101" pitchFamily="49" charset="-122"/>
                <a:cs typeface="Arial" panose="020B0604020202020204" pitchFamily="34" charset="0"/>
              </a:rPr>
              <a:t>M</a:t>
            </a:r>
            <a:r>
              <a:rPr lang="en-US" altLang="zh-CN" sz="2205" baseline="30000">
                <a:latin typeface="Arial" panose="020B0604020202020204" pitchFamily="34" charset="0"/>
                <a:ea typeface="楷体" panose="02010609060101010101" pitchFamily="49" charset="-122"/>
                <a:cs typeface="Arial" panose="020B0604020202020204" pitchFamily="34" charset="0"/>
              </a:rPr>
              <a:t>•</a:t>
            </a:r>
            <a:r>
              <a:rPr lang="zh-CN" altLang="en-US" sz="2205">
                <a:latin typeface="Arial" panose="020B0604020202020204" pitchFamily="34" charset="0"/>
                <a:ea typeface="楷体" panose="02010609060101010101" pitchFamily="49" charset="-122"/>
                <a:cs typeface="Arial" panose="020B0604020202020204" pitchFamily="34" charset="0"/>
              </a:rPr>
              <a:t>，故测得乳胶粒数可得 </a:t>
            </a:r>
            <a:r>
              <a:rPr lang="en-US" altLang="zh-CN" sz="2205">
                <a:latin typeface="Arial" panose="020B0604020202020204" pitchFamily="34" charset="0"/>
                <a:ea typeface="楷体" panose="02010609060101010101" pitchFamily="49" charset="-122"/>
                <a:cs typeface="Arial" panose="020B0604020202020204" pitchFamily="34" charset="0"/>
              </a:rPr>
              <a:t>[M</a:t>
            </a:r>
            <a:r>
              <a:rPr lang="en-US" altLang="zh-CN" sz="2205" baseline="30000">
                <a:latin typeface="Arial" panose="020B0604020202020204" pitchFamily="34" charset="0"/>
                <a:ea typeface="楷体" panose="02010609060101010101" pitchFamily="49" charset="-122"/>
                <a:cs typeface="Arial" panose="020B0604020202020204" pitchFamily="34" charset="0"/>
              </a:rPr>
              <a:t>•</a:t>
            </a:r>
            <a:r>
              <a:rPr lang="en-US" altLang="zh-CN" sz="2205">
                <a:latin typeface="Arial" panose="020B0604020202020204" pitchFamily="34" charset="0"/>
                <a:ea typeface="楷体" panose="02010609060101010101" pitchFamily="49" charset="-122"/>
                <a:cs typeface="Arial" panose="020B0604020202020204" pitchFamily="34" charset="0"/>
              </a:rPr>
              <a:t>] </a:t>
            </a:r>
            <a:r>
              <a:rPr lang="zh-CN" altLang="en-US" sz="2205">
                <a:latin typeface="Arial" panose="020B0604020202020204" pitchFamily="34" charset="0"/>
                <a:ea typeface="楷体" panose="02010609060101010101" pitchFamily="49" charset="-122"/>
                <a:cs typeface="Arial" panose="020B0604020202020204" pitchFamily="34" charset="0"/>
              </a:rPr>
              <a:t>，进而得到其它动力学参数。方法简单，但精度较差。</a:t>
            </a:r>
            <a:endParaRPr lang="en-US" altLang="zh-CN" sz="2205">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pPr>
            <a:endParaRPr lang="zh-CN" altLang="en-US" sz="1102">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pPr>
            <a:r>
              <a:rPr lang="en-US" altLang="zh-CN" sz="2205">
                <a:solidFill>
                  <a:srgbClr val="FF0000"/>
                </a:solidFill>
                <a:latin typeface="Arial" panose="020B0604020202020204" pitchFamily="34" charset="0"/>
                <a:ea typeface="楷体" panose="02010609060101010101" pitchFamily="49" charset="-122"/>
                <a:cs typeface="Arial" panose="020B0604020202020204" pitchFamily="34" charset="0"/>
              </a:rPr>
              <a:t>3</a:t>
            </a:r>
            <a:r>
              <a:rPr lang="zh-CN" altLang="en-US" sz="2205">
                <a:solidFill>
                  <a:srgbClr val="FF0000"/>
                </a:solidFill>
                <a:latin typeface="Arial" panose="020B0604020202020204" pitchFamily="34" charset="0"/>
                <a:ea typeface="楷体" panose="02010609060101010101" pitchFamily="49" charset="-122"/>
                <a:cs typeface="Arial" panose="020B0604020202020204" pitchFamily="34" charset="0"/>
              </a:rPr>
              <a:t>）</a:t>
            </a:r>
            <a:r>
              <a:rPr lang="en-US" altLang="zh-CN" sz="2205">
                <a:solidFill>
                  <a:srgbClr val="FF0000"/>
                </a:solidFill>
                <a:latin typeface="Arial" panose="020B0604020202020204" pitchFamily="34" charset="0"/>
                <a:ea typeface="楷体" panose="02010609060101010101" pitchFamily="49" charset="-122"/>
                <a:cs typeface="Arial" panose="020B0604020202020204" pitchFamily="34" charset="0"/>
              </a:rPr>
              <a:t>PLP-SEC</a:t>
            </a:r>
            <a:r>
              <a:rPr lang="zh-CN" altLang="en-US" sz="2205">
                <a:solidFill>
                  <a:srgbClr val="FF0000"/>
                </a:solidFill>
                <a:latin typeface="Arial" panose="020B0604020202020204" pitchFamily="34" charset="0"/>
                <a:ea typeface="楷体" panose="02010609060101010101" pitchFamily="49" charset="-122"/>
                <a:cs typeface="Arial" panose="020B0604020202020204" pitchFamily="34" charset="0"/>
              </a:rPr>
              <a:t>法</a:t>
            </a:r>
            <a:endParaRPr lang="en-US" altLang="zh-CN" sz="2205">
              <a:solidFill>
                <a:srgbClr val="FF0000"/>
              </a:solidFill>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pPr>
            <a:r>
              <a:rPr lang="en-US" altLang="zh-CN" sz="2205">
                <a:solidFill>
                  <a:srgbClr val="000099"/>
                </a:solidFill>
                <a:latin typeface="Arial" panose="020B0604020202020204" pitchFamily="34" charset="0"/>
                <a:ea typeface="楷体" panose="02010609060101010101" pitchFamily="49" charset="-122"/>
                <a:cs typeface="Arial" panose="020B0604020202020204" pitchFamily="34" charset="0"/>
              </a:rPr>
              <a:t>        </a:t>
            </a:r>
            <a:r>
              <a:rPr lang="zh-CN" altLang="en-US" sz="2205">
                <a:latin typeface="Arial" panose="020B0604020202020204" pitchFamily="34" charset="0"/>
                <a:ea typeface="楷体" panose="02010609060101010101" pitchFamily="49" charset="-122"/>
                <a:cs typeface="Arial" panose="020B0604020202020204" pitchFamily="34" charset="0"/>
              </a:rPr>
              <a:t>脉冲激光引发聚合</a:t>
            </a:r>
            <a:r>
              <a:rPr lang="en-US" altLang="zh-CN" sz="2205">
                <a:latin typeface="Arial" panose="020B0604020202020204" pitchFamily="34" charset="0"/>
                <a:ea typeface="楷体" panose="02010609060101010101" pitchFamily="49" charset="-122"/>
                <a:cs typeface="Arial" panose="020B0604020202020204" pitchFamily="34" charset="0"/>
              </a:rPr>
              <a:t>, </a:t>
            </a:r>
            <a:r>
              <a:rPr lang="zh-CN" altLang="en-US" sz="2205">
                <a:latin typeface="Arial" panose="020B0604020202020204" pitchFamily="34" charset="0"/>
                <a:ea typeface="楷体" panose="02010609060101010101" pitchFamily="49" charset="-122"/>
                <a:cs typeface="Arial" panose="020B0604020202020204" pitchFamily="34" charset="0"/>
              </a:rPr>
              <a:t>结合聚合产物的分子量分布测定</a:t>
            </a:r>
            <a:r>
              <a:rPr lang="en-US" altLang="zh-CN" sz="2205">
                <a:latin typeface="Arial" panose="020B0604020202020204" pitchFamily="34" charset="0"/>
                <a:ea typeface="楷体" panose="02010609060101010101" pitchFamily="49" charset="-122"/>
                <a:cs typeface="Arial" panose="020B0604020202020204" pitchFamily="34" charset="0"/>
              </a:rPr>
              <a:t>, </a:t>
            </a:r>
            <a:r>
              <a:rPr lang="zh-CN" altLang="en-US" sz="2205">
                <a:latin typeface="Arial" panose="020B0604020202020204" pitchFamily="34" charset="0"/>
                <a:ea typeface="楷体" panose="02010609060101010101" pitchFamily="49" charset="-122"/>
                <a:cs typeface="Arial" panose="020B0604020202020204" pitchFamily="34" charset="0"/>
              </a:rPr>
              <a:t>可直接得到</a:t>
            </a:r>
            <a:endParaRPr lang="en-US" altLang="zh-CN" sz="2205">
              <a:latin typeface="Arial" panose="020B0604020202020204" pitchFamily="34" charset="0"/>
              <a:ea typeface="楷体" panose="02010609060101010101" pitchFamily="49" charset="-122"/>
              <a:cs typeface="Arial" panose="020B0604020202020204" pitchFamily="34" charset="0"/>
            </a:endParaRPr>
          </a:p>
          <a:p>
            <a:pPr marL="0" indent="0" eaLnBrk="1" hangingPunct="1">
              <a:buNone/>
            </a:pPr>
            <a:r>
              <a:rPr lang="en-US" altLang="zh-CN" sz="2205" i="1">
                <a:latin typeface="Arial" panose="020B0604020202020204" pitchFamily="34" charset="0"/>
                <a:ea typeface="楷体" panose="02010609060101010101" pitchFamily="49" charset="-122"/>
                <a:cs typeface="Arial" panose="020B0604020202020204" pitchFamily="34" charset="0"/>
              </a:rPr>
              <a:t>k</a:t>
            </a:r>
            <a:r>
              <a:rPr lang="en-US" altLang="zh-CN" sz="2205" baseline="-25000">
                <a:latin typeface="Arial" panose="020B0604020202020204" pitchFamily="34" charset="0"/>
                <a:ea typeface="楷体" panose="02010609060101010101" pitchFamily="49" charset="-122"/>
                <a:cs typeface="Arial" panose="020B0604020202020204" pitchFamily="34" charset="0"/>
              </a:rPr>
              <a:t>p</a:t>
            </a:r>
            <a:r>
              <a:rPr lang="zh-CN" altLang="en-US" sz="2205">
                <a:latin typeface="Arial" panose="020B0604020202020204" pitchFamily="34" charset="0"/>
                <a:ea typeface="楷体" panose="02010609060101010101" pitchFamily="49" charset="-122"/>
                <a:cs typeface="Arial" panose="020B0604020202020204" pitchFamily="34" charset="0"/>
              </a:rPr>
              <a:t>值</a:t>
            </a:r>
            <a:r>
              <a:rPr lang="en-US" altLang="zh-CN" sz="2205">
                <a:latin typeface="Arial" panose="020B0604020202020204" pitchFamily="34" charset="0"/>
                <a:ea typeface="楷体" panose="02010609060101010101" pitchFamily="49" charset="-122"/>
                <a:cs typeface="Arial" panose="020B0604020202020204" pitchFamily="34" charset="0"/>
              </a:rPr>
              <a:t>.   </a:t>
            </a:r>
            <a:r>
              <a:rPr lang="en-US" altLang="zh-CN" sz="2205">
                <a:solidFill>
                  <a:srgbClr val="000099"/>
                </a:solidFill>
                <a:latin typeface="Arial" panose="020B0604020202020204" pitchFamily="34" charset="0"/>
                <a:ea typeface="楷体" panose="02010609060101010101" pitchFamily="49" charset="-122"/>
                <a:cs typeface="Arial" panose="020B0604020202020204" pitchFamily="34" charset="0"/>
              </a:rPr>
              <a:t>(</a:t>
            </a:r>
            <a:r>
              <a:rPr lang="zh-CN" altLang="en-US" sz="2205">
                <a:latin typeface="Arial" panose="020B0604020202020204" pitchFamily="34" charset="0"/>
                <a:ea typeface="楷体" panose="02010609060101010101" pitchFamily="49" charset="-122"/>
                <a:cs typeface="Arial" panose="020B0604020202020204" pitchFamily="34" charset="0"/>
              </a:rPr>
              <a:t>精度较高</a:t>
            </a:r>
            <a:r>
              <a:rPr lang="en-US" altLang="zh-CN" sz="2205">
                <a:solidFill>
                  <a:srgbClr val="000099"/>
                </a:solidFill>
                <a:latin typeface="Arial" panose="020B0604020202020204" pitchFamily="34" charset="0"/>
                <a:ea typeface="楷体" panose="02010609060101010101" pitchFamily="49" charset="-122"/>
                <a:cs typeface="Arial" panose="020B0604020202020204" pitchFamily="34" charset="0"/>
              </a:rPr>
              <a:t>)</a:t>
            </a:r>
            <a:endParaRPr lang="zh-CN" altLang="en-US" sz="2205">
              <a:solidFill>
                <a:srgbClr val="000099"/>
              </a:solidFill>
              <a:latin typeface="Arial" panose="020B0604020202020204" pitchFamily="34" charset="0"/>
              <a:ea typeface="楷体" panose="02010609060101010101" pitchFamily="49" charset="-122"/>
              <a:cs typeface="Arial" panose="020B0604020202020204" pitchFamily="34" charset="0"/>
            </a:endParaRPr>
          </a:p>
        </p:txBody>
      </p:sp>
      <p:sp>
        <p:nvSpPr>
          <p:cNvPr id="179203" name="灯片编号占位符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8DAB83C1-67F0-4D85-BBAB-16F9A55B6EFF}" type="slidenum">
              <a:rPr lang="en-US" altLang="zh-CN" sz="1543">
                <a:solidFill>
                  <a:srgbClr val="FFFFFF"/>
                </a:solidFill>
                <a:latin typeface="Times New Roman" panose="02020603050405020304" pitchFamily="18" charset="0"/>
              </a:rPr>
              <a:pPr>
                <a:spcBef>
                  <a:spcPct val="0"/>
                </a:spcBef>
                <a:buClrTx/>
                <a:buSzTx/>
                <a:buFontTx/>
                <a:buNone/>
              </a:pPr>
              <a:t>57</a:t>
            </a:fld>
            <a:endParaRPr lang="en-US" altLang="zh-CN" sz="1543">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4148197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F2382D6-72F5-46C1-9077-85E058A59F12}"/>
              </a:ext>
            </a:extLst>
          </p:cNvPr>
          <p:cNvSpPr>
            <a:spLocks noGrp="1" noChangeArrowheads="1"/>
          </p:cNvSpPr>
          <p:nvPr>
            <p:ph type="title"/>
          </p:nvPr>
        </p:nvSpPr>
        <p:spPr>
          <a:xfrm>
            <a:off x="978888" y="335985"/>
            <a:ext cx="8567632" cy="671971"/>
          </a:xfrm>
        </p:spPr>
        <p:txBody>
          <a:bodyPr/>
          <a:lstStyle/>
          <a:p>
            <a:pPr eaLnBrk="1" fontAlgn="auto" hangingPunct="1">
              <a:spcAft>
                <a:spcPts val="0"/>
              </a:spcAft>
              <a:defRPr/>
            </a:pPr>
            <a:r>
              <a:rPr lang="en-US" altLang="zh-CN" sz="2646" dirty="0">
                <a:solidFill>
                  <a:srgbClr val="FF0000"/>
                </a:solidFill>
                <a:latin typeface="Arial" panose="020B0604020202020204" pitchFamily="34" charset="0"/>
                <a:ea typeface="楷体" panose="02010609060101010101" pitchFamily="49" charset="-122"/>
                <a:cs typeface="Arial" panose="020B0604020202020204" pitchFamily="34" charset="0"/>
              </a:rPr>
              <a:t>ESR</a:t>
            </a:r>
            <a:r>
              <a:rPr lang="zh-CN" altLang="en-US" sz="2646" dirty="0">
                <a:solidFill>
                  <a:srgbClr val="FF0000"/>
                </a:solidFill>
                <a:latin typeface="Arial" panose="020B0604020202020204" pitchFamily="34" charset="0"/>
                <a:ea typeface="楷体" panose="02010609060101010101" pitchFamily="49" charset="-122"/>
                <a:cs typeface="Arial" panose="020B0604020202020204" pitchFamily="34" charset="0"/>
              </a:rPr>
              <a:t>方法研究自由基浓度的变化规律</a:t>
            </a:r>
          </a:p>
        </p:txBody>
      </p:sp>
      <p:sp>
        <p:nvSpPr>
          <p:cNvPr id="47107" name="Rectangle 3">
            <a:extLst>
              <a:ext uri="{FF2B5EF4-FFF2-40B4-BE49-F238E27FC236}">
                <a16:creationId xmlns:a16="http://schemas.microsoft.com/office/drawing/2014/main" id="{0CB7BA7B-4004-4A1F-9717-003FC6414F0F}"/>
              </a:ext>
            </a:extLst>
          </p:cNvPr>
          <p:cNvSpPr>
            <a:spLocks noGrp="1" noChangeArrowheads="1"/>
          </p:cNvSpPr>
          <p:nvPr>
            <p:ph type="body" idx="1"/>
          </p:nvPr>
        </p:nvSpPr>
        <p:spPr>
          <a:xfrm>
            <a:off x="810895" y="5669756"/>
            <a:ext cx="9155606" cy="1343942"/>
          </a:xfrm>
        </p:spPr>
        <p:txBody>
          <a:bodyPr>
            <a:normAutofit lnSpcReduction="10000"/>
          </a:bodyPr>
          <a:lstStyle/>
          <a:p>
            <a:pPr marL="0" indent="0" eaLnBrk="1" fontAlgn="auto" hangingPunct="1">
              <a:spcAft>
                <a:spcPts val="0"/>
              </a:spcAft>
              <a:buNone/>
              <a:defRPr/>
            </a:pPr>
            <a:r>
              <a:rPr lang="en-US" altLang="zh-CN" sz="1764" b="1" dirty="0"/>
              <a:t>       Pre- and after-effects observed for the polymerization of </a:t>
            </a:r>
            <a:r>
              <a:rPr lang="en-US" altLang="zh-CN" sz="1764" b="1" i="1" dirty="0"/>
              <a:t>trans</a:t>
            </a:r>
            <a:r>
              <a:rPr lang="en-US" altLang="zh-CN" sz="1764" b="1" dirty="0"/>
              <a:t>-4-</a:t>
            </a:r>
            <a:r>
              <a:rPr lang="en-US" altLang="zh-CN" sz="1764" b="1" i="1" dirty="0"/>
              <a:t>tert</a:t>
            </a:r>
            <a:r>
              <a:rPr lang="en-US" altLang="zh-CN" sz="1764" b="1" dirty="0"/>
              <a:t>-butylcyclohexyl methacrylate in benzene at 60</a:t>
            </a:r>
            <a:r>
              <a:rPr lang="en-US" altLang="zh-CN" sz="1764" b="1" dirty="0">
                <a:latin typeface="MathematicalPi-One" charset="0"/>
              </a:rPr>
              <a:t>°</a:t>
            </a:r>
            <a:r>
              <a:rPr lang="en-US" altLang="zh-CN" sz="1764" b="1" dirty="0"/>
              <a:t>C by using </a:t>
            </a:r>
            <a:r>
              <a:rPr lang="en-US" altLang="zh-CN" sz="1764" b="1" dirty="0">
                <a:latin typeface="AdvGreekM" charset="0"/>
              </a:rPr>
              <a:t>a</a:t>
            </a:r>
            <a:r>
              <a:rPr lang="en-US" altLang="zh-CN" sz="1764" b="1" dirty="0"/>
              <a:t>,</a:t>
            </a:r>
            <a:r>
              <a:rPr lang="en-US" altLang="zh-CN" sz="1764" b="1" dirty="0">
                <a:latin typeface="AdvGreekM" charset="0"/>
              </a:rPr>
              <a:t>a</a:t>
            </a:r>
            <a:r>
              <a:rPr lang="en-US" altLang="zh-CN" sz="1764" b="1" dirty="0">
                <a:latin typeface="AdvMathSymb" charset="0"/>
              </a:rPr>
              <a:t>'</a:t>
            </a:r>
            <a:r>
              <a:rPr lang="en-US" altLang="zh-CN" sz="1764" b="1" dirty="0"/>
              <a:t>-azobis(2,4,4-trimethylpentane);  [M] </a:t>
            </a:r>
            <a:r>
              <a:rPr lang="en-US" altLang="zh-CN" sz="1764" b="1" dirty="0">
                <a:latin typeface="AdvMathSymb" charset="0"/>
              </a:rPr>
              <a:t>= </a:t>
            </a:r>
            <a:r>
              <a:rPr lang="en-US" altLang="zh-CN" sz="1764" b="1" dirty="0"/>
              <a:t>2 mol/dm3; [I] </a:t>
            </a:r>
            <a:r>
              <a:rPr lang="en-US" altLang="zh-CN" sz="1764" b="1" dirty="0">
                <a:latin typeface="AdvMathSymb" charset="0"/>
              </a:rPr>
              <a:t>= </a:t>
            </a:r>
            <a:r>
              <a:rPr lang="en-US" altLang="zh-CN" sz="1764" b="1" dirty="0"/>
              <a:t>0.05 mol/dm</a:t>
            </a:r>
            <a:r>
              <a:rPr lang="en-US" altLang="zh-CN" sz="1764" b="1" baseline="30000" dirty="0"/>
              <a:t>3</a:t>
            </a:r>
            <a:r>
              <a:rPr lang="en-US" altLang="zh-CN" sz="1984" b="1" dirty="0"/>
              <a:t>.</a:t>
            </a:r>
          </a:p>
          <a:p>
            <a:pPr marL="302383" indent="-302383" eaLnBrk="1" fontAlgn="auto" hangingPunct="1">
              <a:spcBef>
                <a:spcPct val="60000"/>
              </a:spcBef>
              <a:spcAft>
                <a:spcPts val="0"/>
              </a:spcAft>
              <a:buNone/>
              <a:defRPr/>
            </a:pPr>
            <a:r>
              <a:rPr lang="en-US" altLang="zh-CN" sz="1984" dirty="0"/>
              <a:t>      Matsumoto A, Mizuta K. Macromolecules 1994;27:5863.</a:t>
            </a:r>
          </a:p>
          <a:p>
            <a:pPr marL="302383" indent="-302383" eaLnBrk="1" fontAlgn="auto" hangingPunct="1">
              <a:spcAft>
                <a:spcPts val="0"/>
              </a:spcAft>
              <a:buNone/>
              <a:defRPr/>
            </a:pPr>
            <a:endParaRPr lang="en-US" altLang="zh-CN" dirty="0"/>
          </a:p>
        </p:txBody>
      </p:sp>
      <p:pic>
        <p:nvPicPr>
          <p:cNvPr id="180228" name="Picture 4" descr="ES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841" y="1240697"/>
            <a:ext cx="5505263" cy="4110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C7EB24CC-DBDE-4DDD-80D5-3EACC5B7906E}" type="slidenum">
              <a:rPr lang="en-US" altLang="zh-CN" sz="1543">
                <a:solidFill>
                  <a:srgbClr val="FFFFFF"/>
                </a:solidFill>
                <a:latin typeface="Times New Roman" panose="02020603050405020304" pitchFamily="18" charset="0"/>
              </a:rPr>
              <a:pPr>
                <a:spcBef>
                  <a:spcPct val="0"/>
                </a:spcBef>
                <a:buClrTx/>
                <a:buSzTx/>
                <a:buFontTx/>
                <a:buNone/>
              </a:pPr>
              <a:t>58</a:t>
            </a:fld>
            <a:endParaRPr lang="en-US" altLang="zh-CN" sz="1543">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2777717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A06D0393-03EE-45AE-8E72-6B3F56655A0C}" type="slidenum">
              <a:rPr lang="en-US" altLang="zh-CN" sz="1543">
                <a:solidFill>
                  <a:srgbClr val="FFFFFF"/>
                </a:solidFill>
                <a:latin typeface="Times New Roman" panose="02020603050405020304" pitchFamily="18" charset="0"/>
              </a:rPr>
              <a:pPr>
                <a:spcBef>
                  <a:spcPct val="0"/>
                </a:spcBef>
                <a:buClrTx/>
                <a:buSzTx/>
                <a:buFontTx/>
                <a:buNone/>
              </a:pPr>
              <a:t>59</a:t>
            </a:fld>
            <a:endParaRPr lang="en-US" altLang="zh-CN" sz="1543">
              <a:solidFill>
                <a:srgbClr val="FFFFFF"/>
              </a:solidFill>
              <a:latin typeface="Times New Roman" panose="02020603050405020304" pitchFamily="18" charset="0"/>
            </a:endParaRPr>
          </a:p>
        </p:txBody>
      </p:sp>
      <p:sp>
        <p:nvSpPr>
          <p:cNvPr id="3" name="Rectangle 2">
            <a:extLst>
              <a:ext uri="{FF2B5EF4-FFF2-40B4-BE49-F238E27FC236}">
                <a16:creationId xmlns:a16="http://schemas.microsoft.com/office/drawing/2014/main" id="{95189714-9B3F-4422-9D73-A63240896CF4}"/>
              </a:ext>
            </a:extLst>
          </p:cNvPr>
          <p:cNvSpPr txBox="1">
            <a:spLocks noChangeArrowheads="1"/>
          </p:cNvSpPr>
          <p:nvPr/>
        </p:nvSpPr>
        <p:spPr>
          <a:xfrm>
            <a:off x="936889" y="236240"/>
            <a:ext cx="8567632" cy="671971"/>
          </a:xfrm>
          <a:prstGeom prst="rect">
            <a:avLst/>
          </a:prstGeom>
        </p:spPr>
        <p:txBody>
          <a:bodyPr/>
          <a:lstStyle/>
          <a:p>
            <a:pPr fontAlgn="auto">
              <a:spcAft>
                <a:spcPts val="0"/>
              </a:spcAft>
              <a:defRPr/>
            </a:pPr>
            <a:r>
              <a:rPr kumimoji="0" lang="en-US" altLang="zh-CN" cap="small" dirty="0">
                <a:latin typeface="Arial" panose="020B0604020202020204" pitchFamily="34" charset="0"/>
                <a:ea typeface="楷体" panose="02010609060101010101" pitchFamily="49" charset="-122"/>
                <a:cs typeface="Arial" panose="020B0604020202020204" pitchFamily="34" charset="0"/>
              </a:rPr>
              <a:t>PLP-SEC</a:t>
            </a:r>
            <a:r>
              <a:rPr kumimoji="0" lang="zh-CN" altLang="en-US" cap="small" dirty="0">
                <a:latin typeface="Arial" panose="020B0604020202020204" pitchFamily="34" charset="0"/>
                <a:ea typeface="楷体" panose="02010609060101010101" pitchFamily="49" charset="-122"/>
                <a:cs typeface="Arial" panose="020B0604020202020204" pitchFamily="34" charset="0"/>
              </a:rPr>
              <a:t>方法测定链增长速率常数</a:t>
            </a:r>
          </a:p>
        </p:txBody>
      </p:sp>
      <p:pic>
        <p:nvPicPr>
          <p:cNvPr id="1812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05" y="883712"/>
            <a:ext cx="4192820" cy="438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53" name="图片 7" descr="PLP-SE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9977" y="866213"/>
            <a:ext cx="5006534" cy="394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箭头连接符 9">
            <a:extLst>
              <a:ext uri="{FF2B5EF4-FFF2-40B4-BE49-F238E27FC236}">
                <a16:creationId xmlns:a16="http://schemas.microsoft.com/office/drawing/2014/main" id="{DB5320BC-5D0B-4D5E-93BE-43CE46182762}"/>
              </a:ext>
            </a:extLst>
          </p:cNvPr>
          <p:cNvCxnSpPr/>
          <p:nvPr/>
        </p:nvCxnSpPr>
        <p:spPr>
          <a:xfrm rot="10800000">
            <a:off x="7394112" y="2519891"/>
            <a:ext cx="314986" cy="1750"/>
          </a:xfrm>
          <a:prstGeom prst="straightConnector1">
            <a:avLst/>
          </a:prstGeom>
          <a:ln w="22225">
            <a:solidFill>
              <a:srgbClr val="6600CC"/>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5A37D7F-6E79-44B4-90C6-39D75DC098C9}"/>
              </a:ext>
            </a:extLst>
          </p:cNvPr>
          <p:cNvCxnSpPr/>
          <p:nvPr/>
        </p:nvCxnSpPr>
        <p:spPr>
          <a:xfrm>
            <a:off x="7315366" y="2913626"/>
            <a:ext cx="383233" cy="1749"/>
          </a:xfrm>
          <a:prstGeom prst="straightConnector1">
            <a:avLst/>
          </a:prstGeom>
          <a:ln w="22225">
            <a:solidFill>
              <a:srgbClr val="6600CC"/>
            </a:solidFill>
            <a:tailEnd type="arrow"/>
          </a:ln>
        </p:spPr>
        <p:style>
          <a:lnRef idx="1">
            <a:schemeClr val="accent1"/>
          </a:lnRef>
          <a:fillRef idx="0">
            <a:schemeClr val="accent1"/>
          </a:fillRef>
          <a:effectRef idx="0">
            <a:schemeClr val="accent1"/>
          </a:effectRef>
          <a:fontRef idx="minor">
            <a:schemeClr val="tx1"/>
          </a:fontRef>
        </p:style>
      </p:cxnSp>
      <p:pic>
        <p:nvPicPr>
          <p:cNvPr id="18125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820" y="5841249"/>
            <a:ext cx="1994914" cy="44448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1257" name="TextBox 13"/>
          <p:cNvSpPr txBox="1">
            <a:spLocks noChangeArrowheads="1"/>
          </p:cNvSpPr>
          <p:nvPr/>
        </p:nvSpPr>
        <p:spPr bwMode="auto">
          <a:xfrm>
            <a:off x="5031714" y="4882290"/>
            <a:ext cx="4646051"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en-US" altLang="zh-CN" sz="1764" b="1">
                <a:latin typeface="Times New Roman" panose="02020603050405020304" pitchFamily="18" charset="0"/>
              </a:rPr>
              <a:t>PLP</a:t>
            </a:r>
            <a:r>
              <a:rPr lang="zh-CN" altLang="en-US" sz="1764" b="1">
                <a:latin typeface="Times New Roman" panose="02020603050405020304" pitchFamily="18" charset="0"/>
              </a:rPr>
              <a:t>聚合产物的</a:t>
            </a:r>
            <a:r>
              <a:rPr lang="en-US" altLang="zh-CN" sz="1764" b="1">
                <a:latin typeface="Times New Roman" panose="02020603050405020304" pitchFamily="18" charset="0"/>
              </a:rPr>
              <a:t>GPC</a:t>
            </a:r>
            <a:r>
              <a:rPr lang="zh-CN" altLang="en-US" sz="1764" b="1">
                <a:latin typeface="Times New Roman" panose="02020603050405020304" pitchFamily="18" charset="0"/>
              </a:rPr>
              <a:t>曲线及其一阶导数曲线</a:t>
            </a:r>
          </a:p>
        </p:txBody>
      </p:sp>
      <p:sp>
        <p:nvSpPr>
          <p:cNvPr id="181258" name="TextBox 14"/>
          <p:cNvSpPr txBox="1">
            <a:spLocks noChangeArrowheads="1"/>
          </p:cNvSpPr>
          <p:nvPr/>
        </p:nvSpPr>
        <p:spPr bwMode="auto">
          <a:xfrm>
            <a:off x="936890" y="5827249"/>
            <a:ext cx="8440131" cy="103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spcAft>
                <a:spcPts val="661"/>
              </a:spcAft>
              <a:buClrTx/>
              <a:buSzTx/>
              <a:buNone/>
            </a:pPr>
            <a:r>
              <a:rPr lang="zh-CN" altLang="en-US" sz="2205" b="1">
                <a:latin typeface="Arial" panose="020B0604020202020204" pitchFamily="34" charset="0"/>
                <a:ea typeface="楷体" panose="02010609060101010101" pitchFamily="49" charset="-122"/>
                <a:cs typeface="Arial" panose="020B0604020202020204" pitchFamily="34" charset="0"/>
              </a:rPr>
              <a:t>计算公式</a:t>
            </a:r>
            <a:r>
              <a:rPr lang="en-US" altLang="zh-CN" sz="2205" b="1">
                <a:latin typeface="Arial" panose="020B0604020202020204" pitchFamily="34" charset="0"/>
                <a:ea typeface="楷体" panose="02010609060101010101" pitchFamily="49" charset="-122"/>
                <a:cs typeface="Arial" panose="020B0604020202020204" pitchFamily="34" charset="0"/>
              </a:rPr>
              <a:t>:</a:t>
            </a:r>
          </a:p>
          <a:p>
            <a:pPr eaLnBrk="1" hangingPunct="1">
              <a:spcBef>
                <a:spcPct val="0"/>
              </a:spcBef>
              <a:buClrTx/>
              <a:buSzTx/>
              <a:buFontTx/>
              <a:buNone/>
            </a:pPr>
            <a:endParaRPr lang="en-US" altLang="zh-CN" sz="1102" b="1">
              <a:latin typeface="Arial" panose="020B0604020202020204" pitchFamily="34" charset="0"/>
              <a:ea typeface="楷体" panose="02010609060101010101" pitchFamily="49" charset="-122"/>
              <a:cs typeface="Arial" panose="020B0604020202020204" pitchFamily="34" charset="0"/>
            </a:endParaRPr>
          </a:p>
          <a:p>
            <a:pPr eaLnBrk="1" hangingPunct="1">
              <a:spcBef>
                <a:spcPct val="0"/>
              </a:spcBef>
              <a:buClrTx/>
              <a:buSzTx/>
              <a:buFontTx/>
              <a:buNone/>
            </a:pPr>
            <a:r>
              <a:rPr lang="zh-CN" altLang="en-US" sz="2205" b="1" i="1">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lang="en-US" altLang="zh-CN" sz="2205" b="1" baseline="-250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p</a:t>
            </a:r>
            <a:r>
              <a:rPr lang="en-US" altLang="zh-CN" sz="2205" b="1">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 </a:t>
            </a:r>
            <a:r>
              <a:rPr lang="zh-CN" altLang="en-US" sz="2205" b="1">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两次脉冲间隔期生长的聚合物链长度</a:t>
            </a:r>
            <a:r>
              <a:rPr lang="en-US" altLang="zh-CN" sz="2205" b="1">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a:t>
            </a:r>
            <a:r>
              <a:rPr lang="en-US" altLang="zh-CN" sz="2205" b="1" i="1">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t</a:t>
            </a:r>
            <a:r>
              <a:rPr lang="en-US" altLang="zh-CN" sz="2205" b="1" baseline="-250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f </a:t>
            </a:r>
            <a:r>
              <a:rPr lang="en-US" altLang="zh-CN" sz="2205" b="1">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a:t>
            </a:r>
            <a:r>
              <a:rPr lang="zh-CN" altLang="en-US" sz="2205" b="1">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两次脉冲间隔时间</a:t>
            </a:r>
            <a:endParaRPr lang="zh-CN" altLang="en-US" sz="2205" b="1">
              <a:latin typeface="Arial" panose="020B0604020202020204" pitchFamily="34" charset="0"/>
              <a:ea typeface="楷体" panose="02010609060101010101" pitchFamily="49" charset="-122"/>
              <a:cs typeface="Arial" panose="020B0604020202020204" pitchFamily="34" charset="0"/>
            </a:endParaRPr>
          </a:p>
        </p:txBody>
      </p:sp>
      <p:cxnSp>
        <p:nvCxnSpPr>
          <p:cNvPr id="18" name="直接箭头连接符 17">
            <a:extLst>
              <a:ext uri="{FF2B5EF4-FFF2-40B4-BE49-F238E27FC236}">
                <a16:creationId xmlns:a16="http://schemas.microsoft.com/office/drawing/2014/main" id="{67EE80EF-04DA-4A9B-B5C4-19B8A986605B}"/>
              </a:ext>
            </a:extLst>
          </p:cNvPr>
          <p:cNvCxnSpPr/>
          <p:nvPr/>
        </p:nvCxnSpPr>
        <p:spPr>
          <a:xfrm rot="10800000" flipV="1">
            <a:off x="6921633" y="1259945"/>
            <a:ext cx="314986" cy="78747"/>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1260" name="TextBox 18"/>
          <p:cNvSpPr txBox="1">
            <a:spLocks noChangeArrowheads="1"/>
          </p:cNvSpPr>
          <p:nvPr/>
        </p:nvSpPr>
        <p:spPr bwMode="auto">
          <a:xfrm>
            <a:off x="7185872" y="1023706"/>
            <a:ext cx="2233304"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sz="1764" b="1">
                <a:solidFill>
                  <a:srgbClr val="6600CC"/>
                </a:solidFill>
                <a:latin typeface="Times New Roman" panose="02020603050405020304" pitchFamily="18" charset="0"/>
              </a:rPr>
              <a:t>一个间隔期的聚合物</a:t>
            </a:r>
          </a:p>
        </p:txBody>
      </p:sp>
    </p:spTree>
    <p:extLst>
      <p:ext uri="{BB962C8B-B14F-4D97-AF65-F5344CB8AC3E}">
        <p14:creationId xmlns:p14="http://schemas.microsoft.com/office/powerpoint/2010/main" val="1884240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TextBox 2"/>
          <p:cNvSpPr txBox="1">
            <a:spLocks noChangeArrowheads="1"/>
          </p:cNvSpPr>
          <p:nvPr/>
        </p:nvSpPr>
        <p:spPr bwMode="auto">
          <a:xfrm>
            <a:off x="774700" y="1493838"/>
            <a:ext cx="312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a:t>无链转移时：</a:t>
            </a:r>
          </a:p>
        </p:txBody>
      </p:sp>
      <p:sp>
        <p:nvSpPr>
          <p:cNvPr id="4" name="TextBox 3"/>
          <p:cNvSpPr txBox="1">
            <a:spLocks noRot="1" noChangeAspect="1" noMove="1" noResize="1" noEditPoints="1" noAdjustHandles="1" noChangeArrowheads="1" noChangeShapeType="1" noTextEdit="1"/>
          </p:cNvSpPr>
          <p:nvPr/>
        </p:nvSpPr>
        <p:spPr>
          <a:xfrm>
            <a:off x="3213099" y="1341437"/>
            <a:ext cx="2497415" cy="1097480"/>
          </a:xfrm>
          <a:prstGeom prst="rect">
            <a:avLst/>
          </a:prstGeom>
          <a:blipFill rotWithShape="1">
            <a:blip r:embed="rId2"/>
            <a:stretch>
              <a:fillRect/>
            </a:stretch>
          </a:blipFill>
        </p:spPr>
        <p:txBody>
          <a:bodyPr/>
          <a:lstStyle/>
          <a:p>
            <a:r>
              <a:rPr lang="zh-CN" altLang="en-US">
                <a:noFill/>
              </a:rPr>
              <a:t> </a:t>
            </a:r>
          </a:p>
        </p:txBody>
      </p:sp>
      <p:sp>
        <p:nvSpPr>
          <p:cNvPr id="102405" name="TextBox 50"/>
          <p:cNvSpPr txBox="1">
            <a:spLocks noChangeArrowheads="1"/>
          </p:cNvSpPr>
          <p:nvPr/>
        </p:nvSpPr>
        <p:spPr bwMode="auto">
          <a:xfrm>
            <a:off x="950913" y="2590800"/>
            <a:ext cx="3124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a:t>稳态时：</a:t>
            </a:r>
          </a:p>
        </p:txBody>
      </p:sp>
      <p:sp>
        <p:nvSpPr>
          <p:cNvPr id="52" name="TextBox 51"/>
          <p:cNvSpPr txBox="1">
            <a:spLocks noRot="1" noChangeAspect="1" noMove="1" noResize="1" noEditPoints="1" noAdjustHandles="1" noChangeArrowheads="1" noChangeShapeType="1" noTextEdit="1"/>
          </p:cNvSpPr>
          <p:nvPr/>
        </p:nvSpPr>
        <p:spPr>
          <a:xfrm>
            <a:off x="3213099" y="2488173"/>
            <a:ext cx="3784754" cy="584775"/>
          </a:xfrm>
          <a:prstGeom prst="rect">
            <a:avLst/>
          </a:prstGeom>
          <a:blipFill rotWithShape="1">
            <a:blip r:embed="rId3"/>
            <a:stretch>
              <a:fillRect/>
            </a:stretch>
          </a:blipFill>
        </p:spPr>
        <p:txBody>
          <a:bodyPr/>
          <a:lstStyle/>
          <a:p>
            <a:r>
              <a:rPr lang="zh-CN" altLang="en-US">
                <a:noFill/>
              </a:rPr>
              <a:t> </a:t>
            </a:r>
          </a:p>
        </p:txBody>
      </p:sp>
      <p:sp>
        <p:nvSpPr>
          <p:cNvPr id="5" name="TextBox 4"/>
          <p:cNvSpPr txBox="1">
            <a:spLocks noRot="1" noChangeAspect="1" noMove="1" noResize="1" noEditPoints="1" noAdjustHandles="1" noChangeArrowheads="1" noChangeShapeType="1" noTextEdit="1"/>
          </p:cNvSpPr>
          <p:nvPr/>
        </p:nvSpPr>
        <p:spPr>
          <a:xfrm>
            <a:off x="7251700" y="1519357"/>
            <a:ext cx="2836802" cy="523220"/>
          </a:xfrm>
          <a:prstGeom prst="rect">
            <a:avLst/>
          </a:prstGeom>
          <a:blipFill rotWithShape="1">
            <a:blip r:embed="rId4"/>
            <a:stretch>
              <a:fillRect/>
            </a:stretch>
          </a:blipFill>
        </p:spPr>
        <p:txBody>
          <a:bodyPr/>
          <a:lstStyle/>
          <a:p>
            <a:r>
              <a:rPr lang="zh-CN" altLang="en-US">
                <a:noFill/>
              </a:rPr>
              <a:t> </a:t>
            </a:r>
          </a:p>
        </p:txBody>
      </p:sp>
      <p:sp>
        <p:nvSpPr>
          <p:cNvPr id="53" name="TextBox 52"/>
          <p:cNvSpPr txBox="1">
            <a:spLocks noRot="1" noChangeAspect="1" noMove="1" noResize="1" noEditPoints="1" noAdjustHandles="1" noChangeArrowheads="1" noChangeShapeType="1" noTextEdit="1"/>
          </p:cNvSpPr>
          <p:nvPr/>
        </p:nvSpPr>
        <p:spPr>
          <a:xfrm>
            <a:off x="7251700" y="2199671"/>
            <a:ext cx="2501326" cy="976421"/>
          </a:xfrm>
          <a:prstGeom prst="rect">
            <a:avLst/>
          </a:prstGeom>
          <a:blipFill rotWithShape="1">
            <a:blip r:embed="rId5"/>
            <a:stretch>
              <a:fillRect/>
            </a:stretch>
          </a:blipFill>
        </p:spPr>
        <p:txBody>
          <a:bodyPr/>
          <a:lstStyle/>
          <a:p>
            <a:r>
              <a:rPr lang="zh-CN" altLang="en-US">
                <a:noFill/>
              </a:rPr>
              <a:t> </a:t>
            </a:r>
          </a:p>
        </p:txBody>
      </p:sp>
      <p:sp>
        <p:nvSpPr>
          <p:cNvPr id="6" name="矩形 5"/>
          <p:cNvSpPr/>
          <p:nvPr/>
        </p:nvSpPr>
        <p:spPr>
          <a:xfrm>
            <a:off x="7099300" y="1341438"/>
            <a:ext cx="3352800" cy="19939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TextBox 6"/>
          <p:cNvSpPr txBox="1">
            <a:spLocks noRot="1" noChangeAspect="1" noMove="1" noResize="1" noEditPoints="1" noAdjustHandles="1" noChangeArrowheads="1" noChangeShapeType="1" noTextEdit="1"/>
          </p:cNvSpPr>
          <p:nvPr/>
        </p:nvSpPr>
        <p:spPr>
          <a:xfrm>
            <a:off x="1220090" y="3290231"/>
            <a:ext cx="2678810" cy="1055482"/>
          </a:xfrm>
          <a:prstGeom prst="rect">
            <a:avLst/>
          </a:prstGeom>
          <a:blipFill rotWithShape="1">
            <a:blip r:embed="rId6"/>
            <a:stretch>
              <a:fillRect/>
            </a:stretch>
          </a:blipFill>
        </p:spPr>
        <p:txBody>
          <a:bodyPr/>
          <a:lstStyle/>
          <a:p>
            <a:r>
              <a:rPr lang="zh-CN" altLang="en-US">
                <a:noFill/>
              </a:rPr>
              <a:t> </a:t>
            </a:r>
          </a:p>
        </p:txBody>
      </p:sp>
      <p:sp>
        <p:nvSpPr>
          <p:cNvPr id="54" name="TextBox 53"/>
          <p:cNvSpPr txBox="1">
            <a:spLocks noRot="1" noChangeAspect="1" noMove="1" noResize="1" noEditPoints="1" noAdjustHandles="1" noChangeArrowheads="1" noChangeShapeType="1" noTextEdit="1"/>
          </p:cNvSpPr>
          <p:nvPr/>
        </p:nvSpPr>
        <p:spPr>
          <a:xfrm>
            <a:off x="5141213" y="3246437"/>
            <a:ext cx="2454903" cy="1143070"/>
          </a:xfrm>
          <a:prstGeom prst="rect">
            <a:avLst/>
          </a:prstGeom>
          <a:blipFill rotWithShape="1">
            <a:blip r:embed="rId7"/>
            <a:stretch>
              <a:fillRect/>
            </a:stretch>
          </a:blipFill>
        </p:spPr>
        <p:txBody>
          <a:bodyPr/>
          <a:lstStyle/>
          <a:p>
            <a:r>
              <a:rPr lang="zh-CN" altLang="en-US">
                <a:noFill/>
              </a:rPr>
              <a:t> </a:t>
            </a:r>
          </a:p>
        </p:txBody>
      </p:sp>
      <p:sp>
        <p:nvSpPr>
          <p:cNvPr id="8" name="TextBox 7"/>
          <p:cNvSpPr txBox="1">
            <a:spLocks noRot="1" noChangeAspect="1" noMove="1" noResize="1" noEditPoints="1" noAdjustHandles="1" noChangeArrowheads="1" noChangeShapeType="1" noTextEdit="1"/>
          </p:cNvSpPr>
          <p:nvPr/>
        </p:nvSpPr>
        <p:spPr>
          <a:xfrm>
            <a:off x="433753" y="4389437"/>
            <a:ext cx="1903342" cy="780535"/>
          </a:xfrm>
          <a:prstGeom prst="rect">
            <a:avLst/>
          </a:prstGeom>
          <a:blipFill rotWithShape="1">
            <a:blip r:embed="rId8"/>
            <a:stretch>
              <a:fillRect/>
            </a:stretch>
          </a:blipFill>
        </p:spPr>
        <p:txBody>
          <a:bodyPr/>
          <a:lstStyle/>
          <a:p>
            <a:r>
              <a:rPr lang="zh-CN" altLang="en-US">
                <a:noFill/>
              </a:rPr>
              <a:t> </a:t>
            </a:r>
          </a:p>
        </p:txBody>
      </p:sp>
      <p:sp>
        <p:nvSpPr>
          <p:cNvPr id="9" name="左右箭头 8"/>
          <p:cNvSpPr/>
          <p:nvPr/>
        </p:nvSpPr>
        <p:spPr>
          <a:xfrm>
            <a:off x="4048125" y="3589338"/>
            <a:ext cx="1030288"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左箭头 9"/>
          <p:cNvSpPr/>
          <p:nvPr/>
        </p:nvSpPr>
        <p:spPr>
          <a:xfrm rot="10800000">
            <a:off x="1220788" y="5170488"/>
            <a:ext cx="723900" cy="146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TextBox 10"/>
          <p:cNvSpPr txBox="1">
            <a:spLocks noRot="1" noChangeAspect="1" noMove="1" noResize="1" noEditPoints="1" noAdjustHandles="1" noChangeArrowheads="1" noChangeShapeType="1" noTextEdit="1"/>
          </p:cNvSpPr>
          <p:nvPr/>
        </p:nvSpPr>
        <p:spPr>
          <a:xfrm>
            <a:off x="2336800" y="4654014"/>
            <a:ext cx="3671454" cy="1178656"/>
          </a:xfrm>
          <a:prstGeom prst="rect">
            <a:avLst/>
          </a:prstGeom>
          <a:blipFill rotWithShape="1">
            <a:blip r:embed="rId9"/>
            <a:stretch>
              <a:fillRect/>
            </a:stretch>
          </a:blipFill>
        </p:spPr>
        <p:txBody>
          <a:bodyPr/>
          <a:lstStyle/>
          <a:p>
            <a:r>
              <a:rPr lang="zh-CN" altLang="en-US">
                <a:noFill/>
              </a:rPr>
              <a:t> </a:t>
            </a:r>
          </a:p>
        </p:txBody>
      </p:sp>
      <p:sp>
        <p:nvSpPr>
          <p:cNvPr id="58" name="TextBox 57"/>
          <p:cNvSpPr txBox="1">
            <a:spLocks noRot="1" noChangeAspect="1" noMove="1" noResize="1" noEditPoints="1" noAdjustHandles="1" noChangeArrowheads="1" noChangeShapeType="1" noTextEdit="1"/>
          </p:cNvSpPr>
          <p:nvPr/>
        </p:nvSpPr>
        <p:spPr>
          <a:xfrm>
            <a:off x="1763737" y="6108025"/>
            <a:ext cx="1523366" cy="369332"/>
          </a:xfrm>
          <a:prstGeom prst="rect">
            <a:avLst/>
          </a:prstGeom>
          <a:blipFill rotWithShape="1">
            <a:blip r:embed="rId10"/>
            <a:stretch>
              <a:fillRect b="-14754"/>
            </a:stretch>
          </a:blipFill>
        </p:spPr>
        <p:txBody>
          <a:bodyPr/>
          <a:lstStyle/>
          <a:p>
            <a:r>
              <a:rPr lang="zh-CN" altLang="en-US">
                <a:noFill/>
              </a:rPr>
              <a:t> </a:t>
            </a:r>
          </a:p>
        </p:txBody>
      </p:sp>
      <p:sp>
        <p:nvSpPr>
          <p:cNvPr id="59" name="左箭头 58"/>
          <p:cNvSpPr/>
          <p:nvPr/>
        </p:nvSpPr>
        <p:spPr>
          <a:xfrm rot="10800000">
            <a:off x="2489200" y="6477000"/>
            <a:ext cx="723900" cy="1476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TextBox 23"/>
          <p:cNvSpPr txBox="1">
            <a:spLocks noRot="1" noChangeAspect="1" noMove="1" noResize="1" noEditPoints="1" noAdjustHandles="1" noChangeArrowheads="1" noChangeShapeType="1" noTextEdit="1"/>
          </p:cNvSpPr>
          <p:nvPr/>
        </p:nvSpPr>
        <p:spPr>
          <a:xfrm>
            <a:off x="3746500" y="5895752"/>
            <a:ext cx="5896871" cy="1274580"/>
          </a:xfrm>
          <a:prstGeom prst="rect">
            <a:avLst/>
          </a:prstGeom>
          <a:blipFill rotWithShape="1">
            <a:blip r:embed="rId11"/>
            <a:stretch>
              <a:fillRect/>
            </a:stretch>
          </a:blipFill>
          <a:ln w="28575">
            <a:solidFill>
              <a:srgbClr val="FF0000"/>
            </a:solidFill>
          </a:ln>
        </p:spPr>
        <p:txBody>
          <a:bodyPr/>
          <a:lstStyle/>
          <a:p>
            <a:r>
              <a:rPr lang="zh-CN" altLang="en-US">
                <a:noFill/>
              </a:rPr>
              <a:t> </a:t>
            </a:r>
          </a:p>
        </p:txBody>
      </p:sp>
      <p:sp>
        <p:nvSpPr>
          <p:cNvPr id="34" name="TextBox 33"/>
          <p:cNvSpPr txBox="1">
            <a:spLocks noChangeArrowheads="1"/>
          </p:cNvSpPr>
          <p:nvPr/>
        </p:nvSpPr>
        <p:spPr bwMode="auto">
          <a:xfrm>
            <a:off x="6997700" y="4779963"/>
            <a:ext cx="335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0000FF"/>
                </a:solidFill>
              </a:rPr>
              <a:t>动力学链长与引发剂浓度的平方根成反比。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barn(inVertical)">
                                      <p:cBhvr>
                                        <p:cTn id="24" dur="500"/>
                                        <p:tgtEl>
                                          <p:spTgt spid="5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ircle(in)">
                                      <p:cBhvr>
                                        <p:cTn id="29" dur="2000"/>
                                        <p:tgtEl>
                                          <p:spTgt spid="10"/>
                                        </p:tgtEl>
                                      </p:cBhvr>
                                    </p:animEffect>
                                  </p:childTnLst>
                                </p:cTn>
                              </p:par>
                              <p:par>
                                <p:cTn id="30" presetID="6" presetClass="entr" presetSubtype="16"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ircle(in)">
                                      <p:cBhvr>
                                        <p:cTn id="32" dur="20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1"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2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1"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barn(inVertical)">
                                      <p:cBhvr>
                                        <p:cTn id="42" dur="500"/>
                                        <p:tgtEl>
                                          <p:spTgt spid="58"/>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arn(inVertical)">
                                      <p:cBhvr>
                                        <p:cTn id="45" dur="500"/>
                                        <p:tgtEl>
                                          <p:spTgt spid="5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1" presetClass="entr" presetSubtype="1"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heel(1)">
                                      <p:cBhvr>
                                        <p:cTn id="50" dur="2000"/>
                                        <p:tgtEl>
                                          <p:spTgt spid="2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59" grpId="0" animBg="1"/>
      <p:bldP spid="3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3"/>
          <p:cNvSpPr>
            <a:spLocks noGrp="1"/>
          </p:cNvSpPr>
          <p:nvPr>
            <p:ph type="body" idx="1"/>
          </p:nvPr>
        </p:nvSpPr>
        <p:spPr>
          <a:xfrm>
            <a:off x="1062884" y="1259945"/>
            <a:ext cx="8567632" cy="5795751"/>
          </a:xfrm>
        </p:spPr>
        <p:txBody>
          <a:bodyPr/>
          <a:lstStyle/>
          <a:p>
            <a:pPr eaLnBrk="1" hangingPunct="1">
              <a:buFontTx/>
              <a:buNone/>
            </a:pPr>
            <a:r>
              <a:rPr lang="zh-CN" altLang="en-US" b="1">
                <a:latin typeface="楷体" panose="02010609060101010101" pitchFamily="49" charset="-122"/>
                <a:ea typeface="楷体" panose="02010609060101010101" pitchFamily="49" charset="-122"/>
              </a:rPr>
              <a:t>一些单体的自由基聚合动力学参数</a:t>
            </a:r>
          </a:p>
          <a:p>
            <a:pPr eaLnBrk="1" hangingPunct="1">
              <a:buFontTx/>
              <a:buNone/>
            </a:pPr>
            <a:endParaRPr lang="zh-CN" altLang="en-US" sz="2205">
              <a:latin typeface="楷体" panose="02010609060101010101" pitchFamily="49" charset="-122"/>
              <a:ea typeface="楷体" panose="02010609060101010101" pitchFamily="49" charset="-122"/>
            </a:endParaRPr>
          </a:p>
          <a:p>
            <a:pPr eaLnBrk="1" hangingPunct="1">
              <a:buFontTx/>
              <a:buNone/>
            </a:pPr>
            <a:endParaRPr lang="zh-CN" altLang="en-US" sz="2205"/>
          </a:p>
          <a:p>
            <a:pPr eaLnBrk="1" hangingPunct="1">
              <a:buFontTx/>
              <a:buNone/>
            </a:pPr>
            <a:endParaRPr lang="en-US" altLang="zh-CN" sz="2205"/>
          </a:p>
        </p:txBody>
      </p:sp>
      <p:graphicFrame>
        <p:nvGraphicFramePr>
          <p:cNvPr id="182275" name="Object 2"/>
          <p:cNvGraphicFramePr>
            <a:graphicFrameLocks noChangeAspect="1"/>
          </p:cNvGraphicFramePr>
          <p:nvPr/>
        </p:nvGraphicFramePr>
        <p:xfrm>
          <a:off x="1218628" y="2112160"/>
          <a:ext cx="8516883" cy="3538348"/>
        </p:xfrm>
        <a:graphic>
          <a:graphicData uri="http://schemas.openxmlformats.org/presentationml/2006/ole">
            <mc:AlternateContent xmlns:mc="http://schemas.openxmlformats.org/markup-compatibility/2006">
              <mc:Choice xmlns:v="urn:schemas-microsoft-com:vml" Requires="v">
                <p:oleObj spid="_x0000_s119823" name="Document" r:id="rId4" imgW="5589898" imgH="2263520" progId="Word.Document.8">
                  <p:embed/>
                </p:oleObj>
              </mc:Choice>
              <mc:Fallback>
                <p:oleObj name="Document" r:id="rId4" imgW="5589898" imgH="2263520" progId="Word.Document.8">
                  <p:embed/>
                  <p:pic>
                    <p:nvPicPr>
                      <p:cNvPr id="18227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8628" y="2112160"/>
                        <a:ext cx="8516883" cy="3538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2276"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98FC0B9E-916D-4C1C-8E3A-9F38C0896FD1}" type="slidenum">
              <a:rPr lang="en-US" altLang="zh-CN" sz="1543">
                <a:solidFill>
                  <a:srgbClr val="FFFFFF"/>
                </a:solidFill>
                <a:latin typeface="Times New Roman" panose="02020603050405020304" pitchFamily="18" charset="0"/>
              </a:rPr>
              <a:pPr>
                <a:spcBef>
                  <a:spcPct val="0"/>
                </a:spcBef>
                <a:buClrTx/>
                <a:buSzTx/>
                <a:buFontTx/>
                <a:buNone/>
              </a:pPr>
              <a:t>60</a:t>
            </a:fld>
            <a:endParaRPr lang="en-US" altLang="zh-CN" sz="1543">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3547465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
          <p:cNvSpPr>
            <a:spLocks noChangeArrowheads="1"/>
          </p:cNvSpPr>
          <p:nvPr/>
        </p:nvSpPr>
        <p:spPr bwMode="auto">
          <a:xfrm>
            <a:off x="1079500" y="1570037"/>
            <a:ext cx="8762759" cy="3295483"/>
          </a:xfrm>
          <a:prstGeom prst="rect">
            <a:avLst/>
          </a:prstGeom>
          <a:noFill/>
          <a:ln w="9525">
            <a:noFill/>
            <a:miter lim="800000"/>
            <a:headEnd/>
            <a:tailEnd/>
          </a:ln>
        </p:spPr>
        <p:txBody>
          <a:bodyPr lIns="88357" tIns="44179" rIns="88357" bIns="44179" anchor="ctr">
            <a:spAutoFit/>
          </a:bodyPr>
          <a:lstStyle/>
          <a:p>
            <a:pPr eaLnBrk="0" hangingPunct="0"/>
            <a:r>
              <a:rPr lang="zh-CN" altLang="en-US" sz="2315" dirty="0">
                <a:latin typeface="Times New Roman" pitchFamily="18" charset="0"/>
                <a:cs typeface="Times New Roman" pitchFamily="18" charset="0"/>
              </a:rPr>
              <a:t>苯乙烯在</a:t>
            </a:r>
            <a:r>
              <a:rPr lang="en-US" altLang="zh-CN" sz="2315" dirty="0">
                <a:latin typeface="Times New Roman" pitchFamily="18" charset="0"/>
                <a:cs typeface="Times New Roman" pitchFamily="18" charset="0"/>
              </a:rPr>
              <a:t>60℃</a:t>
            </a:r>
            <a:r>
              <a:rPr lang="zh-CN" altLang="en-US" sz="2315" dirty="0">
                <a:latin typeface="Times New Roman" pitchFamily="18" charset="0"/>
                <a:cs typeface="Times New Roman" pitchFamily="18" charset="0"/>
              </a:rPr>
              <a:t>以过氧化二特丁基锂为引发剂，苯为溶剂进行聚合。当苯乙烯的浓度为</a:t>
            </a:r>
            <a:r>
              <a:rPr lang="en-US" altLang="zh-CN" sz="2315" dirty="0">
                <a:latin typeface="Times New Roman" pitchFamily="18" charset="0"/>
                <a:cs typeface="Times New Roman" pitchFamily="18" charset="0"/>
              </a:rPr>
              <a:t>1mol/L</a:t>
            </a:r>
            <a:r>
              <a:rPr lang="zh-CN" altLang="en-US" sz="2315" dirty="0">
                <a:latin typeface="Times New Roman" pitchFamily="18" charset="0"/>
                <a:cs typeface="Times New Roman" pitchFamily="18" charset="0"/>
              </a:rPr>
              <a:t>，引发剂浓度为</a:t>
            </a:r>
            <a:r>
              <a:rPr lang="en-US" altLang="zh-CN" sz="2315" dirty="0">
                <a:latin typeface="Times New Roman" pitchFamily="18" charset="0"/>
                <a:cs typeface="Times New Roman" pitchFamily="18" charset="0"/>
              </a:rPr>
              <a:t>0.01mol/L</a:t>
            </a:r>
            <a:r>
              <a:rPr lang="zh-CN" altLang="en-US" sz="2315" dirty="0">
                <a:latin typeface="Times New Roman" pitchFamily="18" charset="0"/>
                <a:cs typeface="Times New Roman" pitchFamily="18" charset="0"/>
              </a:rPr>
              <a:t>时，引发和聚合的速率分别为</a:t>
            </a:r>
            <a:r>
              <a:rPr lang="en-US" altLang="zh-CN" sz="2315" dirty="0">
                <a:latin typeface="Times New Roman" pitchFamily="18" charset="0"/>
                <a:cs typeface="Times New Roman" pitchFamily="18" charset="0"/>
              </a:rPr>
              <a:t>4×10</a:t>
            </a:r>
            <a:r>
              <a:rPr lang="en-US" altLang="zh-CN" sz="2315" baseline="30000" dirty="0">
                <a:latin typeface="Times New Roman" pitchFamily="18" charset="0"/>
                <a:cs typeface="Times New Roman" pitchFamily="18" charset="0"/>
              </a:rPr>
              <a:t>-11</a:t>
            </a:r>
            <a:r>
              <a:rPr lang="zh-CN" altLang="en-US" sz="2315" dirty="0">
                <a:latin typeface="Times New Roman" pitchFamily="18" charset="0"/>
                <a:cs typeface="Times New Roman" pitchFamily="18" charset="0"/>
              </a:rPr>
              <a:t>和</a:t>
            </a:r>
            <a:r>
              <a:rPr lang="en-US" altLang="zh-CN" sz="2315" dirty="0">
                <a:latin typeface="Times New Roman" pitchFamily="18" charset="0"/>
                <a:cs typeface="Times New Roman" pitchFamily="18" charset="0"/>
              </a:rPr>
              <a:t>1.5×10</a:t>
            </a:r>
            <a:r>
              <a:rPr lang="en-US" altLang="zh-CN" sz="2315" baseline="30000" dirty="0">
                <a:latin typeface="Times New Roman" pitchFamily="18" charset="0"/>
                <a:cs typeface="Times New Roman" pitchFamily="18" charset="0"/>
              </a:rPr>
              <a:t>-7</a:t>
            </a:r>
            <a:r>
              <a:rPr lang="en-US" altLang="zh-CN" sz="2315" dirty="0">
                <a:latin typeface="Times New Roman" pitchFamily="18" charset="0"/>
                <a:cs typeface="Times New Roman" pitchFamily="18" charset="0"/>
              </a:rPr>
              <a:t>mol/(L</a:t>
            </a:r>
            <a:r>
              <a:rPr lang="en-US" altLang="zh-CN" sz="2315" dirty="0">
                <a:cs typeface="Times New Roman" pitchFamily="18" charset="0"/>
              </a:rPr>
              <a:t>·</a:t>
            </a:r>
            <a:r>
              <a:rPr lang="en-US" altLang="zh-CN" sz="2315" dirty="0">
                <a:latin typeface="Times New Roman" pitchFamily="18" charset="0"/>
                <a:cs typeface="Times New Roman" pitchFamily="18" charset="0"/>
              </a:rPr>
              <a:t>s)</a:t>
            </a:r>
            <a:r>
              <a:rPr lang="zh-CN" altLang="en-US" sz="2315" dirty="0">
                <a:latin typeface="Times New Roman" pitchFamily="18" charset="0"/>
                <a:cs typeface="Times New Roman" pitchFamily="18" charset="0"/>
              </a:rPr>
              <a:t>。试根据计算判断在低转化率下，在上述聚合反应中链终止的主要方式，以及每一个由过氧化物引发的链自由基平均转移几次后失去活性。已知在该温度下</a:t>
            </a:r>
            <a:r>
              <a:rPr lang="en-US" altLang="zh-CN" sz="2315" dirty="0">
                <a:latin typeface="Times New Roman" pitchFamily="18" charset="0"/>
                <a:cs typeface="Times New Roman" pitchFamily="18" charset="0"/>
              </a:rPr>
              <a:t>C</a:t>
            </a:r>
            <a:r>
              <a:rPr lang="en-US" altLang="zh-CN" sz="2315" baseline="-25000" dirty="0">
                <a:latin typeface="Times New Roman" pitchFamily="18" charset="0"/>
                <a:cs typeface="Times New Roman" pitchFamily="18" charset="0"/>
              </a:rPr>
              <a:t>M</a:t>
            </a:r>
            <a:r>
              <a:rPr lang="en-US" altLang="zh-CN" sz="2315" dirty="0">
                <a:latin typeface="Times New Roman" pitchFamily="18" charset="0"/>
                <a:cs typeface="Times New Roman" pitchFamily="18" charset="0"/>
              </a:rPr>
              <a:t>=8.0×10</a:t>
            </a:r>
            <a:r>
              <a:rPr lang="en-US" altLang="zh-CN" sz="2315" baseline="30000" dirty="0">
                <a:latin typeface="Times New Roman" pitchFamily="18" charset="0"/>
                <a:cs typeface="Times New Roman" pitchFamily="18" charset="0"/>
              </a:rPr>
              <a:t>-5</a:t>
            </a:r>
            <a:r>
              <a:rPr lang="zh-CN" altLang="en-US" sz="2315" dirty="0">
                <a:latin typeface="Times New Roman" pitchFamily="18" charset="0"/>
                <a:cs typeface="Times New Roman" pitchFamily="18" charset="0"/>
              </a:rPr>
              <a:t>，</a:t>
            </a:r>
            <a:r>
              <a:rPr lang="en-US" altLang="zh-CN" sz="2315" dirty="0">
                <a:latin typeface="Times New Roman" pitchFamily="18" charset="0"/>
                <a:cs typeface="Times New Roman" pitchFamily="18" charset="0"/>
              </a:rPr>
              <a:t>C</a:t>
            </a:r>
            <a:r>
              <a:rPr lang="en-US" altLang="zh-CN" sz="2315" baseline="-25000" dirty="0">
                <a:latin typeface="Times New Roman" pitchFamily="18" charset="0"/>
                <a:cs typeface="Times New Roman" pitchFamily="18" charset="0"/>
              </a:rPr>
              <a:t>I</a:t>
            </a:r>
            <a:r>
              <a:rPr lang="zh-CN" altLang="en-US" sz="2315" dirty="0">
                <a:latin typeface="Times New Roman" pitchFamily="18" charset="0"/>
                <a:cs typeface="Times New Roman" pitchFamily="18" charset="0"/>
              </a:rPr>
              <a:t>＝</a:t>
            </a:r>
            <a:r>
              <a:rPr lang="en-US" altLang="zh-CN" sz="2315" dirty="0">
                <a:latin typeface="Times New Roman" pitchFamily="18" charset="0"/>
                <a:cs typeface="Times New Roman" pitchFamily="18" charset="0"/>
              </a:rPr>
              <a:t>3.2×10</a:t>
            </a:r>
            <a:r>
              <a:rPr lang="en-US" altLang="zh-CN" sz="2315" baseline="30000" dirty="0">
                <a:latin typeface="Times New Roman" pitchFamily="18" charset="0"/>
                <a:cs typeface="Times New Roman" pitchFamily="18" charset="0"/>
              </a:rPr>
              <a:t>-4</a:t>
            </a:r>
            <a:r>
              <a:rPr lang="zh-CN" altLang="en-US" sz="2315" dirty="0">
                <a:latin typeface="Times New Roman" pitchFamily="18" charset="0"/>
                <a:cs typeface="Times New Roman" pitchFamily="18" charset="0"/>
              </a:rPr>
              <a:t>，</a:t>
            </a:r>
            <a:r>
              <a:rPr lang="en-US" altLang="zh-CN" sz="2315" dirty="0">
                <a:latin typeface="Times New Roman" pitchFamily="18" charset="0"/>
                <a:cs typeface="Times New Roman" pitchFamily="18" charset="0"/>
              </a:rPr>
              <a:t>C</a:t>
            </a:r>
            <a:r>
              <a:rPr lang="en-US" altLang="zh-CN" sz="2315" baseline="-25000" dirty="0">
                <a:latin typeface="Times New Roman" pitchFamily="18" charset="0"/>
                <a:cs typeface="Times New Roman" pitchFamily="18" charset="0"/>
              </a:rPr>
              <a:t>S</a:t>
            </a:r>
            <a:r>
              <a:rPr lang="zh-CN" altLang="en-US" sz="2315" dirty="0">
                <a:latin typeface="Times New Roman" pitchFamily="18" charset="0"/>
                <a:cs typeface="Times New Roman" pitchFamily="18" charset="0"/>
              </a:rPr>
              <a:t>＝</a:t>
            </a:r>
            <a:r>
              <a:rPr lang="en-US" altLang="zh-CN" sz="2315" dirty="0">
                <a:latin typeface="Times New Roman" pitchFamily="18" charset="0"/>
                <a:cs typeface="Times New Roman" pitchFamily="18" charset="0"/>
              </a:rPr>
              <a:t>2.3×10</a:t>
            </a:r>
            <a:r>
              <a:rPr lang="en-US" altLang="zh-CN" sz="2315" baseline="30000" dirty="0">
                <a:latin typeface="Times New Roman" pitchFamily="18" charset="0"/>
                <a:cs typeface="Times New Roman" pitchFamily="18" charset="0"/>
              </a:rPr>
              <a:t>-6</a:t>
            </a:r>
            <a:r>
              <a:rPr lang="zh-CN" altLang="en-US" sz="2315" dirty="0">
                <a:latin typeface="Times New Roman" pitchFamily="18" charset="0"/>
                <a:cs typeface="Times New Roman" pitchFamily="18" charset="0"/>
              </a:rPr>
              <a:t>，</a:t>
            </a:r>
            <a:r>
              <a:rPr lang="en-US" altLang="zh-CN" sz="2315" dirty="0">
                <a:latin typeface="Times New Roman" pitchFamily="18" charset="0"/>
                <a:cs typeface="Times New Roman" pitchFamily="18" charset="0"/>
              </a:rPr>
              <a:t>60℃</a:t>
            </a:r>
            <a:r>
              <a:rPr lang="zh-CN" altLang="en-US" sz="2315" dirty="0">
                <a:latin typeface="Times New Roman" pitchFamily="18" charset="0"/>
                <a:cs typeface="Times New Roman" pitchFamily="18" charset="0"/>
              </a:rPr>
              <a:t>苯乙烯（分子量</a:t>
            </a:r>
            <a:r>
              <a:rPr lang="en-US" altLang="zh-CN" sz="2315" dirty="0">
                <a:latin typeface="Times New Roman" pitchFamily="18" charset="0"/>
                <a:cs typeface="Times New Roman" pitchFamily="18" charset="0"/>
              </a:rPr>
              <a:t>104</a:t>
            </a:r>
            <a:r>
              <a:rPr lang="zh-CN" altLang="en-US" sz="2315" dirty="0">
                <a:latin typeface="Times New Roman" pitchFamily="18" charset="0"/>
                <a:cs typeface="Times New Roman" pitchFamily="18" charset="0"/>
              </a:rPr>
              <a:t>）的密度为</a:t>
            </a:r>
            <a:r>
              <a:rPr lang="en-US" altLang="zh-CN" sz="2315" dirty="0">
                <a:latin typeface="Times New Roman" pitchFamily="18" charset="0"/>
                <a:cs typeface="Times New Roman" pitchFamily="18" charset="0"/>
              </a:rPr>
              <a:t>0.887g/ml</a:t>
            </a:r>
            <a:r>
              <a:rPr lang="zh-CN" altLang="en-US" sz="2315" dirty="0">
                <a:latin typeface="Times New Roman" pitchFamily="18" charset="0"/>
                <a:cs typeface="Times New Roman" pitchFamily="18" charset="0"/>
              </a:rPr>
              <a:t>，苯（分子量</a:t>
            </a:r>
            <a:r>
              <a:rPr lang="en-US" altLang="zh-CN" sz="2315" dirty="0">
                <a:latin typeface="Times New Roman" pitchFamily="18" charset="0"/>
                <a:cs typeface="Times New Roman" pitchFamily="18" charset="0"/>
              </a:rPr>
              <a:t>78</a:t>
            </a:r>
            <a:r>
              <a:rPr lang="zh-CN" altLang="en-US" sz="2315" dirty="0">
                <a:latin typeface="Times New Roman" pitchFamily="18" charset="0"/>
                <a:cs typeface="Times New Roman" pitchFamily="18" charset="0"/>
              </a:rPr>
              <a:t>）的密度为</a:t>
            </a:r>
            <a:r>
              <a:rPr lang="en-US" altLang="zh-CN" sz="2315" dirty="0">
                <a:latin typeface="Times New Roman" pitchFamily="18" charset="0"/>
                <a:cs typeface="Times New Roman" pitchFamily="18" charset="0"/>
              </a:rPr>
              <a:t>0.839g/ml</a:t>
            </a:r>
            <a:r>
              <a:rPr lang="zh-CN" altLang="en-US" sz="2315" dirty="0">
                <a:latin typeface="Times New Roman" pitchFamily="18" charset="0"/>
                <a:cs typeface="Times New Roman" pitchFamily="18" charset="0"/>
              </a:rPr>
              <a:t>，设苯乙烯体系为理想溶液。苯乙烯在</a:t>
            </a:r>
            <a:r>
              <a:rPr lang="en-US" altLang="zh-CN" sz="2315" dirty="0">
                <a:latin typeface="Times New Roman" pitchFamily="18" charset="0"/>
                <a:cs typeface="Times New Roman" pitchFamily="18" charset="0"/>
              </a:rPr>
              <a:t>60℃</a:t>
            </a:r>
            <a:r>
              <a:rPr lang="zh-CN" altLang="en-US" sz="2315" dirty="0">
                <a:latin typeface="Times New Roman" pitchFamily="18" charset="0"/>
                <a:cs typeface="Times New Roman" pitchFamily="18" charset="0"/>
              </a:rPr>
              <a:t>时，动力学链终止完全是偶合终止</a:t>
            </a:r>
            <a:r>
              <a:rPr lang="zh-CN" altLang="en-US" sz="2315" dirty="0"/>
              <a:t> </a:t>
            </a:r>
          </a:p>
        </p:txBody>
      </p:sp>
    </p:spTree>
    <p:extLst>
      <p:ext uri="{BB962C8B-B14F-4D97-AF65-F5344CB8AC3E}">
        <p14:creationId xmlns:p14="http://schemas.microsoft.com/office/powerpoint/2010/main" val="306499562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938" name="Object 2"/>
          <p:cNvGraphicFramePr>
            <a:graphicFrameLocks noChangeAspect="1"/>
          </p:cNvGraphicFramePr>
          <p:nvPr/>
        </p:nvGraphicFramePr>
        <p:xfrm>
          <a:off x="2186360" y="731837"/>
          <a:ext cx="4724050" cy="1219200"/>
        </p:xfrm>
        <a:graphic>
          <a:graphicData uri="http://schemas.openxmlformats.org/presentationml/2006/ole">
            <mc:AlternateContent xmlns:mc="http://schemas.openxmlformats.org/markup-compatibility/2006">
              <mc:Choice xmlns:v="urn:schemas-microsoft-com:vml" Requires="v">
                <p:oleObj spid="_x0000_s91393" name="公式" r:id="rId3" imgW="2540000" imgH="622300" progId="Equation.3">
                  <p:embed/>
                </p:oleObj>
              </mc:Choice>
              <mc:Fallback>
                <p:oleObj name="公式" r:id="rId3" imgW="2540000" imgH="622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360" y="731837"/>
                        <a:ext cx="472405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37" name="Object 1"/>
          <p:cNvGraphicFramePr>
            <a:graphicFrameLocks noChangeAspect="1"/>
          </p:cNvGraphicFramePr>
          <p:nvPr/>
        </p:nvGraphicFramePr>
        <p:xfrm>
          <a:off x="2473665" y="2027238"/>
          <a:ext cx="3247128" cy="928687"/>
        </p:xfrm>
        <a:graphic>
          <a:graphicData uri="http://schemas.openxmlformats.org/presentationml/2006/ole">
            <mc:AlternateContent xmlns:mc="http://schemas.openxmlformats.org/markup-compatibility/2006">
              <mc:Choice xmlns:v="urn:schemas-microsoft-com:vml" Requires="v">
                <p:oleObj spid="_x0000_s91394" name="公式" r:id="rId5" imgW="1752600" imgH="457200" progId="Equation.3">
                  <p:embed/>
                </p:oleObj>
              </mc:Choice>
              <mc:Fallback>
                <p:oleObj name="公式" r:id="rId5" imgW="17526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3665" y="2027238"/>
                        <a:ext cx="3247128" cy="928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3" name="Rectangle 3"/>
          <p:cNvSpPr>
            <a:spLocks noChangeArrowheads="1"/>
          </p:cNvSpPr>
          <p:nvPr/>
        </p:nvSpPr>
        <p:spPr bwMode="auto">
          <a:xfrm>
            <a:off x="821669" y="181628"/>
            <a:ext cx="4820736" cy="643219"/>
          </a:xfrm>
          <a:prstGeom prst="rect">
            <a:avLst/>
          </a:prstGeom>
          <a:noFill/>
          <a:ln w="9525">
            <a:noFill/>
            <a:miter lim="800000"/>
            <a:headEnd/>
            <a:tailEnd/>
          </a:ln>
        </p:spPr>
        <p:txBody>
          <a:bodyPr wrap="none" lIns="88357" tIns="44179" rIns="88357" bIns="44179" anchor="ctr">
            <a:spAutoFit/>
          </a:bodyPr>
          <a:lstStyle/>
          <a:p>
            <a:pPr eaLnBrk="0" hangingPunct="0"/>
            <a:r>
              <a:rPr lang="zh-CN" altLang="en-US" dirty="0">
                <a:latin typeface="Times New Roman" pitchFamily="18" charset="0"/>
                <a:cs typeface="Times New Roman" pitchFamily="18" charset="0"/>
              </a:rPr>
              <a:t>解：在</a:t>
            </a:r>
            <a:r>
              <a:rPr lang="en-US" altLang="zh-CN" dirty="0">
                <a:latin typeface="Times New Roman" pitchFamily="18" charset="0"/>
                <a:cs typeface="Times New Roman" pitchFamily="18" charset="0"/>
              </a:rPr>
              <a:t>1L</a:t>
            </a:r>
            <a:r>
              <a:rPr lang="zh-CN" altLang="en-US" dirty="0">
                <a:latin typeface="Times New Roman" pitchFamily="18" charset="0"/>
                <a:cs typeface="Times New Roman" pitchFamily="18" charset="0"/>
              </a:rPr>
              <a:t>苯乙烯、苯混合体系中，苯溶剂浓度</a:t>
            </a:r>
            <a:endParaRPr lang="zh-CN" altLang="en-US" dirty="0"/>
          </a:p>
          <a:p>
            <a:pPr eaLnBrk="0" hangingPunct="0"/>
            <a:endParaRPr lang="zh-CN" altLang="en-US" dirty="0"/>
          </a:p>
        </p:txBody>
      </p:sp>
      <p:sp>
        <p:nvSpPr>
          <p:cNvPr id="34824" name="Rectangle 4"/>
          <p:cNvSpPr>
            <a:spLocks noChangeArrowheads="1"/>
          </p:cNvSpPr>
          <p:nvPr/>
        </p:nvSpPr>
        <p:spPr bwMode="auto">
          <a:xfrm>
            <a:off x="306917" y="1102764"/>
            <a:ext cx="178504" cy="366220"/>
          </a:xfrm>
          <a:prstGeom prst="rect">
            <a:avLst/>
          </a:prstGeom>
          <a:noFill/>
          <a:ln w="9525">
            <a:noFill/>
            <a:miter lim="800000"/>
            <a:headEnd/>
            <a:tailEnd/>
          </a:ln>
        </p:spPr>
        <p:txBody>
          <a:bodyPr wrap="none" lIns="88357" tIns="44179" rIns="88357" bIns="44179" anchor="ctr">
            <a:spAutoFit/>
          </a:bodyPr>
          <a:lstStyle/>
          <a:p>
            <a:endParaRPr lang="zh-CN" altLang="en-US"/>
          </a:p>
        </p:txBody>
      </p:sp>
      <p:sp>
        <p:nvSpPr>
          <p:cNvPr id="167941" name="Rectangle 5"/>
          <p:cNvSpPr>
            <a:spLocks noChangeArrowheads="1"/>
          </p:cNvSpPr>
          <p:nvPr/>
        </p:nvSpPr>
        <p:spPr bwMode="auto">
          <a:xfrm>
            <a:off x="462540" y="3176101"/>
            <a:ext cx="6184892" cy="445472"/>
          </a:xfrm>
          <a:prstGeom prst="rect">
            <a:avLst/>
          </a:prstGeom>
          <a:noFill/>
          <a:ln w="9525">
            <a:noFill/>
            <a:miter lim="800000"/>
            <a:headEnd/>
            <a:tailEnd/>
          </a:ln>
        </p:spPr>
        <p:txBody>
          <a:bodyPr wrap="none" lIns="88357" tIns="44179" rIns="88357" bIns="44179" anchor="ctr">
            <a:spAutoFit/>
          </a:bodyPr>
          <a:lstStyle/>
          <a:p>
            <a:pPr eaLnBrk="0" hangingPunct="0"/>
            <a:r>
              <a:rPr lang="zh-CN" altLang="en-US" sz="2315" dirty="0">
                <a:latin typeface="Times New Roman" pitchFamily="18" charset="0"/>
                <a:cs typeface="Times New Roman" pitchFamily="18" charset="0"/>
              </a:rPr>
              <a:t>苯乙烯在</a:t>
            </a:r>
            <a:r>
              <a:rPr lang="en-US" altLang="zh-CN" sz="2315" dirty="0">
                <a:latin typeface="Times New Roman" pitchFamily="18" charset="0"/>
                <a:cs typeface="Times New Roman" pitchFamily="18" charset="0"/>
              </a:rPr>
              <a:t>60℃</a:t>
            </a:r>
            <a:r>
              <a:rPr lang="zh-CN" altLang="en-US" sz="2315" dirty="0">
                <a:latin typeface="Times New Roman" pitchFamily="18" charset="0"/>
                <a:cs typeface="Times New Roman" pitchFamily="18" charset="0"/>
              </a:rPr>
              <a:t>时</a:t>
            </a:r>
            <a:r>
              <a:rPr lang="en-US" altLang="zh-CN" sz="2315" dirty="0">
                <a:latin typeface="Times New Roman" pitchFamily="18" charset="0"/>
                <a:cs typeface="Times New Roman" pitchFamily="18" charset="0"/>
              </a:rPr>
              <a:t>,</a:t>
            </a:r>
            <a:r>
              <a:rPr lang="zh-CN" altLang="en-US" sz="2315" dirty="0">
                <a:latin typeface="Times New Roman" pitchFamily="18" charset="0"/>
                <a:cs typeface="Times New Roman" pitchFamily="18" charset="0"/>
              </a:rPr>
              <a:t>动力学链终止完全是偶合终止</a:t>
            </a:r>
            <a:endParaRPr lang="zh-CN" altLang="en-US" sz="2315" dirty="0"/>
          </a:p>
        </p:txBody>
      </p:sp>
      <p:graphicFrame>
        <p:nvGraphicFramePr>
          <p:cNvPr id="167944" name="Object 8"/>
          <p:cNvGraphicFramePr>
            <a:graphicFrameLocks noChangeAspect="1"/>
          </p:cNvGraphicFramePr>
          <p:nvPr/>
        </p:nvGraphicFramePr>
        <p:xfrm>
          <a:off x="2258187" y="3779838"/>
          <a:ext cx="3368336" cy="490537"/>
        </p:xfrm>
        <a:graphic>
          <a:graphicData uri="http://schemas.openxmlformats.org/presentationml/2006/ole">
            <mc:AlternateContent xmlns:mc="http://schemas.openxmlformats.org/markup-compatibility/2006">
              <mc:Choice xmlns:v="urn:schemas-microsoft-com:vml" Requires="v">
                <p:oleObj spid="_x0000_s91395" name="公式" r:id="rId7" imgW="1866600" imgH="253800" progId="Equation.3">
                  <p:embed/>
                </p:oleObj>
              </mc:Choice>
              <mc:Fallback>
                <p:oleObj name="公式" r:id="rId7" imgW="18666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8187" y="3779838"/>
                        <a:ext cx="3368336"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43" name="Object 7"/>
          <p:cNvGraphicFramePr>
            <a:graphicFrameLocks noChangeAspect="1"/>
          </p:cNvGraphicFramePr>
          <p:nvPr/>
        </p:nvGraphicFramePr>
        <p:xfrm>
          <a:off x="2258187" y="4313238"/>
          <a:ext cx="5126573" cy="2133600"/>
        </p:xfrm>
        <a:graphic>
          <a:graphicData uri="http://schemas.openxmlformats.org/presentationml/2006/ole">
            <mc:AlternateContent xmlns:mc="http://schemas.openxmlformats.org/markup-compatibility/2006">
              <mc:Choice xmlns:v="urn:schemas-microsoft-com:vml" Requires="v">
                <p:oleObj spid="_x0000_s91396" name="公式" r:id="rId9" imgW="3301920" imgH="1295280" progId="Equation.3">
                  <p:embed/>
                </p:oleObj>
              </mc:Choice>
              <mc:Fallback>
                <p:oleObj name="公式" r:id="rId9" imgW="3301920" imgH="1295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8187" y="4313238"/>
                        <a:ext cx="5126573"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42" name="Object 6"/>
          <p:cNvGraphicFramePr>
            <a:graphicFrameLocks noChangeAspect="1"/>
          </p:cNvGraphicFramePr>
          <p:nvPr/>
        </p:nvGraphicFramePr>
        <p:xfrm>
          <a:off x="2114536" y="6599237"/>
          <a:ext cx="1325786" cy="457201"/>
        </p:xfrm>
        <a:graphic>
          <a:graphicData uri="http://schemas.openxmlformats.org/presentationml/2006/ole">
            <mc:AlternateContent xmlns:mc="http://schemas.openxmlformats.org/markup-compatibility/2006">
              <mc:Choice xmlns:v="urn:schemas-microsoft-com:vml" Requires="v">
                <p:oleObj spid="_x0000_s91397" name="公式" r:id="rId11" imgW="787400" imgH="254000" progId="Equation.3">
                  <p:embed/>
                </p:oleObj>
              </mc:Choice>
              <mc:Fallback>
                <p:oleObj name="公式" r:id="rId11" imgW="787400" imgH="254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4536" y="6599237"/>
                        <a:ext cx="1325786" cy="457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6" name="Rectangle 9"/>
          <p:cNvSpPr>
            <a:spLocks noChangeArrowheads="1"/>
          </p:cNvSpPr>
          <p:nvPr/>
        </p:nvSpPr>
        <p:spPr bwMode="auto">
          <a:xfrm>
            <a:off x="306917" y="45490"/>
            <a:ext cx="178504" cy="366220"/>
          </a:xfrm>
          <a:prstGeom prst="rect">
            <a:avLst/>
          </a:prstGeom>
          <a:noFill/>
          <a:ln w="9525">
            <a:noFill/>
            <a:miter lim="800000"/>
            <a:headEnd/>
            <a:tailEnd/>
          </a:ln>
        </p:spPr>
        <p:txBody>
          <a:bodyPr wrap="none" lIns="88357" tIns="44179" rIns="88357" bIns="44179" anchor="ctr">
            <a:spAutoFit/>
          </a:bodyPr>
          <a:lstStyle/>
          <a:p>
            <a:endParaRPr lang="zh-CN" altLang="en-US"/>
          </a:p>
        </p:txBody>
      </p:sp>
      <p:sp>
        <p:nvSpPr>
          <p:cNvPr id="34827" name="Rectangle 10"/>
          <p:cNvSpPr>
            <a:spLocks noChangeArrowheads="1"/>
          </p:cNvSpPr>
          <p:nvPr/>
        </p:nvSpPr>
        <p:spPr bwMode="auto">
          <a:xfrm>
            <a:off x="306917" y="750340"/>
            <a:ext cx="178504" cy="366220"/>
          </a:xfrm>
          <a:prstGeom prst="rect">
            <a:avLst/>
          </a:prstGeom>
          <a:noFill/>
          <a:ln w="9525">
            <a:noFill/>
            <a:miter lim="800000"/>
            <a:headEnd/>
            <a:tailEnd/>
          </a:ln>
        </p:spPr>
        <p:txBody>
          <a:bodyPr wrap="none" lIns="88357" tIns="44179" rIns="88357" bIns="44179" anchor="ctr">
            <a:spAutoFit/>
          </a:bodyPr>
          <a:lstStyle/>
          <a:p>
            <a:endParaRPr lang="zh-CN" altLang="en-US"/>
          </a:p>
        </p:txBody>
      </p:sp>
      <p:sp>
        <p:nvSpPr>
          <p:cNvPr id="34828" name="Rectangle 11"/>
          <p:cNvSpPr>
            <a:spLocks noChangeArrowheads="1"/>
          </p:cNvSpPr>
          <p:nvPr/>
        </p:nvSpPr>
        <p:spPr bwMode="auto">
          <a:xfrm>
            <a:off x="306917" y="2236239"/>
            <a:ext cx="178504" cy="366220"/>
          </a:xfrm>
          <a:prstGeom prst="rect">
            <a:avLst/>
          </a:prstGeom>
          <a:noFill/>
          <a:ln w="9525">
            <a:noFill/>
            <a:miter lim="800000"/>
            <a:headEnd/>
            <a:tailEnd/>
          </a:ln>
        </p:spPr>
        <p:txBody>
          <a:bodyPr wrap="none" lIns="88357" tIns="44179" rIns="88357" bIns="44179" anchor="ctr">
            <a:spAutoFit/>
          </a:bodyPr>
          <a:lstStyle/>
          <a:p>
            <a:pPr eaLnBrk="0" hangingPunct="0"/>
            <a:endParaRPr lang="zh-CN" altLang="zh-CN"/>
          </a:p>
        </p:txBody>
      </p:sp>
    </p:spTree>
    <p:extLst>
      <p:ext uri="{BB962C8B-B14F-4D97-AF65-F5344CB8AC3E}">
        <p14:creationId xmlns:p14="http://schemas.microsoft.com/office/powerpoint/2010/main" val="34542376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blinds(horizontal)">
                                      <p:cBhvr>
                                        <p:cTn id="7" dur="500"/>
                                        <p:tgtEl>
                                          <p:spTgt spid="1679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7937"/>
                                        </p:tgtEl>
                                        <p:attrNameLst>
                                          <p:attrName>style.visibility</p:attrName>
                                        </p:attrNameLst>
                                      </p:cBhvr>
                                      <p:to>
                                        <p:strVal val="visible"/>
                                      </p:to>
                                    </p:set>
                                    <p:animEffect transition="in" filter="blinds(horizontal)">
                                      <p:cBhvr>
                                        <p:cTn id="12" dur="500"/>
                                        <p:tgtEl>
                                          <p:spTgt spid="1679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7941"/>
                                        </p:tgtEl>
                                        <p:attrNameLst>
                                          <p:attrName>style.visibility</p:attrName>
                                        </p:attrNameLst>
                                      </p:cBhvr>
                                      <p:to>
                                        <p:strVal val="visible"/>
                                      </p:to>
                                    </p:set>
                                    <p:animEffect transition="in" filter="blinds(horizontal)">
                                      <p:cBhvr>
                                        <p:cTn id="17" dur="500"/>
                                        <p:tgtEl>
                                          <p:spTgt spid="16794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7944"/>
                                        </p:tgtEl>
                                        <p:attrNameLst>
                                          <p:attrName>style.visibility</p:attrName>
                                        </p:attrNameLst>
                                      </p:cBhvr>
                                      <p:to>
                                        <p:strVal val="visible"/>
                                      </p:to>
                                    </p:set>
                                    <p:animEffect transition="in" filter="blinds(horizontal)">
                                      <p:cBhvr>
                                        <p:cTn id="22" dur="500"/>
                                        <p:tgtEl>
                                          <p:spTgt spid="1679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7943"/>
                                        </p:tgtEl>
                                        <p:attrNameLst>
                                          <p:attrName>style.visibility</p:attrName>
                                        </p:attrNameLst>
                                      </p:cBhvr>
                                      <p:to>
                                        <p:strVal val="visible"/>
                                      </p:to>
                                    </p:set>
                                    <p:animEffect transition="in" filter="blinds(horizontal)">
                                      <p:cBhvr>
                                        <p:cTn id="27" dur="500"/>
                                        <p:tgtEl>
                                          <p:spTgt spid="1679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7942"/>
                                        </p:tgtEl>
                                        <p:attrNameLst>
                                          <p:attrName>style.visibility</p:attrName>
                                        </p:attrNameLst>
                                      </p:cBhvr>
                                      <p:to>
                                        <p:strVal val="visible"/>
                                      </p:to>
                                    </p:set>
                                    <p:animEffect transition="in" filter="blinds(horizontal)">
                                      <p:cBhvr>
                                        <p:cTn id="32" dur="500"/>
                                        <p:tgtEl>
                                          <p:spTgt spid="167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ChangeArrowheads="1"/>
          </p:cNvSpPr>
          <p:nvPr/>
        </p:nvSpPr>
        <p:spPr bwMode="auto">
          <a:xfrm>
            <a:off x="1108973" y="276084"/>
            <a:ext cx="3715305" cy="643219"/>
          </a:xfrm>
          <a:prstGeom prst="rect">
            <a:avLst/>
          </a:prstGeom>
          <a:noFill/>
          <a:ln w="9525">
            <a:noFill/>
            <a:miter lim="800000"/>
            <a:headEnd/>
            <a:tailEnd/>
          </a:ln>
        </p:spPr>
        <p:txBody>
          <a:bodyPr wrap="none" lIns="88357" tIns="44179" rIns="88357" bIns="44179" anchor="ctr">
            <a:spAutoFit/>
          </a:bodyPr>
          <a:lstStyle/>
          <a:p>
            <a:pPr indent="73630" eaLnBrk="0" hangingPunct="0"/>
            <a:r>
              <a:rPr lang="zh-CN" dirty="0">
                <a:latin typeface="Times New Roman" pitchFamily="18" charset="0"/>
                <a:cs typeface="Times New Roman" pitchFamily="18" charset="0"/>
              </a:rPr>
              <a:t>动力学链偶合终止生成的大分子占</a:t>
            </a:r>
            <a:endParaRPr lang="zh-CN" altLang="en-US" dirty="0"/>
          </a:p>
          <a:p>
            <a:pPr indent="73630" eaLnBrk="0" hangingPunct="0"/>
            <a:endParaRPr lang="zh-CN" altLang="en-US" dirty="0"/>
          </a:p>
        </p:txBody>
      </p:sp>
      <p:graphicFrame>
        <p:nvGraphicFramePr>
          <p:cNvPr id="168961" name="Object 1"/>
          <p:cNvGraphicFramePr>
            <a:graphicFrameLocks noChangeAspect="1"/>
          </p:cNvGraphicFramePr>
          <p:nvPr/>
        </p:nvGraphicFramePr>
        <p:xfrm>
          <a:off x="2689142" y="884238"/>
          <a:ext cx="1795648" cy="630237"/>
        </p:xfrm>
        <a:graphic>
          <a:graphicData uri="http://schemas.openxmlformats.org/presentationml/2006/ole">
            <mc:AlternateContent xmlns:mc="http://schemas.openxmlformats.org/markup-compatibility/2006">
              <mc:Choice xmlns:v="urn:schemas-microsoft-com:vml" Requires="v">
                <p:oleObj spid="_x0000_s92315" name="公式" r:id="rId3" imgW="1193800" imgH="393700" progId="Equation.3">
                  <p:embed/>
                </p:oleObj>
              </mc:Choice>
              <mc:Fallback>
                <p:oleObj name="公式" r:id="rId3" imgW="11938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9142" y="884238"/>
                        <a:ext cx="1795648" cy="630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6" name="Rectangle 3"/>
          <p:cNvSpPr>
            <a:spLocks noChangeArrowheads="1"/>
          </p:cNvSpPr>
          <p:nvPr/>
        </p:nvSpPr>
        <p:spPr bwMode="auto">
          <a:xfrm>
            <a:off x="306917" y="655090"/>
            <a:ext cx="178504" cy="366220"/>
          </a:xfrm>
          <a:prstGeom prst="rect">
            <a:avLst/>
          </a:prstGeom>
          <a:noFill/>
          <a:ln w="9525">
            <a:noFill/>
            <a:miter lim="800000"/>
            <a:headEnd/>
            <a:tailEnd/>
          </a:ln>
        </p:spPr>
        <p:txBody>
          <a:bodyPr wrap="none" lIns="88357" tIns="44179" rIns="88357" bIns="44179" anchor="ctr">
            <a:spAutoFit/>
          </a:bodyPr>
          <a:lstStyle/>
          <a:p>
            <a:pPr eaLnBrk="0" hangingPunct="0"/>
            <a:endParaRPr lang="zh-CN" altLang="zh-CN"/>
          </a:p>
        </p:txBody>
      </p:sp>
      <p:sp>
        <p:nvSpPr>
          <p:cNvPr id="168965" name="Rectangle 5"/>
          <p:cNvSpPr>
            <a:spLocks noChangeArrowheads="1"/>
          </p:cNvSpPr>
          <p:nvPr/>
        </p:nvSpPr>
        <p:spPr bwMode="auto">
          <a:xfrm>
            <a:off x="1108973" y="1724272"/>
            <a:ext cx="2717596" cy="366220"/>
          </a:xfrm>
          <a:prstGeom prst="rect">
            <a:avLst/>
          </a:prstGeom>
          <a:noFill/>
          <a:ln w="9525">
            <a:noFill/>
            <a:miter lim="800000"/>
            <a:headEnd/>
            <a:tailEnd/>
          </a:ln>
        </p:spPr>
        <p:txBody>
          <a:bodyPr wrap="none" lIns="88357" tIns="44179" rIns="88357" bIns="44179" anchor="ctr">
            <a:spAutoFit/>
          </a:bodyPr>
          <a:lstStyle/>
          <a:p>
            <a:pPr eaLnBrk="0" hangingPunct="0"/>
            <a:r>
              <a:rPr lang="zh-CN">
                <a:latin typeface="Times New Roman" pitchFamily="18" charset="0"/>
                <a:cs typeface="Times New Roman" pitchFamily="18" charset="0"/>
              </a:rPr>
              <a:t>转移终止生成的大分子占</a:t>
            </a:r>
            <a:endParaRPr lang="zh-CN"/>
          </a:p>
        </p:txBody>
      </p:sp>
      <p:graphicFrame>
        <p:nvGraphicFramePr>
          <p:cNvPr id="168964" name="Object 4"/>
          <p:cNvGraphicFramePr>
            <a:graphicFrameLocks noChangeAspect="1"/>
          </p:cNvGraphicFramePr>
          <p:nvPr/>
        </p:nvGraphicFramePr>
        <p:xfrm>
          <a:off x="1827231" y="2179637"/>
          <a:ext cx="3734947" cy="576262"/>
        </p:xfrm>
        <a:graphic>
          <a:graphicData uri="http://schemas.openxmlformats.org/presentationml/2006/ole">
            <mc:AlternateContent xmlns:mc="http://schemas.openxmlformats.org/markup-compatibility/2006">
              <mc:Choice xmlns:v="urn:schemas-microsoft-com:vml" Requires="v">
                <p:oleObj spid="_x0000_s92316" name="公式" r:id="rId5" imgW="2705100" imgH="393700" progId="Equation.3">
                  <p:embed/>
                </p:oleObj>
              </mc:Choice>
              <mc:Fallback>
                <p:oleObj name="公式" r:id="rId5" imgW="27051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231" y="2179637"/>
                        <a:ext cx="3734947"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67" name="Rectangle 7"/>
          <p:cNvSpPr>
            <a:spLocks noChangeArrowheads="1"/>
          </p:cNvSpPr>
          <p:nvPr/>
        </p:nvSpPr>
        <p:spPr bwMode="auto">
          <a:xfrm>
            <a:off x="1180799" y="3005016"/>
            <a:ext cx="8475455" cy="1197216"/>
          </a:xfrm>
          <a:prstGeom prst="rect">
            <a:avLst/>
          </a:prstGeom>
          <a:noFill/>
          <a:ln w="9525">
            <a:noFill/>
            <a:miter lim="800000"/>
            <a:headEnd/>
            <a:tailEnd/>
          </a:ln>
        </p:spPr>
        <p:txBody>
          <a:bodyPr lIns="88357" tIns="44179" rIns="88357" bIns="44179" anchor="ctr">
            <a:spAutoFit/>
          </a:bodyPr>
          <a:lstStyle/>
          <a:p>
            <a:pPr eaLnBrk="0" hangingPunct="0"/>
            <a:r>
              <a:rPr lang="zh-CN" altLang="en-US" dirty="0">
                <a:latin typeface="Times New Roman" pitchFamily="18" charset="0"/>
                <a:cs typeface="Times New Roman" pitchFamily="18" charset="0"/>
              </a:rPr>
              <a:t>在生成的</a:t>
            </a:r>
            <a:r>
              <a:rPr lang="en-US" altLang="zh-CN" dirty="0">
                <a:latin typeface="Times New Roman" pitchFamily="18" charset="0"/>
                <a:cs typeface="Times New Roman" pitchFamily="18" charset="0"/>
              </a:rPr>
              <a:t>100</a:t>
            </a:r>
            <a:r>
              <a:rPr lang="zh-CN" altLang="en-US" dirty="0">
                <a:latin typeface="Times New Roman" pitchFamily="18" charset="0"/>
                <a:cs typeface="Times New Roman" pitchFamily="18" charset="0"/>
              </a:rPr>
              <a:t>个大分子中，有</a:t>
            </a:r>
            <a:r>
              <a:rPr lang="en-US" altLang="zh-CN" dirty="0">
                <a:latin typeface="Times New Roman" pitchFamily="18" charset="0"/>
                <a:cs typeface="Times New Roman" pitchFamily="18" charset="0"/>
              </a:rPr>
              <a:t>55.9</a:t>
            </a:r>
            <a:r>
              <a:rPr lang="zh-CN" altLang="en-US" dirty="0">
                <a:latin typeface="Times New Roman" pitchFamily="18" charset="0"/>
                <a:cs typeface="Times New Roman" pitchFamily="18" charset="0"/>
              </a:rPr>
              <a:t>个来自于自由基的双基偶合终止，有</a:t>
            </a:r>
            <a:r>
              <a:rPr lang="en-US" altLang="zh-CN" dirty="0">
                <a:latin typeface="Times New Roman" pitchFamily="18" charset="0"/>
                <a:cs typeface="Times New Roman" pitchFamily="18" charset="0"/>
              </a:rPr>
              <a:t>44.1</a:t>
            </a:r>
            <a:r>
              <a:rPr lang="zh-CN" altLang="en-US" dirty="0">
                <a:latin typeface="Times New Roman" pitchFamily="18" charset="0"/>
                <a:cs typeface="Times New Roman" pitchFamily="18" charset="0"/>
              </a:rPr>
              <a:t>个来自于自由基的链转移终止。其中，偶合终止是由</a:t>
            </a:r>
            <a:r>
              <a:rPr lang="en-US" altLang="zh-CN" dirty="0">
                <a:latin typeface="Times New Roman" pitchFamily="18" charset="0"/>
                <a:cs typeface="Times New Roman" pitchFamily="18" charset="0"/>
              </a:rPr>
              <a:t>2×55.9</a:t>
            </a:r>
            <a:r>
              <a:rPr lang="zh-CN" altLang="en-US" dirty="0">
                <a:latin typeface="Times New Roman" pitchFamily="18" charset="0"/>
                <a:cs typeface="Times New Roman" pitchFamily="18" charset="0"/>
              </a:rPr>
              <a:t>个自由基偶合而生成的，链转移终止是由</a:t>
            </a:r>
            <a:r>
              <a:rPr lang="en-US" altLang="zh-CN" dirty="0">
                <a:latin typeface="Times New Roman" pitchFamily="18" charset="0"/>
                <a:cs typeface="Times New Roman" pitchFamily="18" charset="0"/>
              </a:rPr>
              <a:t>44.1</a:t>
            </a:r>
            <a:r>
              <a:rPr lang="zh-CN" altLang="en-US" dirty="0">
                <a:latin typeface="Times New Roman" pitchFamily="18" charset="0"/>
                <a:cs typeface="Times New Roman" pitchFamily="18" charset="0"/>
              </a:rPr>
              <a:t>个自由基向单体或溶剂或引发剂转移而形成的。这样，平均一个自由基链发生偶合终止，就有</a:t>
            </a:r>
            <a:endParaRPr lang="zh-CN" altLang="en-US" dirty="0"/>
          </a:p>
        </p:txBody>
      </p:sp>
      <p:graphicFrame>
        <p:nvGraphicFramePr>
          <p:cNvPr id="168966" name="Object 6"/>
          <p:cNvGraphicFramePr>
            <a:graphicFrameLocks noChangeAspect="1"/>
          </p:cNvGraphicFramePr>
          <p:nvPr/>
        </p:nvGraphicFramePr>
        <p:xfrm>
          <a:off x="2258187" y="4389437"/>
          <a:ext cx="1936306" cy="838200"/>
        </p:xfrm>
        <a:graphic>
          <a:graphicData uri="http://schemas.openxmlformats.org/presentationml/2006/ole">
            <mc:AlternateContent xmlns:mc="http://schemas.openxmlformats.org/markup-compatibility/2006">
              <mc:Choice xmlns:v="urn:schemas-microsoft-com:vml" Requires="v">
                <p:oleObj spid="_x0000_s92317" name="公式" r:id="rId7" imgW="965200" imgH="393700" progId="Equation.3">
                  <p:embed/>
                </p:oleObj>
              </mc:Choice>
              <mc:Fallback>
                <p:oleObj name="公式" r:id="rId7" imgW="9652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8187" y="4389437"/>
                        <a:ext cx="1936306"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68" name="Rectangle 8"/>
          <p:cNvSpPr>
            <a:spLocks noChangeArrowheads="1"/>
          </p:cNvSpPr>
          <p:nvPr/>
        </p:nvSpPr>
        <p:spPr bwMode="auto">
          <a:xfrm>
            <a:off x="1252625" y="5490228"/>
            <a:ext cx="8403629" cy="643219"/>
          </a:xfrm>
          <a:prstGeom prst="rect">
            <a:avLst/>
          </a:prstGeom>
          <a:noFill/>
          <a:ln w="9525">
            <a:noFill/>
            <a:miter lim="800000"/>
            <a:headEnd/>
            <a:tailEnd/>
          </a:ln>
        </p:spPr>
        <p:txBody>
          <a:bodyPr lIns="88357" tIns="44179" rIns="88357" bIns="44179" anchor="ctr">
            <a:spAutoFit/>
          </a:bodyPr>
          <a:lstStyle/>
          <a:p>
            <a:pPr eaLnBrk="0" hangingPunct="0"/>
            <a:r>
              <a:rPr lang="zh-CN" altLang="en-US" dirty="0">
                <a:latin typeface="Times New Roman" pitchFamily="18" charset="0"/>
                <a:cs typeface="Times New Roman" pitchFamily="18" charset="0"/>
              </a:rPr>
              <a:t>个链自由基发生链转移终止，也就是说，平均来讲，一个自由基链在进行动力学终止失去活性前转移了</a:t>
            </a:r>
            <a:r>
              <a:rPr lang="en-US" altLang="zh-CN" dirty="0">
                <a:latin typeface="Times New Roman" pitchFamily="18" charset="0"/>
                <a:cs typeface="Times New Roman" pitchFamily="18" charset="0"/>
              </a:rPr>
              <a:t>0.39</a:t>
            </a:r>
            <a:r>
              <a:rPr lang="zh-CN" altLang="en-US" dirty="0">
                <a:latin typeface="Times New Roman" pitchFamily="18" charset="0"/>
                <a:cs typeface="Times New Roman" pitchFamily="18" charset="0"/>
              </a:rPr>
              <a:t>次。</a:t>
            </a:r>
            <a:r>
              <a:rPr lang="zh-CN" altLang="en-US" dirty="0"/>
              <a:t> </a:t>
            </a:r>
          </a:p>
        </p:txBody>
      </p:sp>
    </p:spTree>
    <p:extLst>
      <p:ext uri="{BB962C8B-B14F-4D97-AF65-F5344CB8AC3E}">
        <p14:creationId xmlns:p14="http://schemas.microsoft.com/office/powerpoint/2010/main" val="1464555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8961"/>
                                        </p:tgtEl>
                                        <p:attrNameLst>
                                          <p:attrName>style.visibility</p:attrName>
                                        </p:attrNameLst>
                                      </p:cBhvr>
                                      <p:to>
                                        <p:strVal val="visible"/>
                                      </p:to>
                                    </p:set>
                                    <p:animEffect transition="in" filter="blinds(horizontal)">
                                      <p:cBhvr>
                                        <p:cTn id="7" dur="500"/>
                                        <p:tgtEl>
                                          <p:spTgt spid="1689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8965"/>
                                        </p:tgtEl>
                                        <p:attrNameLst>
                                          <p:attrName>style.visibility</p:attrName>
                                        </p:attrNameLst>
                                      </p:cBhvr>
                                      <p:to>
                                        <p:strVal val="visible"/>
                                      </p:to>
                                    </p:set>
                                    <p:animEffect transition="in" filter="blinds(horizontal)">
                                      <p:cBhvr>
                                        <p:cTn id="12" dur="500"/>
                                        <p:tgtEl>
                                          <p:spTgt spid="1689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8964"/>
                                        </p:tgtEl>
                                        <p:attrNameLst>
                                          <p:attrName>style.visibility</p:attrName>
                                        </p:attrNameLst>
                                      </p:cBhvr>
                                      <p:to>
                                        <p:strVal val="visible"/>
                                      </p:to>
                                    </p:set>
                                    <p:animEffect transition="in" filter="blinds(horizontal)">
                                      <p:cBhvr>
                                        <p:cTn id="17" dur="500"/>
                                        <p:tgtEl>
                                          <p:spTgt spid="1689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8967"/>
                                        </p:tgtEl>
                                        <p:attrNameLst>
                                          <p:attrName>style.visibility</p:attrName>
                                        </p:attrNameLst>
                                      </p:cBhvr>
                                      <p:to>
                                        <p:strVal val="visible"/>
                                      </p:to>
                                    </p:set>
                                    <p:animEffect transition="in" filter="blinds(horizontal)">
                                      <p:cBhvr>
                                        <p:cTn id="22" dur="500"/>
                                        <p:tgtEl>
                                          <p:spTgt spid="1689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8966"/>
                                        </p:tgtEl>
                                        <p:attrNameLst>
                                          <p:attrName>style.visibility</p:attrName>
                                        </p:attrNameLst>
                                      </p:cBhvr>
                                      <p:to>
                                        <p:strVal val="visible"/>
                                      </p:to>
                                    </p:set>
                                    <p:animEffect transition="in" filter="blinds(horizontal)">
                                      <p:cBhvr>
                                        <p:cTn id="27" dur="500"/>
                                        <p:tgtEl>
                                          <p:spTgt spid="16896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8968"/>
                                        </p:tgtEl>
                                        <p:attrNameLst>
                                          <p:attrName>style.visibility</p:attrName>
                                        </p:attrNameLst>
                                      </p:cBhvr>
                                      <p:to>
                                        <p:strVal val="visible"/>
                                      </p:to>
                                    </p:set>
                                    <p:animEffect transition="in" filter="blinds(horizontal)">
                                      <p:cBhvr>
                                        <p:cTn id="32" dur="500"/>
                                        <p:tgtEl>
                                          <p:spTgt spid="168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5" grpId="0"/>
      <p:bldP spid="168967" grpId="0"/>
      <p:bldP spid="16896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Box 1"/>
          <p:cNvSpPr txBox="1">
            <a:spLocks noChangeArrowheads="1"/>
          </p:cNvSpPr>
          <p:nvPr/>
        </p:nvSpPr>
        <p:spPr bwMode="auto">
          <a:xfrm>
            <a:off x="4419600" y="533400"/>
            <a:ext cx="18462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500"/>
              </a:lnSpc>
            </a:pPr>
            <a:r>
              <a:rPr lang="en-US" altLang="zh-CN" sz="3600" b="1">
                <a:latin typeface="楷体" panose="02010609060101010101" pitchFamily="49" charset="-122"/>
                <a:ea typeface="楷体" panose="02010609060101010101" pitchFamily="49" charset="-122"/>
                <a:cs typeface="楷体_GB2312"/>
              </a:rPr>
              <a:t>本章小结</a:t>
            </a:r>
          </a:p>
        </p:txBody>
      </p:sp>
      <p:sp>
        <p:nvSpPr>
          <p:cNvPr id="139267" name="TextBox 1"/>
          <p:cNvSpPr txBox="1">
            <a:spLocks noChangeArrowheads="1"/>
          </p:cNvSpPr>
          <p:nvPr/>
        </p:nvSpPr>
        <p:spPr bwMode="auto">
          <a:xfrm>
            <a:off x="1320800" y="1393825"/>
            <a:ext cx="816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400">
                <a:latin typeface="Times New Roman" panose="02020603050405020304" pitchFamily="18" charset="0"/>
                <a:ea typeface="楷体" panose="02010609060101010101" pitchFamily="49" charset="-122"/>
                <a:cs typeface="Times New Roman" panose="02020603050405020304" pitchFamily="18" charset="0"/>
              </a:rPr>
              <a:t>•   单体聚合能力：热力学(△</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E</a:t>
            </a:r>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a:latin typeface="Times New Roman" panose="02020603050405020304" pitchFamily="18" charset="0"/>
                <a:ea typeface="楷体" panose="02010609060101010101" pitchFamily="49" charset="-122"/>
                <a:cs typeface="Times New Roman" panose="02020603050405020304" pitchFamily="18" charset="0"/>
              </a:rPr>
              <a:t>)；动力学（空</a:t>
            </a:r>
          </a:p>
        </p:txBody>
      </p:sp>
      <p:sp>
        <p:nvSpPr>
          <p:cNvPr id="139268" name="TextBox 1"/>
          <p:cNvSpPr txBox="1">
            <a:spLocks noChangeArrowheads="1"/>
          </p:cNvSpPr>
          <p:nvPr/>
        </p:nvSpPr>
        <p:spPr bwMode="auto">
          <a:xfrm>
            <a:off x="1663700" y="1762125"/>
            <a:ext cx="55403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Times New Roman" panose="02020603050405020304" pitchFamily="18" charset="0"/>
                <a:ea typeface="楷体" panose="02010609060101010101" pitchFamily="49" charset="-122"/>
                <a:cs typeface="Times New Roman" panose="02020603050405020304" pitchFamily="18" charset="0"/>
              </a:rPr>
              <a:t>间效应-聚合能力，电子效应-聚合类型）</a:t>
            </a:r>
          </a:p>
        </p:txBody>
      </p:sp>
      <p:sp>
        <p:nvSpPr>
          <p:cNvPr id="139269" name="TextBox 1"/>
          <p:cNvSpPr txBox="1">
            <a:spLocks noChangeArrowheads="1"/>
          </p:cNvSpPr>
          <p:nvPr/>
        </p:nvSpPr>
        <p:spPr bwMode="auto">
          <a:xfrm>
            <a:off x="1320800" y="2181225"/>
            <a:ext cx="8310563"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3429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429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429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429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429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429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429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429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429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Times New Roman" panose="02020603050405020304" pitchFamily="18" charset="0"/>
                <a:ea typeface="楷体" panose="02010609060101010101" pitchFamily="49" charset="-122"/>
                <a:cs typeface="Times New Roman" panose="02020603050405020304" pitchFamily="18" charset="0"/>
              </a:rPr>
              <a:t>•   自由基基元反应每步反应特征，自由基聚合反应特征</a:t>
            </a:r>
          </a:p>
          <a:p>
            <a:pPr eaLnBrk="1" hangingPunct="1">
              <a:lnSpc>
                <a:spcPts val="3300"/>
              </a:lnSpc>
            </a:pPr>
            <a:r>
              <a:rPr lang="en-US" altLang="zh-CN" sz="2400">
                <a:latin typeface="Times New Roman" panose="02020603050405020304" pitchFamily="18" charset="0"/>
                <a:ea typeface="楷体" panose="02010609060101010101" pitchFamily="49" charset="-122"/>
                <a:cs typeface="Times New Roman" panose="02020603050405020304" pitchFamily="18" charset="0"/>
              </a:rPr>
              <a:t>•   常用引发剂的种类和符号，引发剂分解反应式，表征方法</a:t>
            </a:r>
          </a:p>
          <a:p>
            <a:pPr eaLnBrk="1" hangingPunct="1">
              <a:lnSpc>
                <a:spcPts val="2700"/>
              </a:lnSpc>
            </a:pPr>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(四个参数)，引发剂效率，诱导效应，笼蔽效应，引发剂</a:t>
            </a:r>
          </a:p>
          <a:p>
            <a:pPr eaLnBrk="1" hangingPunct="1">
              <a:lnSpc>
                <a:spcPts val="2700"/>
              </a:lnSpc>
            </a:pPr>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选择原则</a:t>
            </a:r>
          </a:p>
        </p:txBody>
      </p:sp>
      <p:sp>
        <p:nvSpPr>
          <p:cNvPr id="139270" name="TextBox 1"/>
          <p:cNvSpPr txBox="1">
            <a:spLocks noChangeArrowheads="1"/>
          </p:cNvSpPr>
          <p:nvPr/>
        </p:nvSpPr>
        <p:spPr bwMode="auto">
          <a:xfrm>
            <a:off x="1320800" y="3717925"/>
            <a:ext cx="8310563"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3429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429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429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429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429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429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429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429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429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Times New Roman" panose="02020603050405020304" pitchFamily="18" charset="0"/>
                <a:ea typeface="楷体" panose="02010609060101010101" pitchFamily="49" charset="-122"/>
                <a:cs typeface="Times New Roman" panose="02020603050405020304" pitchFamily="18" charset="0"/>
              </a:rPr>
              <a:t>•   聚合动力学：聚合初期：三个假设，四个条件，反应级数</a:t>
            </a:r>
          </a:p>
          <a:p>
            <a:pPr eaLnBrk="1" hangingPunct="1">
              <a:lnSpc>
                <a:spcPts val="2700"/>
              </a:lnSpc>
            </a:pPr>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的变化，影响速率的四因素(</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a:latin typeface="Times New Roman" panose="02020603050405020304" pitchFamily="18" charset="0"/>
                <a:ea typeface="楷体" panose="02010609060101010101" pitchFamily="49" charset="-122"/>
                <a:cs typeface="Times New Roman" panose="02020603050405020304" pitchFamily="18" charset="0"/>
              </a:rPr>
              <a:t>)；聚合中后期</a:t>
            </a:r>
          </a:p>
          <a:p>
            <a:pPr eaLnBrk="1" hangingPunct="1">
              <a:lnSpc>
                <a:spcPts val="2700"/>
              </a:lnSpc>
            </a:pPr>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的反应速率的研究：自动加速现象，凝胶效应，沉淀效应</a:t>
            </a:r>
          </a:p>
          <a:p>
            <a:pPr eaLnBrk="1" hangingPunct="1">
              <a:lnSpc>
                <a:spcPts val="2700"/>
              </a:lnSpc>
            </a:pPr>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；聚合反应类型</a:t>
            </a:r>
          </a:p>
        </p:txBody>
      </p:sp>
      <p:sp>
        <p:nvSpPr>
          <p:cNvPr id="139271" name="TextBox 1"/>
          <p:cNvSpPr txBox="1">
            <a:spLocks noChangeArrowheads="1"/>
          </p:cNvSpPr>
          <p:nvPr/>
        </p:nvSpPr>
        <p:spPr bwMode="auto">
          <a:xfrm>
            <a:off x="1320800" y="5178425"/>
            <a:ext cx="8002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Times New Roman" panose="02020603050405020304" pitchFamily="18" charset="0"/>
                <a:ea typeface="楷体" panose="02010609060101010101" pitchFamily="49" charset="-122"/>
                <a:cs typeface="Times New Roman" panose="02020603050405020304" pitchFamily="18" charset="0"/>
              </a:rPr>
              <a:t>•   相对分子质量：动力学链长，聚合度及影响其的四因素</a:t>
            </a:r>
          </a:p>
        </p:txBody>
      </p:sp>
      <p:sp>
        <p:nvSpPr>
          <p:cNvPr id="139272" name="TextBox 1"/>
          <p:cNvSpPr txBox="1">
            <a:spLocks noChangeArrowheads="1"/>
          </p:cNvSpPr>
          <p:nvPr/>
        </p:nvSpPr>
        <p:spPr bwMode="auto">
          <a:xfrm>
            <a:off x="1663700" y="5508625"/>
            <a:ext cx="223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139273" name="TextBox 1"/>
          <p:cNvSpPr txBox="1">
            <a:spLocks noChangeArrowheads="1"/>
          </p:cNvSpPr>
          <p:nvPr/>
        </p:nvSpPr>
        <p:spPr bwMode="auto">
          <a:xfrm>
            <a:off x="1320800" y="5953125"/>
            <a:ext cx="73866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Times New Roman" panose="02020603050405020304" pitchFamily="18" charset="0"/>
                <a:ea typeface="楷体" panose="02010609060101010101" pitchFamily="49" charset="-122"/>
                <a:cs typeface="Times New Roman" panose="02020603050405020304" pitchFamily="18" charset="0"/>
              </a:rPr>
              <a:t>•   链转移：类型，聚合度，动力学分析，阻聚与缓聚</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课后练习</a:t>
            </a:r>
          </a:p>
        </p:txBody>
      </p:sp>
      <p:sp>
        <p:nvSpPr>
          <p:cNvPr id="3" name="内容占位符 2"/>
          <p:cNvSpPr>
            <a:spLocks noGrp="1"/>
          </p:cNvSpPr>
          <p:nvPr>
            <p:ph idx="1"/>
          </p:nvPr>
        </p:nvSpPr>
        <p:spPr/>
        <p:txBody>
          <a:bodyPr/>
          <a:lstStyle/>
          <a:p>
            <a:r>
              <a:rPr lang="en-US" altLang="zh-CN" dirty="0"/>
              <a:t>P115,</a:t>
            </a:r>
            <a:r>
              <a:rPr lang="zh-CN" altLang="en-US" dirty="0"/>
              <a:t>思考题</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7</a:t>
            </a:r>
            <a:r>
              <a:rPr lang="zh-CN" altLang="en-US" dirty="0"/>
              <a:t>、</a:t>
            </a:r>
            <a:r>
              <a:rPr lang="en-US" altLang="zh-CN" dirty="0"/>
              <a:t>17</a:t>
            </a:r>
            <a:endParaRPr lang="zh-CN" altLang="en-US" dirty="0"/>
          </a:p>
          <a:p>
            <a:r>
              <a:rPr lang="en-US" altLang="zh-CN" dirty="0"/>
              <a:t>P116</a:t>
            </a:r>
            <a:r>
              <a:rPr lang="zh-CN" altLang="en-US" dirty="0"/>
              <a:t>，计算题</a:t>
            </a:r>
            <a:r>
              <a:rPr lang="en-US" altLang="zh-CN" dirty="0"/>
              <a:t>1</a:t>
            </a:r>
            <a:r>
              <a:rPr lang="zh-CN" altLang="en-US" dirty="0"/>
              <a:t>、</a:t>
            </a:r>
            <a:r>
              <a:rPr lang="en-US" altLang="zh-CN" dirty="0"/>
              <a:t>7</a:t>
            </a:r>
            <a:r>
              <a:rPr lang="zh-CN" altLang="en-US" dirty="0"/>
              <a:t>；</a:t>
            </a:r>
            <a:endParaRPr lang="en-US" altLang="zh-CN" dirty="0"/>
          </a:p>
        </p:txBody>
      </p:sp>
    </p:spTree>
    <p:extLst>
      <p:ext uri="{BB962C8B-B14F-4D97-AF65-F5344CB8AC3E}">
        <p14:creationId xmlns:p14="http://schemas.microsoft.com/office/powerpoint/2010/main" val="2017027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600C6-6C4D-45FB-BB5D-7FB9A5B0162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72BDAA6-21D0-43D6-A882-724DBA7B4BC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2869321-B1A8-4DE0-80A5-9EF3824FBEB1}"/>
              </a:ext>
            </a:extLst>
          </p:cNvPr>
          <p:cNvPicPr>
            <a:picLocks noChangeAspect="1"/>
          </p:cNvPicPr>
          <p:nvPr/>
        </p:nvPicPr>
        <p:blipFill>
          <a:blip r:embed="rId2"/>
          <a:stretch>
            <a:fillRect/>
          </a:stretch>
        </p:blipFill>
        <p:spPr>
          <a:xfrm>
            <a:off x="313296" y="-1"/>
            <a:ext cx="10066807" cy="7559675"/>
          </a:xfrm>
          <a:prstGeom prst="rect">
            <a:avLst/>
          </a:prstGeom>
        </p:spPr>
      </p:pic>
    </p:spTree>
    <p:extLst>
      <p:ext uri="{BB962C8B-B14F-4D97-AF65-F5344CB8AC3E}">
        <p14:creationId xmlns:p14="http://schemas.microsoft.com/office/powerpoint/2010/main" val="15851142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5F1BB-7AB4-4579-9580-8A879B1700A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2C3A8CF-A02F-4386-91DA-40BA59641F1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5177F8E-DACC-4104-9EBC-55B5CC30C543}"/>
              </a:ext>
            </a:extLst>
          </p:cNvPr>
          <p:cNvPicPr>
            <a:picLocks noChangeAspect="1"/>
          </p:cNvPicPr>
          <p:nvPr/>
        </p:nvPicPr>
        <p:blipFill>
          <a:blip r:embed="rId2"/>
          <a:stretch>
            <a:fillRect/>
          </a:stretch>
        </p:blipFill>
        <p:spPr>
          <a:xfrm>
            <a:off x="271402" y="-1"/>
            <a:ext cx="10150595" cy="7559675"/>
          </a:xfrm>
          <a:prstGeom prst="rect">
            <a:avLst/>
          </a:prstGeom>
        </p:spPr>
      </p:pic>
    </p:spTree>
    <p:extLst>
      <p:ext uri="{BB962C8B-B14F-4D97-AF65-F5344CB8AC3E}">
        <p14:creationId xmlns:p14="http://schemas.microsoft.com/office/powerpoint/2010/main" val="21156688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90A6DB-2B56-4D1A-B2AC-101B33EF4B6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63FEF9E-95A2-4981-A6FB-A97DBEF2469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7D6D86D-9CF5-4D02-90FB-2627DF837EA6}"/>
              </a:ext>
            </a:extLst>
          </p:cNvPr>
          <p:cNvPicPr>
            <a:picLocks noChangeAspect="1"/>
          </p:cNvPicPr>
          <p:nvPr/>
        </p:nvPicPr>
        <p:blipFill>
          <a:blip r:embed="rId2"/>
          <a:stretch>
            <a:fillRect/>
          </a:stretch>
        </p:blipFill>
        <p:spPr>
          <a:xfrm>
            <a:off x="300509" y="-1"/>
            <a:ext cx="10092382" cy="7559675"/>
          </a:xfrm>
          <a:prstGeom prst="rect">
            <a:avLst/>
          </a:prstGeom>
        </p:spPr>
      </p:pic>
    </p:spTree>
    <p:extLst>
      <p:ext uri="{BB962C8B-B14F-4D97-AF65-F5344CB8AC3E}">
        <p14:creationId xmlns:p14="http://schemas.microsoft.com/office/powerpoint/2010/main" val="563319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0DDEB-32D9-4FBA-9319-B7CA0F37CAA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388E0A3-6673-471D-9DCB-666C42C36FD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909B1E7-0F72-4C23-ADEC-E57DEBCE71F0}"/>
              </a:ext>
            </a:extLst>
          </p:cNvPr>
          <p:cNvPicPr>
            <a:picLocks noChangeAspect="1"/>
          </p:cNvPicPr>
          <p:nvPr/>
        </p:nvPicPr>
        <p:blipFill>
          <a:blip r:embed="rId2"/>
          <a:stretch>
            <a:fillRect/>
          </a:stretch>
        </p:blipFill>
        <p:spPr>
          <a:xfrm>
            <a:off x="271334" y="-1"/>
            <a:ext cx="10150732" cy="7559675"/>
          </a:xfrm>
          <a:prstGeom prst="rect">
            <a:avLst/>
          </a:prstGeom>
        </p:spPr>
      </p:pic>
    </p:spTree>
    <p:extLst>
      <p:ext uri="{BB962C8B-B14F-4D97-AF65-F5344CB8AC3E}">
        <p14:creationId xmlns:p14="http://schemas.microsoft.com/office/powerpoint/2010/main" val="428083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Rot="1" noChangeAspect="1" noMove="1" noResize="1" noEditPoints="1" noAdjustHandles="1" noChangeArrowheads="1" noChangeShapeType="1" noTextEdit="1"/>
          </p:cNvSpPr>
          <p:nvPr/>
        </p:nvSpPr>
        <p:spPr>
          <a:xfrm>
            <a:off x="1460500" y="3932237"/>
            <a:ext cx="5896871" cy="1274580"/>
          </a:xfrm>
          <a:prstGeom prst="rect">
            <a:avLst/>
          </a:prstGeom>
          <a:blipFill rotWithShape="1">
            <a:blip r:embed="rId2"/>
            <a:stretch>
              <a:fillRect/>
            </a:stretch>
          </a:blipFill>
          <a:ln w="28575">
            <a:solidFill>
              <a:srgbClr val="FF0000"/>
            </a:solidFill>
          </a:ln>
        </p:spPr>
        <p:txBody>
          <a:bodyPr/>
          <a:lstStyle/>
          <a:p>
            <a:r>
              <a:rPr lang="zh-CN" altLang="en-US">
                <a:noFill/>
              </a:rPr>
              <a:t> </a:t>
            </a:r>
          </a:p>
        </p:txBody>
      </p:sp>
      <p:pic>
        <p:nvPicPr>
          <p:cNvPr id="1034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2103438"/>
            <a:ext cx="5210175" cy="139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p:nvPr/>
        </p:nvCxnSpPr>
        <p:spPr>
          <a:xfrm>
            <a:off x="5194300" y="3170238"/>
            <a:ext cx="1066800" cy="106680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103429" name="TextBox 7"/>
          <p:cNvSpPr txBox="1">
            <a:spLocks noChangeArrowheads="1"/>
          </p:cNvSpPr>
          <p:nvPr/>
        </p:nvSpPr>
        <p:spPr bwMode="auto">
          <a:xfrm>
            <a:off x="1765300" y="5592763"/>
            <a:ext cx="83058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a:t>引发剂浓度增加，聚合速率增加，但是动力学链长减小，聚合物分子量也相应减小。</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88393-AEB9-48DC-80BD-70F78BA82B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227A3AB-117E-48CF-B484-FF2E4BE4A86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1747260-C039-4674-A1E9-5D492623C58C}"/>
              </a:ext>
            </a:extLst>
          </p:cNvPr>
          <p:cNvPicPr>
            <a:picLocks noChangeAspect="1"/>
          </p:cNvPicPr>
          <p:nvPr/>
        </p:nvPicPr>
        <p:blipFill>
          <a:blip r:embed="rId2"/>
          <a:stretch>
            <a:fillRect/>
          </a:stretch>
        </p:blipFill>
        <p:spPr>
          <a:xfrm>
            <a:off x="33942" y="-1"/>
            <a:ext cx="10625515" cy="7559675"/>
          </a:xfrm>
          <a:prstGeom prst="rect">
            <a:avLst/>
          </a:prstGeom>
        </p:spPr>
      </p:pic>
    </p:spTree>
    <p:extLst>
      <p:ext uri="{BB962C8B-B14F-4D97-AF65-F5344CB8AC3E}">
        <p14:creationId xmlns:p14="http://schemas.microsoft.com/office/powerpoint/2010/main" val="4514996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39A4F-75B2-4704-89D4-98CFFAA85BF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1659168-855D-4CE0-A408-54C7E8C5003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8CF4208-AAE7-495B-9BC8-BC247B5DD0FD}"/>
              </a:ext>
            </a:extLst>
          </p:cNvPr>
          <p:cNvPicPr>
            <a:picLocks noChangeAspect="1"/>
          </p:cNvPicPr>
          <p:nvPr/>
        </p:nvPicPr>
        <p:blipFill>
          <a:blip r:embed="rId2"/>
          <a:stretch>
            <a:fillRect/>
          </a:stretch>
        </p:blipFill>
        <p:spPr>
          <a:xfrm>
            <a:off x="0" y="133887"/>
            <a:ext cx="10693400" cy="7291900"/>
          </a:xfrm>
          <a:prstGeom prst="rect">
            <a:avLst/>
          </a:prstGeom>
        </p:spPr>
      </p:pic>
    </p:spTree>
    <p:extLst>
      <p:ext uri="{BB962C8B-B14F-4D97-AF65-F5344CB8AC3E}">
        <p14:creationId xmlns:p14="http://schemas.microsoft.com/office/powerpoint/2010/main" val="923885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6DC20-18E0-4CB4-BE05-AABF79F27FD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3D40D42-074D-4147-B827-B0CEF40E11D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7C5FD38-45A0-470C-9FFC-94A9CE8CF457}"/>
              </a:ext>
            </a:extLst>
          </p:cNvPr>
          <p:cNvPicPr>
            <a:picLocks noChangeAspect="1"/>
          </p:cNvPicPr>
          <p:nvPr/>
        </p:nvPicPr>
        <p:blipFill>
          <a:blip r:embed="rId2"/>
          <a:stretch>
            <a:fillRect/>
          </a:stretch>
        </p:blipFill>
        <p:spPr>
          <a:xfrm>
            <a:off x="207316" y="-1"/>
            <a:ext cx="10278768" cy="7559675"/>
          </a:xfrm>
          <a:prstGeom prst="rect">
            <a:avLst/>
          </a:prstGeom>
        </p:spPr>
      </p:pic>
    </p:spTree>
    <p:extLst>
      <p:ext uri="{BB962C8B-B14F-4D97-AF65-F5344CB8AC3E}">
        <p14:creationId xmlns:p14="http://schemas.microsoft.com/office/powerpoint/2010/main" val="11898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448ACA-2148-4009-A942-FB0CE9127FA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B2F11DA-9460-46B0-9D95-B2A0D263D4A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9D91655-B65A-4893-AF00-4032F1EC6D06}"/>
              </a:ext>
            </a:extLst>
          </p:cNvPr>
          <p:cNvPicPr>
            <a:picLocks noChangeAspect="1"/>
          </p:cNvPicPr>
          <p:nvPr/>
        </p:nvPicPr>
        <p:blipFill>
          <a:blip r:embed="rId2"/>
          <a:stretch>
            <a:fillRect/>
          </a:stretch>
        </p:blipFill>
        <p:spPr>
          <a:xfrm>
            <a:off x="183995" y="-1"/>
            <a:ext cx="10325410" cy="7559675"/>
          </a:xfrm>
          <a:prstGeom prst="rect">
            <a:avLst/>
          </a:prstGeom>
        </p:spPr>
      </p:pic>
    </p:spTree>
    <p:extLst>
      <p:ext uri="{BB962C8B-B14F-4D97-AF65-F5344CB8AC3E}">
        <p14:creationId xmlns:p14="http://schemas.microsoft.com/office/powerpoint/2010/main" val="3792368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14ED8-F189-4C67-83A2-E421F3516F9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23F859F-3787-4C88-B049-99379FE8DA4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8312F40-61B3-47DF-AE3D-1EB72104DB93}"/>
              </a:ext>
            </a:extLst>
          </p:cNvPr>
          <p:cNvPicPr>
            <a:picLocks noChangeAspect="1"/>
          </p:cNvPicPr>
          <p:nvPr/>
        </p:nvPicPr>
        <p:blipFill>
          <a:blip r:embed="rId2"/>
          <a:stretch>
            <a:fillRect/>
          </a:stretch>
        </p:blipFill>
        <p:spPr>
          <a:xfrm>
            <a:off x="191250" y="-1"/>
            <a:ext cx="10310900" cy="7559675"/>
          </a:xfrm>
          <a:prstGeom prst="rect">
            <a:avLst/>
          </a:prstGeom>
        </p:spPr>
      </p:pic>
    </p:spTree>
    <p:extLst>
      <p:ext uri="{BB962C8B-B14F-4D97-AF65-F5344CB8AC3E}">
        <p14:creationId xmlns:p14="http://schemas.microsoft.com/office/powerpoint/2010/main" val="2287005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12E98-F1C9-4CC0-8869-B3A344C4252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14E704D-FD48-4AA8-9C81-0D5AB9EDAC4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506963C-EBD5-4017-8BD4-9735EA330939}"/>
              </a:ext>
            </a:extLst>
          </p:cNvPr>
          <p:cNvPicPr>
            <a:picLocks noChangeAspect="1"/>
          </p:cNvPicPr>
          <p:nvPr/>
        </p:nvPicPr>
        <p:blipFill>
          <a:blip r:embed="rId2"/>
          <a:stretch>
            <a:fillRect/>
          </a:stretch>
        </p:blipFill>
        <p:spPr>
          <a:xfrm>
            <a:off x="199061" y="-1"/>
            <a:ext cx="10295277" cy="7559675"/>
          </a:xfrm>
          <a:prstGeom prst="rect">
            <a:avLst/>
          </a:prstGeom>
        </p:spPr>
      </p:pic>
    </p:spTree>
    <p:extLst>
      <p:ext uri="{BB962C8B-B14F-4D97-AF65-F5344CB8AC3E}">
        <p14:creationId xmlns:p14="http://schemas.microsoft.com/office/powerpoint/2010/main" val="2703985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3F24C-9ED0-41AE-9625-D6CA9F3527F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F41E793-71E4-4F13-BDFB-7DE2C31DB51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B5029AA-BEDF-47C9-9101-F3A80F4D714B}"/>
              </a:ext>
            </a:extLst>
          </p:cNvPr>
          <p:cNvPicPr>
            <a:picLocks noChangeAspect="1"/>
          </p:cNvPicPr>
          <p:nvPr/>
        </p:nvPicPr>
        <p:blipFill>
          <a:blip r:embed="rId2"/>
          <a:stretch>
            <a:fillRect/>
          </a:stretch>
        </p:blipFill>
        <p:spPr>
          <a:xfrm>
            <a:off x="277785" y="-1"/>
            <a:ext cx="10137830" cy="7559675"/>
          </a:xfrm>
          <a:prstGeom prst="rect">
            <a:avLst/>
          </a:prstGeom>
        </p:spPr>
      </p:pic>
    </p:spTree>
    <p:extLst>
      <p:ext uri="{BB962C8B-B14F-4D97-AF65-F5344CB8AC3E}">
        <p14:creationId xmlns:p14="http://schemas.microsoft.com/office/powerpoint/2010/main" val="18176210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5FAA1-559C-490C-A2FB-7FCFB0B28FF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E5CB6BA-513E-4A5F-A0D0-E95BAADE7CB5}"/>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9CB8B92-9E30-434D-A059-A613BF924335}"/>
              </a:ext>
            </a:extLst>
          </p:cNvPr>
          <p:cNvPicPr>
            <a:picLocks noChangeAspect="1"/>
          </p:cNvPicPr>
          <p:nvPr/>
        </p:nvPicPr>
        <p:blipFill>
          <a:blip r:embed="rId2"/>
          <a:stretch>
            <a:fillRect/>
          </a:stretch>
        </p:blipFill>
        <p:spPr>
          <a:xfrm>
            <a:off x="178199" y="-1"/>
            <a:ext cx="10337001" cy="7559675"/>
          </a:xfrm>
          <a:prstGeom prst="rect">
            <a:avLst/>
          </a:prstGeom>
        </p:spPr>
      </p:pic>
    </p:spTree>
    <p:extLst>
      <p:ext uri="{BB962C8B-B14F-4D97-AF65-F5344CB8AC3E}">
        <p14:creationId xmlns:p14="http://schemas.microsoft.com/office/powerpoint/2010/main" val="28860746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0E831-0E63-4374-9473-7F81CCD9A41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A44AF95-6B79-4A05-8078-9A4D77C37AC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90F1F66-4C1E-448F-AD50-4C4CCBE8CE12}"/>
              </a:ext>
            </a:extLst>
          </p:cNvPr>
          <p:cNvPicPr>
            <a:picLocks noChangeAspect="1"/>
          </p:cNvPicPr>
          <p:nvPr/>
        </p:nvPicPr>
        <p:blipFill>
          <a:blip r:embed="rId2"/>
          <a:stretch>
            <a:fillRect/>
          </a:stretch>
        </p:blipFill>
        <p:spPr>
          <a:xfrm>
            <a:off x="251498" y="-1"/>
            <a:ext cx="10190403" cy="7559675"/>
          </a:xfrm>
          <a:prstGeom prst="rect">
            <a:avLst/>
          </a:prstGeom>
        </p:spPr>
      </p:pic>
    </p:spTree>
    <p:extLst>
      <p:ext uri="{BB962C8B-B14F-4D97-AF65-F5344CB8AC3E}">
        <p14:creationId xmlns:p14="http://schemas.microsoft.com/office/powerpoint/2010/main" val="9855971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EA941-D475-48B7-B71D-918FD3593B5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80A3F28-D031-4C06-BF8E-636085B08B9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B4B913D-A637-404F-A681-1C800FA4C0A1}"/>
              </a:ext>
            </a:extLst>
          </p:cNvPr>
          <p:cNvPicPr>
            <a:picLocks noChangeAspect="1"/>
          </p:cNvPicPr>
          <p:nvPr/>
        </p:nvPicPr>
        <p:blipFill>
          <a:blip r:embed="rId2"/>
          <a:stretch>
            <a:fillRect/>
          </a:stretch>
        </p:blipFill>
        <p:spPr>
          <a:xfrm>
            <a:off x="224995" y="-1"/>
            <a:ext cx="10243409" cy="7559675"/>
          </a:xfrm>
          <a:prstGeom prst="rect">
            <a:avLst/>
          </a:prstGeom>
        </p:spPr>
      </p:pic>
    </p:spTree>
    <p:extLst>
      <p:ext uri="{BB962C8B-B14F-4D97-AF65-F5344CB8AC3E}">
        <p14:creationId xmlns:p14="http://schemas.microsoft.com/office/powerpoint/2010/main" val="354862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Box 3"/>
          <p:cNvSpPr txBox="1">
            <a:spLocks noChangeArrowheads="1"/>
          </p:cNvSpPr>
          <p:nvPr/>
        </p:nvSpPr>
        <p:spPr bwMode="auto">
          <a:xfrm>
            <a:off x="927100" y="503238"/>
            <a:ext cx="693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latin typeface="Times New Roman" panose="02020603050405020304" pitchFamily="18" charset="0"/>
                <a:cs typeface="Times New Roman" panose="02020603050405020304" pitchFamily="18" charset="0"/>
              </a:rPr>
              <a:t>II. Average Degree of Polymerization</a:t>
            </a:r>
            <a:endParaRPr lang="zh-CN" altLang="en-US" sz="3200" b="1">
              <a:latin typeface="Times New Roman" panose="02020603050405020304" pitchFamily="18" charset="0"/>
              <a:cs typeface="Times New Roman" panose="02020603050405020304" pitchFamily="18" charset="0"/>
            </a:endParaRPr>
          </a:p>
        </p:txBody>
      </p:sp>
      <p:sp>
        <p:nvSpPr>
          <p:cNvPr id="5" name="TextBox 4"/>
          <p:cNvSpPr txBox="1">
            <a:spLocks noRot="1" noChangeAspect="1" noMove="1" noResize="1" noEditPoints="1" noAdjustHandles="1" noChangeArrowheads="1" noChangeShapeType="1" noTextEdit="1"/>
          </p:cNvSpPr>
          <p:nvPr/>
        </p:nvSpPr>
        <p:spPr>
          <a:xfrm>
            <a:off x="3617659" y="2916507"/>
            <a:ext cx="3178947" cy="1068241"/>
          </a:xfrm>
          <a:prstGeom prst="rect">
            <a:avLst/>
          </a:prstGeom>
          <a:blipFill rotWithShape="1">
            <a:blip r:embed="rId2"/>
            <a:stretch>
              <a:fillRect/>
            </a:stretch>
          </a:blipFill>
        </p:spPr>
        <p:txBody>
          <a:bodyPr/>
          <a:lstStyle/>
          <a:p>
            <a:r>
              <a:rPr lang="zh-CN" altLang="en-US">
                <a:noFill/>
              </a:rPr>
              <a:t> </a:t>
            </a:r>
          </a:p>
        </p:txBody>
      </p:sp>
      <p:sp>
        <p:nvSpPr>
          <p:cNvPr id="6" name="TextBox 5"/>
          <p:cNvSpPr txBox="1">
            <a:spLocks noRot="1" noChangeAspect="1" noMove="1" noResize="1" noEditPoints="1" noAdjustHandles="1" noChangeArrowheads="1" noChangeShapeType="1" noTextEdit="1"/>
          </p:cNvSpPr>
          <p:nvPr/>
        </p:nvSpPr>
        <p:spPr>
          <a:xfrm>
            <a:off x="3617659" y="1465315"/>
            <a:ext cx="3377720" cy="1068241"/>
          </a:xfrm>
          <a:prstGeom prst="rect">
            <a:avLst/>
          </a:prstGeom>
          <a:blipFill rotWithShape="1">
            <a:blip r:embed="rId3"/>
            <a:stretch>
              <a:fillRect/>
            </a:stretch>
          </a:blipFill>
        </p:spPr>
        <p:txBody>
          <a:bodyPr/>
          <a:lstStyle/>
          <a:p>
            <a:r>
              <a:rPr lang="zh-CN" altLang="en-US">
                <a:noFill/>
              </a:rPr>
              <a:t> </a:t>
            </a:r>
          </a:p>
        </p:txBody>
      </p:sp>
      <p:sp>
        <p:nvSpPr>
          <p:cNvPr id="104453" name="TextBox 6"/>
          <p:cNvSpPr txBox="1">
            <a:spLocks noChangeArrowheads="1"/>
          </p:cNvSpPr>
          <p:nvPr/>
        </p:nvSpPr>
        <p:spPr bwMode="auto">
          <a:xfrm>
            <a:off x="942975" y="1722438"/>
            <a:ext cx="24939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000"/>
              <a:t>双基偶合终止</a:t>
            </a:r>
          </a:p>
        </p:txBody>
      </p:sp>
      <p:sp>
        <p:nvSpPr>
          <p:cNvPr id="104454" name="TextBox 7"/>
          <p:cNvSpPr txBox="1">
            <a:spLocks noChangeArrowheads="1"/>
          </p:cNvSpPr>
          <p:nvPr/>
        </p:nvSpPr>
        <p:spPr bwMode="auto">
          <a:xfrm>
            <a:off x="942975" y="2897188"/>
            <a:ext cx="24939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000"/>
              <a:t>双基歧化终止</a:t>
            </a:r>
          </a:p>
        </p:txBody>
      </p:sp>
      <p:sp>
        <p:nvSpPr>
          <p:cNvPr id="9" name="右弧形箭头 8"/>
          <p:cNvSpPr/>
          <p:nvPr/>
        </p:nvSpPr>
        <p:spPr>
          <a:xfrm>
            <a:off x="7175500" y="1998663"/>
            <a:ext cx="457200" cy="162877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0" name="TextBox 9"/>
          <p:cNvSpPr txBox="1">
            <a:spLocks noRot="1" noChangeAspect="1" noMove="1" noResize="1" noEditPoints="1" noAdjustHandles="1" noChangeArrowheads="1" noChangeShapeType="1" noTextEdit="1"/>
          </p:cNvSpPr>
          <p:nvPr/>
        </p:nvSpPr>
        <p:spPr>
          <a:xfrm>
            <a:off x="7789826" y="2011136"/>
            <a:ext cx="2589876" cy="1366913"/>
          </a:xfrm>
          <a:prstGeom prst="rect">
            <a:avLst/>
          </a:prstGeom>
          <a:blipFill rotWithShape="1">
            <a:blip r:embed="rId4"/>
            <a:stretch>
              <a:fillRect/>
            </a:stretch>
          </a:blipFill>
        </p:spPr>
        <p:txBody>
          <a:bodyPr/>
          <a:lstStyle/>
          <a:p>
            <a:r>
              <a:rPr lang="zh-CN" altLang="en-US">
                <a:noFill/>
              </a:rPr>
              <a:t> </a:t>
            </a:r>
          </a:p>
        </p:txBody>
      </p:sp>
      <p:sp>
        <p:nvSpPr>
          <p:cNvPr id="104457" name="TextBox 10"/>
          <p:cNvSpPr txBox="1">
            <a:spLocks noChangeArrowheads="1"/>
          </p:cNvSpPr>
          <p:nvPr/>
        </p:nvSpPr>
        <p:spPr bwMode="auto">
          <a:xfrm>
            <a:off x="942975" y="4465638"/>
            <a:ext cx="89916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00" dirty="0"/>
              <a:t>用</a:t>
            </a:r>
            <a:r>
              <a:rPr lang="en-US" altLang="zh-CN" sz="2600" dirty="0"/>
              <a:t>AIBN</a:t>
            </a:r>
            <a:r>
              <a:rPr lang="zh-CN" altLang="en-US" sz="2600" dirty="0"/>
              <a:t>引发，不发生链转移，用过氧化物引发，能发生链转移。</a:t>
            </a:r>
          </a:p>
        </p:txBody>
      </p:sp>
      <p:sp>
        <p:nvSpPr>
          <p:cNvPr id="104458" name="TextBox 11"/>
          <p:cNvSpPr txBox="1">
            <a:spLocks noChangeArrowheads="1"/>
          </p:cNvSpPr>
          <p:nvPr/>
        </p:nvSpPr>
        <p:spPr bwMode="auto">
          <a:xfrm>
            <a:off x="942975" y="5456238"/>
            <a:ext cx="93567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2400">
                <a:latin typeface="Times New Roman" panose="02020603050405020304" pitchFamily="18" charset="0"/>
                <a:cs typeface="Times New Roman" panose="02020603050405020304" pitchFamily="18" charset="0"/>
              </a:rPr>
              <a:t>If transfer has occurred, each radical has produced several chains and the kinetic chain length is then usually far larger than the polymerization degree of the polymer formed.</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BE91D-C204-4E3C-B192-FFA0AA5DF66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EB04DBA-8A73-403C-ADC4-13A208F0746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A9C1436-99E3-4DBB-A5F8-C9A15F6E1356}"/>
              </a:ext>
            </a:extLst>
          </p:cNvPr>
          <p:cNvPicPr>
            <a:picLocks noChangeAspect="1"/>
          </p:cNvPicPr>
          <p:nvPr/>
        </p:nvPicPr>
        <p:blipFill>
          <a:blip r:embed="rId2"/>
          <a:stretch>
            <a:fillRect/>
          </a:stretch>
        </p:blipFill>
        <p:spPr>
          <a:xfrm>
            <a:off x="300509" y="-1"/>
            <a:ext cx="10092382" cy="7559675"/>
          </a:xfrm>
          <a:prstGeom prst="rect">
            <a:avLst/>
          </a:prstGeom>
        </p:spPr>
      </p:pic>
    </p:spTree>
    <p:extLst>
      <p:ext uri="{BB962C8B-B14F-4D97-AF65-F5344CB8AC3E}">
        <p14:creationId xmlns:p14="http://schemas.microsoft.com/office/powerpoint/2010/main" val="19984937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5C627-B802-4882-B529-D816EC918D1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56284AA-2C81-4C50-AABE-C38B60FCDF8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017FCDC-D804-42CC-9A47-1FB608EEA1B8}"/>
              </a:ext>
            </a:extLst>
          </p:cNvPr>
          <p:cNvPicPr>
            <a:picLocks noChangeAspect="1"/>
          </p:cNvPicPr>
          <p:nvPr/>
        </p:nvPicPr>
        <p:blipFill>
          <a:blip r:embed="rId2"/>
          <a:stretch>
            <a:fillRect/>
          </a:stretch>
        </p:blipFill>
        <p:spPr>
          <a:xfrm>
            <a:off x="0" y="6001"/>
            <a:ext cx="10693400" cy="7547672"/>
          </a:xfrm>
          <a:prstGeom prst="rect">
            <a:avLst/>
          </a:prstGeom>
        </p:spPr>
      </p:pic>
    </p:spTree>
    <p:extLst>
      <p:ext uri="{BB962C8B-B14F-4D97-AF65-F5344CB8AC3E}">
        <p14:creationId xmlns:p14="http://schemas.microsoft.com/office/powerpoint/2010/main" val="11225347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FC1DA-BB61-42E9-AC78-D69F0A5DB92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2B5536C-B1DF-4195-8B9E-C98F0AA18C7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D59D835-2A36-4283-B22B-D6BC2404FF96}"/>
              </a:ext>
            </a:extLst>
          </p:cNvPr>
          <p:cNvPicPr>
            <a:picLocks noChangeAspect="1"/>
          </p:cNvPicPr>
          <p:nvPr/>
        </p:nvPicPr>
        <p:blipFill>
          <a:blip r:embed="rId2"/>
          <a:stretch>
            <a:fillRect/>
          </a:stretch>
        </p:blipFill>
        <p:spPr>
          <a:xfrm>
            <a:off x="228323" y="-1"/>
            <a:ext cx="10236753" cy="7559675"/>
          </a:xfrm>
          <a:prstGeom prst="rect">
            <a:avLst/>
          </a:prstGeom>
        </p:spPr>
      </p:pic>
    </p:spTree>
    <p:extLst>
      <p:ext uri="{BB962C8B-B14F-4D97-AF65-F5344CB8AC3E}">
        <p14:creationId xmlns:p14="http://schemas.microsoft.com/office/powerpoint/2010/main" val="30777543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6AF90-DC3F-4A82-9160-556FB00C7C3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D0ADBEE-111E-4D0C-92A7-D018D104754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D21747A-E673-4A82-840A-BE9BC17A136F}"/>
              </a:ext>
            </a:extLst>
          </p:cNvPr>
          <p:cNvPicPr>
            <a:picLocks noChangeAspect="1"/>
          </p:cNvPicPr>
          <p:nvPr/>
        </p:nvPicPr>
        <p:blipFill>
          <a:blip r:embed="rId2"/>
          <a:stretch>
            <a:fillRect/>
          </a:stretch>
        </p:blipFill>
        <p:spPr>
          <a:xfrm>
            <a:off x="231500" y="-1"/>
            <a:ext cx="10230399" cy="7559675"/>
          </a:xfrm>
          <a:prstGeom prst="rect">
            <a:avLst/>
          </a:prstGeom>
        </p:spPr>
      </p:pic>
    </p:spTree>
    <p:extLst>
      <p:ext uri="{BB962C8B-B14F-4D97-AF65-F5344CB8AC3E}">
        <p14:creationId xmlns:p14="http://schemas.microsoft.com/office/powerpoint/2010/main" val="3214197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5437B-F49E-4D8A-A76A-25A705B1C06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A6DC91-A999-489F-87AE-BD606A3E5F9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CC971B9-6A4C-4ADD-80FB-285315F724B0}"/>
              </a:ext>
            </a:extLst>
          </p:cNvPr>
          <p:cNvPicPr>
            <a:picLocks noChangeAspect="1"/>
          </p:cNvPicPr>
          <p:nvPr/>
        </p:nvPicPr>
        <p:blipFill>
          <a:blip r:embed="rId2"/>
          <a:stretch>
            <a:fillRect/>
          </a:stretch>
        </p:blipFill>
        <p:spPr>
          <a:xfrm>
            <a:off x="217804" y="-1"/>
            <a:ext cx="10257791" cy="7559675"/>
          </a:xfrm>
          <a:prstGeom prst="rect">
            <a:avLst/>
          </a:prstGeom>
        </p:spPr>
      </p:pic>
    </p:spTree>
    <p:extLst>
      <p:ext uri="{BB962C8B-B14F-4D97-AF65-F5344CB8AC3E}">
        <p14:creationId xmlns:p14="http://schemas.microsoft.com/office/powerpoint/2010/main" val="10120276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40A1C-5010-4071-8098-6BCC3463BE1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604EBEA-3003-4B69-8E20-DBC522B0016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8805FDC-B87F-4578-857F-5B9CD00697F4}"/>
              </a:ext>
            </a:extLst>
          </p:cNvPr>
          <p:cNvPicPr>
            <a:picLocks noChangeAspect="1"/>
          </p:cNvPicPr>
          <p:nvPr/>
        </p:nvPicPr>
        <p:blipFill>
          <a:blip r:embed="rId2"/>
          <a:stretch>
            <a:fillRect/>
          </a:stretch>
        </p:blipFill>
        <p:spPr>
          <a:xfrm>
            <a:off x="132423" y="-1"/>
            <a:ext cx="10428553" cy="7559675"/>
          </a:xfrm>
          <a:prstGeom prst="rect">
            <a:avLst/>
          </a:prstGeom>
        </p:spPr>
      </p:pic>
    </p:spTree>
    <p:extLst>
      <p:ext uri="{BB962C8B-B14F-4D97-AF65-F5344CB8AC3E}">
        <p14:creationId xmlns:p14="http://schemas.microsoft.com/office/powerpoint/2010/main" val="3228709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0C993-4976-4FDD-A1A4-CF848DA13E1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72F369C-CE19-4594-9249-483999FAD0A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CD5C800-685B-4109-A362-379CBEF5FB31}"/>
              </a:ext>
            </a:extLst>
          </p:cNvPr>
          <p:cNvPicPr>
            <a:picLocks noChangeAspect="1"/>
          </p:cNvPicPr>
          <p:nvPr/>
        </p:nvPicPr>
        <p:blipFill>
          <a:blip r:embed="rId2"/>
          <a:stretch>
            <a:fillRect/>
          </a:stretch>
        </p:blipFill>
        <p:spPr>
          <a:xfrm>
            <a:off x="254993" y="-1"/>
            <a:ext cx="10183413" cy="7559675"/>
          </a:xfrm>
          <a:prstGeom prst="rect">
            <a:avLst/>
          </a:prstGeom>
        </p:spPr>
      </p:pic>
    </p:spTree>
    <p:extLst>
      <p:ext uri="{BB962C8B-B14F-4D97-AF65-F5344CB8AC3E}">
        <p14:creationId xmlns:p14="http://schemas.microsoft.com/office/powerpoint/2010/main" val="17525894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9D7C9-81DA-415C-83E9-7E7EA178ED5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7894737-D97C-48E2-874B-A73F9A2F582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7AB64A3-880E-4CA2-AB03-38CDB57A1B8C}"/>
              </a:ext>
            </a:extLst>
          </p:cNvPr>
          <p:cNvPicPr>
            <a:picLocks noChangeAspect="1"/>
          </p:cNvPicPr>
          <p:nvPr/>
        </p:nvPicPr>
        <p:blipFill>
          <a:blip r:embed="rId2"/>
          <a:stretch>
            <a:fillRect/>
          </a:stretch>
        </p:blipFill>
        <p:spPr>
          <a:xfrm>
            <a:off x="214624" y="-1"/>
            <a:ext cx="10264151" cy="7559675"/>
          </a:xfrm>
          <a:prstGeom prst="rect">
            <a:avLst/>
          </a:prstGeom>
        </p:spPr>
      </p:pic>
    </p:spTree>
    <p:extLst>
      <p:ext uri="{BB962C8B-B14F-4D97-AF65-F5344CB8AC3E}">
        <p14:creationId xmlns:p14="http://schemas.microsoft.com/office/powerpoint/2010/main" val="2632336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C303B-2058-4BAD-886C-15A3ACB0A97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F4E227E-B008-46BF-931C-25A3B2C3B50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26CA61C-94B8-496E-A950-88A91519FFFD}"/>
              </a:ext>
            </a:extLst>
          </p:cNvPr>
          <p:cNvPicPr>
            <a:picLocks noChangeAspect="1"/>
          </p:cNvPicPr>
          <p:nvPr/>
        </p:nvPicPr>
        <p:blipFill>
          <a:blip r:embed="rId2"/>
          <a:stretch>
            <a:fillRect/>
          </a:stretch>
        </p:blipFill>
        <p:spPr>
          <a:xfrm>
            <a:off x="228015" y="-1"/>
            <a:ext cx="10237369" cy="7559675"/>
          </a:xfrm>
          <a:prstGeom prst="rect">
            <a:avLst/>
          </a:prstGeom>
        </p:spPr>
      </p:pic>
    </p:spTree>
    <p:extLst>
      <p:ext uri="{BB962C8B-B14F-4D97-AF65-F5344CB8AC3E}">
        <p14:creationId xmlns:p14="http://schemas.microsoft.com/office/powerpoint/2010/main" val="670272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D03D8-95E5-469A-B2B6-D38B77A404B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BE08F1C-779A-42F6-8F55-54AA38FB1AD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054DF6E-036D-4C42-A208-27CB6F0B48F9}"/>
              </a:ext>
            </a:extLst>
          </p:cNvPr>
          <p:cNvPicPr>
            <a:picLocks noChangeAspect="1"/>
          </p:cNvPicPr>
          <p:nvPr/>
        </p:nvPicPr>
        <p:blipFill>
          <a:blip r:embed="rId2"/>
          <a:stretch>
            <a:fillRect/>
          </a:stretch>
        </p:blipFill>
        <p:spPr>
          <a:xfrm>
            <a:off x="234685" y="-1"/>
            <a:ext cx="10224029" cy="7559675"/>
          </a:xfrm>
          <a:prstGeom prst="rect">
            <a:avLst/>
          </a:prstGeom>
        </p:spPr>
      </p:pic>
    </p:spTree>
    <p:extLst>
      <p:ext uri="{BB962C8B-B14F-4D97-AF65-F5344CB8AC3E}">
        <p14:creationId xmlns:p14="http://schemas.microsoft.com/office/powerpoint/2010/main" val="2853868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61"/>
              </a:spcBef>
              <a:buClr>
                <a:schemeClr val="accent1"/>
              </a:buClr>
              <a:buSzPct val="7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1pPr>
            <a:lvl2pPr marL="818954" indent="-314982">
              <a:spcBef>
                <a:spcPct val="20000"/>
              </a:spcBef>
              <a:buClr>
                <a:schemeClr val="accent1"/>
              </a:buClr>
              <a:buSzPct val="80000"/>
              <a:buFont typeface="Wingdings 2" panose="05020102010507070707" pitchFamily="18" charset="2"/>
              <a:buChar char=""/>
              <a:defRPr sz="2315">
                <a:solidFill>
                  <a:schemeClr val="tx1"/>
                </a:solidFill>
                <a:latin typeface="Century Schoolbook" panose="02040604050505020304" pitchFamily="18" charset="0"/>
                <a:ea typeface="宋体" panose="02010600030101010101" pitchFamily="2" charset="-122"/>
              </a:defRPr>
            </a:lvl2pPr>
            <a:lvl3pPr marL="1259929" indent="-251986">
              <a:spcBef>
                <a:spcPct val="20000"/>
              </a:spcBef>
              <a:buClr>
                <a:srgbClr val="E0752F"/>
              </a:buClr>
              <a:buSzPct val="60000"/>
              <a:buFont typeface="Wingdings" panose="05000000000000000000" pitchFamily="2" charset="2"/>
              <a:buChar char=""/>
              <a:defRPr sz="2646">
                <a:solidFill>
                  <a:schemeClr val="tx1"/>
                </a:solidFill>
                <a:latin typeface="Century Schoolbook" panose="02040604050505020304" pitchFamily="18" charset="0"/>
                <a:ea typeface="宋体" panose="02010600030101010101" pitchFamily="2" charset="-122"/>
              </a:defRPr>
            </a:lvl3pPr>
            <a:lvl4pPr marL="1763900" indent="-251986">
              <a:spcBef>
                <a:spcPct val="20000"/>
              </a:spcBef>
              <a:buClr>
                <a:srgbClr val="FEC3AE"/>
              </a:buClr>
              <a:buSzPct val="60000"/>
              <a:buFont typeface="Wingdings" panose="05000000000000000000" pitchFamily="2" charset="2"/>
              <a:buChar char=""/>
              <a:defRPr sz="2205">
                <a:solidFill>
                  <a:schemeClr val="tx1"/>
                </a:solidFill>
                <a:latin typeface="Century Schoolbook" panose="02040604050505020304" pitchFamily="18" charset="0"/>
                <a:ea typeface="宋体" panose="02010600030101010101" pitchFamily="2" charset="-122"/>
              </a:defRPr>
            </a:lvl4pPr>
            <a:lvl5pPr marL="2267872" indent="-251986">
              <a:spcBef>
                <a:spcPct val="20000"/>
              </a:spcBef>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5pPr>
            <a:lvl6pPr marL="2771844"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6pPr>
            <a:lvl7pPr marL="3275815"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7pPr>
            <a:lvl8pPr marL="3779787"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8pPr>
            <a:lvl9pPr marL="4283758" indent="-251986" eaLnBrk="0" fontAlgn="base" hangingPunct="0">
              <a:spcBef>
                <a:spcPct val="20000"/>
              </a:spcBef>
              <a:spcAft>
                <a:spcPct val="0"/>
              </a:spcAft>
              <a:buClr>
                <a:srgbClr val="BDCAE9"/>
              </a:buClr>
              <a:buSzPct val="68000"/>
              <a:buFont typeface="Wingdings 2" panose="05020102010507070707" pitchFamily="18" charset="2"/>
              <a:buChar char=""/>
              <a:defRPr sz="1764">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669BFB3F-63B1-437B-990C-456AC645D53D}" type="slidenum">
              <a:rPr lang="en-US" altLang="zh-CN" sz="1543">
                <a:solidFill>
                  <a:srgbClr val="FFFFFF"/>
                </a:solidFill>
                <a:latin typeface="Times New Roman" panose="02020603050405020304" pitchFamily="18" charset="0"/>
              </a:rPr>
              <a:pPr>
                <a:spcBef>
                  <a:spcPct val="0"/>
                </a:spcBef>
                <a:buClrTx/>
                <a:buSzTx/>
                <a:buFontTx/>
                <a:buNone/>
              </a:pPr>
              <a:t>9</a:t>
            </a:fld>
            <a:endParaRPr lang="en-US" altLang="zh-CN" sz="1543">
              <a:solidFill>
                <a:srgbClr val="FFFFFF"/>
              </a:solidFill>
              <a:latin typeface="Times New Roman" panose="02020603050405020304" pitchFamily="18" charset="0"/>
            </a:endParaRPr>
          </a:p>
        </p:txBody>
      </p:sp>
      <p:pic>
        <p:nvPicPr>
          <p:cNvPr id="137219" name="图片 2" descr="St FRP MW vs 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917" y="78747"/>
            <a:ext cx="4562054" cy="37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643B98A-DFEB-454E-B598-CE9BFA4DFFFB}"/>
              </a:ext>
            </a:extLst>
          </p:cNvPr>
          <p:cNvSpPr txBox="1"/>
          <p:nvPr/>
        </p:nvSpPr>
        <p:spPr>
          <a:xfrm>
            <a:off x="5108711" y="458480"/>
            <a:ext cx="4980851" cy="2794804"/>
          </a:xfrm>
          <a:prstGeom prst="rect">
            <a:avLst/>
          </a:prstGeom>
          <a:noFill/>
        </p:spPr>
        <p:txBody>
          <a:bodyPr wrap="none">
            <a:spAutoFit/>
          </a:bodyPr>
          <a:lstStyle/>
          <a:p>
            <a:pPr eaLnBrk="1" hangingPunct="1">
              <a:defRPr/>
            </a:pPr>
            <a:r>
              <a:rPr lang="zh-CN" altLang="en-US" sz="2205" dirty="0">
                <a:latin typeface="Arial" panose="020B0604020202020204" pitchFamily="34" charset="0"/>
                <a:ea typeface="楷体" panose="02010609060101010101" pitchFamily="49" charset="-122"/>
                <a:cs typeface="Arial" panose="020B0604020202020204" pitchFamily="34" charset="0"/>
              </a:rPr>
              <a:t>苯乙烯本体聚合的分子量</a:t>
            </a:r>
            <a:r>
              <a:rPr lang="en-US" altLang="zh-CN" sz="2205" dirty="0">
                <a:latin typeface="Arial" panose="020B0604020202020204" pitchFamily="34" charset="0"/>
                <a:ea typeface="楷体" panose="02010609060101010101" pitchFamily="49" charset="-122"/>
                <a:cs typeface="Arial" panose="020B0604020202020204" pitchFamily="34" charset="0"/>
              </a:rPr>
              <a:t>~</a:t>
            </a:r>
            <a:r>
              <a:rPr lang="zh-CN" altLang="en-US" sz="2205" dirty="0">
                <a:latin typeface="Arial" panose="020B0604020202020204" pitchFamily="34" charset="0"/>
                <a:ea typeface="楷体" panose="02010609060101010101" pitchFamily="49" charset="-122"/>
                <a:cs typeface="Arial" panose="020B0604020202020204" pitchFamily="34" charset="0"/>
              </a:rPr>
              <a:t>转化率关系</a:t>
            </a: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marL="79366">
              <a:spcBef>
                <a:spcPts val="661"/>
              </a:spcBef>
              <a:defRPr/>
            </a:pPr>
            <a:r>
              <a:rPr lang="en-US" altLang="zh-CN" sz="1543" dirty="0">
                <a:latin typeface="Arial" panose="020B0604020202020204" pitchFamily="34" charset="0"/>
                <a:ea typeface="楷体" panose="02010609060101010101" pitchFamily="49" charset="-122"/>
                <a:cs typeface="Arial" panose="020B0604020202020204" pitchFamily="34" charset="0"/>
              </a:rPr>
              <a:t>AIBN</a:t>
            </a:r>
            <a:r>
              <a:rPr lang="zh-CN" altLang="en-US" sz="1543" dirty="0">
                <a:latin typeface="Arial" panose="020B0604020202020204" pitchFamily="34" charset="0"/>
                <a:ea typeface="楷体" panose="02010609060101010101" pitchFamily="49" charset="-122"/>
                <a:cs typeface="Arial" panose="020B0604020202020204" pitchFamily="34" charset="0"/>
              </a:rPr>
              <a:t>引发，</a:t>
            </a:r>
            <a:r>
              <a:rPr lang="en-US" altLang="zh-CN" sz="1543" dirty="0">
                <a:latin typeface="Arial" panose="020B0604020202020204" pitchFamily="34" charset="0"/>
                <a:ea typeface="楷体" panose="02010609060101010101" pitchFamily="49" charset="-122"/>
                <a:cs typeface="Arial" panose="020B0604020202020204" pitchFamily="34" charset="0"/>
              </a:rPr>
              <a:t>50 </a:t>
            </a:r>
            <a:r>
              <a:rPr lang="en-US" altLang="zh-CN" sz="1543" dirty="0">
                <a:latin typeface="Arial" panose="020B0604020202020204" pitchFamily="34" charset="0"/>
                <a:ea typeface="楷体" panose="02010609060101010101" pitchFamily="49" charset="-122"/>
                <a:cs typeface="Arial" panose="020B0604020202020204" pitchFamily="34" charset="0"/>
                <a:sym typeface="Symbol"/>
              </a:rPr>
              <a:t></a:t>
            </a:r>
            <a:r>
              <a:rPr lang="en-US" altLang="zh-CN" sz="1543" dirty="0">
                <a:latin typeface="Arial" panose="020B0604020202020204" pitchFamily="34" charset="0"/>
                <a:ea typeface="楷体" panose="02010609060101010101" pitchFamily="49" charset="-122"/>
                <a:cs typeface="Arial" panose="020B0604020202020204" pitchFamily="34" charset="0"/>
              </a:rPr>
              <a:t>C.</a:t>
            </a:r>
          </a:p>
          <a:p>
            <a:pPr eaLnBrk="1" hangingPunct="1">
              <a:defRPr/>
            </a:pP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eaLnBrk="1" hangingPunct="1">
              <a:defRPr/>
            </a:pP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zh-CN" altLang="en-US" sz="2205" dirty="0">
                <a:latin typeface="Arial" panose="020B0604020202020204" pitchFamily="34" charset="0"/>
                <a:ea typeface="楷体" panose="02010609060101010101" pitchFamily="49" charset="-122"/>
                <a:cs typeface="Arial" panose="020B0604020202020204" pitchFamily="34" charset="0"/>
              </a:rPr>
              <a:t>低转化率时，稳态期的平均聚合度</a:t>
            </a: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eaLnBrk="1" hangingPunct="1">
              <a:defRPr/>
            </a:pPr>
            <a:r>
              <a:rPr lang="zh-CN" altLang="en-US" sz="2205" dirty="0">
                <a:latin typeface="Arial" panose="020B0604020202020204" pitchFamily="34" charset="0"/>
                <a:ea typeface="楷体" panose="02010609060101010101" pitchFamily="49" charset="-122"/>
                <a:cs typeface="Arial" panose="020B0604020202020204" pitchFamily="34" charset="0"/>
              </a:rPr>
              <a:t>不随转化率而变。</a:t>
            </a: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eaLnBrk="1" hangingPunct="1">
              <a:defRPr/>
            </a:pP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eaLnBrk="1" hangingPunct="1">
              <a:defRPr/>
            </a:pPr>
            <a:r>
              <a:rPr lang="zh-CN" altLang="zh-CN" sz="2205" dirty="0">
                <a:latin typeface="Arial" panose="020B0604020202020204" pitchFamily="34" charset="0"/>
                <a:ea typeface="楷体" panose="02010609060101010101" pitchFamily="49" charset="-122"/>
                <a:cs typeface="Arial" panose="020B0604020202020204" pitchFamily="34" charset="0"/>
              </a:rPr>
              <a:t>—</a:t>
            </a:r>
            <a:r>
              <a:rPr lang="en-US" altLang="zh-CN" sz="2205" dirty="0">
                <a:latin typeface="Arial" panose="020B0604020202020204" pitchFamily="34" charset="0"/>
                <a:ea typeface="楷体" panose="02010609060101010101" pitchFamily="49" charset="-122"/>
                <a:cs typeface="Arial" panose="020B0604020202020204" pitchFamily="34" charset="0"/>
              </a:rPr>
              <a:t> </a:t>
            </a:r>
            <a:r>
              <a:rPr lang="zh-CN" altLang="en-US" sz="2205" dirty="0">
                <a:latin typeface="Arial" panose="020B0604020202020204" pitchFamily="34" charset="0"/>
                <a:ea typeface="楷体" panose="02010609060101010101" pitchFamily="49" charset="-122"/>
                <a:cs typeface="Arial" panose="020B0604020202020204" pitchFamily="34" charset="0"/>
              </a:rPr>
              <a:t>可以用累积分子量（实验可测）近</a:t>
            </a:r>
            <a:endParaRPr lang="en-US" altLang="zh-CN" sz="2205" dirty="0">
              <a:latin typeface="Arial" panose="020B0604020202020204" pitchFamily="34" charset="0"/>
              <a:ea typeface="楷体" panose="02010609060101010101" pitchFamily="49" charset="-122"/>
              <a:cs typeface="Arial" panose="020B0604020202020204" pitchFamily="34" charset="0"/>
            </a:endParaRPr>
          </a:p>
          <a:p>
            <a:pPr eaLnBrk="1" hangingPunct="1">
              <a:defRPr/>
            </a:pPr>
            <a:r>
              <a:rPr lang="zh-CN" altLang="en-US" sz="2205" dirty="0">
                <a:latin typeface="Arial" panose="020B0604020202020204" pitchFamily="34" charset="0"/>
                <a:ea typeface="楷体" panose="02010609060101010101" pitchFamily="49" charset="-122"/>
                <a:cs typeface="Arial" panose="020B0604020202020204" pitchFamily="34" charset="0"/>
              </a:rPr>
              <a:t>似代替稳态期中某一瞬时的分子量值。</a:t>
            </a:r>
          </a:p>
        </p:txBody>
      </p:sp>
      <p:cxnSp>
        <p:nvCxnSpPr>
          <p:cNvPr id="6" name="直接连接符 5">
            <a:extLst>
              <a:ext uri="{FF2B5EF4-FFF2-40B4-BE49-F238E27FC236}">
                <a16:creationId xmlns:a16="http://schemas.microsoft.com/office/drawing/2014/main" id="{F854E4C3-AFD6-4E88-B5F4-B609BDC567A8}"/>
              </a:ext>
            </a:extLst>
          </p:cNvPr>
          <p:cNvCxnSpPr/>
          <p:nvPr/>
        </p:nvCxnSpPr>
        <p:spPr>
          <a:xfrm rot="5400000">
            <a:off x="1447868" y="1849671"/>
            <a:ext cx="2913624" cy="175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7222" name="组合 1"/>
          <p:cNvGrpSpPr>
            <a:grpSpLocks/>
          </p:cNvGrpSpPr>
          <p:nvPr/>
        </p:nvGrpSpPr>
        <p:grpSpPr bwMode="auto">
          <a:xfrm>
            <a:off x="1337623" y="6334729"/>
            <a:ext cx="3994557" cy="1110304"/>
            <a:chOff x="928688" y="5350043"/>
            <a:chExt cx="3622966" cy="1006913"/>
          </a:xfrm>
        </p:grpSpPr>
        <p:cxnSp>
          <p:nvCxnSpPr>
            <p:cNvPr id="40" name="直接连接符 39">
              <a:extLst>
                <a:ext uri="{FF2B5EF4-FFF2-40B4-BE49-F238E27FC236}">
                  <a16:creationId xmlns:a16="http://schemas.microsoft.com/office/drawing/2014/main" id="{0E9230A0-6133-4AD6-9FDA-88978988F38A}"/>
                </a:ext>
              </a:extLst>
            </p:cNvPr>
            <p:cNvCxnSpPr/>
            <p:nvPr/>
          </p:nvCxnSpPr>
          <p:spPr>
            <a:xfrm>
              <a:off x="928688" y="5572219"/>
              <a:ext cx="85705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太阳形 40">
              <a:extLst>
                <a:ext uri="{FF2B5EF4-FFF2-40B4-BE49-F238E27FC236}">
                  <a16:creationId xmlns:a16="http://schemas.microsoft.com/office/drawing/2014/main" id="{90CFBDB7-14C4-426A-9AAB-5763F58E7F2B}"/>
                </a:ext>
              </a:extLst>
            </p:cNvPr>
            <p:cNvSpPr/>
            <p:nvPr/>
          </p:nvSpPr>
          <p:spPr>
            <a:xfrm>
              <a:off x="1733367" y="5500806"/>
              <a:ext cx="142843" cy="142828"/>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2" name="直接连接符 41">
              <a:extLst>
                <a:ext uri="{FF2B5EF4-FFF2-40B4-BE49-F238E27FC236}">
                  <a16:creationId xmlns:a16="http://schemas.microsoft.com/office/drawing/2014/main" id="{114CEC0D-1D8D-458B-8436-961145CFE8E9}"/>
                </a:ext>
              </a:extLst>
            </p:cNvPr>
            <p:cNvCxnSpPr/>
            <p:nvPr/>
          </p:nvCxnSpPr>
          <p:spPr>
            <a:xfrm>
              <a:off x="928688" y="5857874"/>
              <a:ext cx="857055" cy="1587"/>
            </a:xfrm>
            <a:prstGeom prst="line">
              <a:avLst/>
            </a:prstGeom>
            <a:ln w="38100">
              <a:solidFill>
                <a:srgbClr val="9933FF"/>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5B5CF2F-D0A1-49AE-BB86-679C01B39630}"/>
                </a:ext>
              </a:extLst>
            </p:cNvPr>
            <p:cNvCxnSpPr/>
            <p:nvPr/>
          </p:nvCxnSpPr>
          <p:spPr>
            <a:xfrm>
              <a:off x="928688" y="6143530"/>
              <a:ext cx="857055" cy="158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7260" name="TextBox 47"/>
            <p:cNvSpPr txBox="1">
              <a:spLocks noChangeArrowheads="1"/>
            </p:cNvSpPr>
            <p:nvPr/>
          </p:nvSpPr>
          <p:spPr bwMode="auto">
            <a:xfrm>
              <a:off x="2081213" y="5350043"/>
              <a:ext cx="2470441" cy="10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sz="2205">
                  <a:latin typeface="楷体" panose="02010609060101010101" pitchFamily="49" charset="-122"/>
                  <a:ea typeface="楷体" panose="02010609060101010101" pitchFamily="49" charset="-122"/>
                </a:rPr>
                <a:t>活性增长链</a:t>
              </a:r>
              <a:endParaRPr lang="en-US" altLang="zh-CN" sz="2205">
                <a:latin typeface="楷体" panose="02010609060101010101" pitchFamily="49" charset="-122"/>
                <a:ea typeface="楷体" panose="02010609060101010101" pitchFamily="49" charset="-122"/>
              </a:endParaRPr>
            </a:p>
            <a:p>
              <a:pPr eaLnBrk="1" hangingPunct="1">
                <a:spcBef>
                  <a:spcPct val="0"/>
                </a:spcBef>
                <a:buClrTx/>
                <a:buSzTx/>
                <a:buFontTx/>
                <a:buNone/>
              </a:pPr>
              <a:r>
                <a:rPr lang="zh-CN" altLang="en-US" sz="2205">
                  <a:latin typeface="楷体" panose="02010609060101010101" pitchFamily="49" charset="-122"/>
                  <a:ea typeface="楷体" panose="02010609060101010101" pitchFamily="49" charset="-122"/>
                </a:rPr>
                <a:t>前一瞬时形成的死链</a:t>
              </a:r>
              <a:endParaRPr lang="en-US" altLang="zh-CN" sz="2205">
                <a:latin typeface="楷体" panose="02010609060101010101" pitchFamily="49" charset="-122"/>
                <a:ea typeface="楷体" panose="02010609060101010101" pitchFamily="49" charset="-122"/>
              </a:endParaRPr>
            </a:p>
            <a:p>
              <a:pPr eaLnBrk="1" hangingPunct="1">
                <a:spcBef>
                  <a:spcPct val="0"/>
                </a:spcBef>
                <a:buClrTx/>
                <a:buSzTx/>
                <a:buFontTx/>
                <a:buNone/>
              </a:pPr>
              <a:r>
                <a:rPr lang="zh-CN" altLang="en-US" sz="2205">
                  <a:latin typeface="楷体" panose="02010609060101010101" pitchFamily="49" charset="-122"/>
                  <a:ea typeface="楷体" panose="02010609060101010101" pitchFamily="49" charset="-122"/>
                </a:rPr>
                <a:t>更早形成的死链</a:t>
              </a:r>
            </a:p>
          </p:txBody>
        </p:sp>
      </p:grpSp>
      <p:grpSp>
        <p:nvGrpSpPr>
          <p:cNvPr id="137223" name="组合 2"/>
          <p:cNvGrpSpPr>
            <a:grpSpLocks/>
          </p:cNvGrpSpPr>
          <p:nvPr/>
        </p:nvGrpSpPr>
        <p:grpSpPr bwMode="auto">
          <a:xfrm>
            <a:off x="700651" y="4149072"/>
            <a:ext cx="9213353" cy="1970415"/>
            <a:chOff x="428625" y="3714750"/>
            <a:chExt cx="8358188" cy="1787525"/>
          </a:xfrm>
        </p:grpSpPr>
        <p:cxnSp>
          <p:nvCxnSpPr>
            <p:cNvPr id="8" name="直接连接符 7">
              <a:extLst>
                <a:ext uri="{FF2B5EF4-FFF2-40B4-BE49-F238E27FC236}">
                  <a16:creationId xmlns:a16="http://schemas.microsoft.com/office/drawing/2014/main" id="{B45CED09-58C7-4F06-9B6E-84F6A2A9470B}"/>
                </a:ext>
              </a:extLst>
            </p:cNvPr>
            <p:cNvCxnSpPr/>
            <p:nvPr/>
          </p:nvCxnSpPr>
          <p:spPr>
            <a:xfrm>
              <a:off x="642937" y="3786187"/>
              <a:ext cx="1195388"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397A1BC-7883-415A-91E0-DE4083F8A4DA}"/>
                </a:ext>
              </a:extLst>
            </p:cNvPr>
            <p:cNvCxnSpPr/>
            <p:nvPr/>
          </p:nvCxnSpPr>
          <p:spPr>
            <a:xfrm>
              <a:off x="428625" y="4000500"/>
              <a:ext cx="1562100" cy="15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554C45C-2812-4CC4-A8F0-9DE1E978D212}"/>
                </a:ext>
              </a:extLst>
            </p:cNvPr>
            <p:cNvCxnSpPr/>
            <p:nvPr/>
          </p:nvCxnSpPr>
          <p:spPr>
            <a:xfrm>
              <a:off x="642937" y="4214812"/>
              <a:ext cx="1214438" cy="1588"/>
            </a:xfrm>
            <a:prstGeom prst="line">
              <a:avLst/>
            </a:prstGeom>
            <a:ln w="38100">
              <a:solidFill>
                <a:srgbClr val="9933FF"/>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342AA46-4BF1-4C1A-BB8C-E25001DCB12E}"/>
                </a:ext>
              </a:extLst>
            </p:cNvPr>
            <p:cNvCxnSpPr/>
            <p:nvPr/>
          </p:nvCxnSpPr>
          <p:spPr>
            <a:xfrm>
              <a:off x="428625" y="4429125"/>
              <a:ext cx="1571625" cy="1587"/>
            </a:xfrm>
            <a:prstGeom prst="line">
              <a:avLst/>
            </a:prstGeom>
            <a:ln w="38100">
              <a:solidFill>
                <a:srgbClr val="9933FF"/>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71047C2-9A38-49A7-9E08-524197E3E357}"/>
                </a:ext>
              </a:extLst>
            </p:cNvPr>
            <p:cNvCxnSpPr/>
            <p:nvPr/>
          </p:nvCxnSpPr>
          <p:spPr>
            <a:xfrm>
              <a:off x="500062" y="4641850"/>
              <a:ext cx="1357313" cy="158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太阳形 13">
              <a:extLst>
                <a:ext uri="{FF2B5EF4-FFF2-40B4-BE49-F238E27FC236}">
                  <a16:creationId xmlns:a16="http://schemas.microsoft.com/office/drawing/2014/main" id="{B69062DB-56E5-434F-AEB3-BD48654229A1}"/>
                </a:ext>
              </a:extLst>
            </p:cNvPr>
            <p:cNvSpPr/>
            <p:nvPr/>
          </p:nvSpPr>
          <p:spPr>
            <a:xfrm>
              <a:off x="1785937" y="3714750"/>
              <a:ext cx="142875" cy="14287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太阳形 14">
              <a:extLst>
                <a:ext uri="{FF2B5EF4-FFF2-40B4-BE49-F238E27FC236}">
                  <a16:creationId xmlns:a16="http://schemas.microsoft.com/office/drawing/2014/main" id="{97D60951-4CF8-4401-A6BD-1B3D18EFE09A}"/>
                </a:ext>
              </a:extLst>
            </p:cNvPr>
            <p:cNvSpPr/>
            <p:nvPr/>
          </p:nvSpPr>
          <p:spPr>
            <a:xfrm>
              <a:off x="1938337" y="3929062"/>
              <a:ext cx="142875" cy="14287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6" name="直接连接符 15">
              <a:extLst>
                <a:ext uri="{FF2B5EF4-FFF2-40B4-BE49-F238E27FC236}">
                  <a16:creationId xmlns:a16="http://schemas.microsoft.com/office/drawing/2014/main" id="{415134AE-11A7-45D6-868C-DBC0E31CBF8D}"/>
                </a:ext>
              </a:extLst>
            </p:cNvPr>
            <p:cNvCxnSpPr/>
            <p:nvPr/>
          </p:nvCxnSpPr>
          <p:spPr>
            <a:xfrm>
              <a:off x="3571875" y="3786187"/>
              <a:ext cx="1185862"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66C6CE8-213C-46F8-A48B-799F7241CF92}"/>
                </a:ext>
              </a:extLst>
            </p:cNvPr>
            <p:cNvCxnSpPr/>
            <p:nvPr/>
          </p:nvCxnSpPr>
          <p:spPr>
            <a:xfrm>
              <a:off x="3357562" y="4000500"/>
              <a:ext cx="15525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太阳形 17">
              <a:extLst>
                <a:ext uri="{FF2B5EF4-FFF2-40B4-BE49-F238E27FC236}">
                  <a16:creationId xmlns:a16="http://schemas.microsoft.com/office/drawing/2014/main" id="{E304D404-3E3E-4B77-9765-5907689BF1C1}"/>
                </a:ext>
              </a:extLst>
            </p:cNvPr>
            <p:cNvSpPr/>
            <p:nvPr/>
          </p:nvSpPr>
          <p:spPr>
            <a:xfrm>
              <a:off x="4705351" y="3714750"/>
              <a:ext cx="142875" cy="14287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9" name="太阳形 18">
              <a:extLst>
                <a:ext uri="{FF2B5EF4-FFF2-40B4-BE49-F238E27FC236}">
                  <a16:creationId xmlns:a16="http://schemas.microsoft.com/office/drawing/2014/main" id="{E7B9C7A1-546B-4EA9-9DB5-6A3302C85E46}"/>
                </a:ext>
              </a:extLst>
            </p:cNvPr>
            <p:cNvSpPr/>
            <p:nvPr/>
          </p:nvSpPr>
          <p:spPr>
            <a:xfrm>
              <a:off x="4857751" y="3929062"/>
              <a:ext cx="142875" cy="14287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20" name="直接连接符 19">
              <a:extLst>
                <a:ext uri="{FF2B5EF4-FFF2-40B4-BE49-F238E27FC236}">
                  <a16:creationId xmlns:a16="http://schemas.microsoft.com/office/drawing/2014/main" id="{281D0512-5F98-4231-9C71-E8965B3C3E63}"/>
                </a:ext>
              </a:extLst>
            </p:cNvPr>
            <p:cNvCxnSpPr/>
            <p:nvPr/>
          </p:nvCxnSpPr>
          <p:spPr>
            <a:xfrm>
              <a:off x="6500813" y="3786187"/>
              <a:ext cx="1114425"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76C2CB9-63CD-4EA6-8FE5-848B82893909}"/>
                </a:ext>
              </a:extLst>
            </p:cNvPr>
            <p:cNvCxnSpPr/>
            <p:nvPr/>
          </p:nvCxnSpPr>
          <p:spPr>
            <a:xfrm>
              <a:off x="6215063" y="4000500"/>
              <a:ext cx="15525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太阳形 21">
              <a:extLst>
                <a:ext uri="{FF2B5EF4-FFF2-40B4-BE49-F238E27FC236}">
                  <a16:creationId xmlns:a16="http://schemas.microsoft.com/office/drawing/2014/main" id="{5C18103E-7D2C-4F0E-95E6-E39CB2DB0CBE}"/>
                </a:ext>
              </a:extLst>
            </p:cNvPr>
            <p:cNvSpPr/>
            <p:nvPr/>
          </p:nvSpPr>
          <p:spPr>
            <a:xfrm>
              <a:off x="7562851" y="3714750"/>
              <a:ext cx="142875" cy="14287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3" name="太阳形 22">
              <a:extLst>
                <a:ext uri="{FF2B5EF4-FFF2-40B4-BE49-F238E27FC236}">
                  <a16:creationId xmlns:a16="http://schemas.microsoft.com/office/drawing/2014/main" id="{7F2CE014-6473-4A3D-9C7F-DA757FB6CF46}"/>
                </a:ext>
              </a:extLst>
            </p:cNvPr>
            <p:cNvSpPr/>
            <p:nvPr/>
          </p:nvSpPr>
          <p:spPr>
            <a:xfrm>
              <a:off x="7715251" y="3929062"/>
              <a:ext cx="142875" cy="14287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24" name="直接连接符 23">
              <a:extLst>
                <a:ext uri="{FF2B5EF4-FFF2-40B4-BE49-F238E27FC236}">
                  <a16:creationId xmlns:a16="http://schemas.microsoft.com/office/drawing/2014/main" id="{23F84C23-B655-4FD9-8ABF-1F2424D29BEA}"/>
                </a:ext>
              </a:extLst>
            </p:cNvPr>
            <p:cNvCxnSpPr/>
            <p:nvPr/>
          </p:nvCxnSpPr>
          <p:spPr>
            <a:xfrm>
              <a:off x="3571875" y="4214812"/>
              <a:ext cx="1214437" cy="1588"/>
            </a:xfrm>
            <a:prstGeom prst="line">
              <a:avLst/>
            </a:prstGeom>
            <a:ln w="38100">
              <a:solidFill>
                <a:srgbClr val="9933F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3CB8BC6-1750-4C7B-8484-90A6B210E98B}"/>
                </a:ext>
              </a:extLst>
            </p:cNvPr>
            <p:cNvCxnSpPr/>
            <p:nvPr/>
          </p:nvCxnSpPr>
          <p:spPr>
            <a:xfrm>
              <a:off x="3357562" y="4429125"/>
              <a:ext cx="1571625" cy="1587"/>
            </a:xfrm>
            <a:prstGeom prst="line">
              <a:avLst/>
            </a:prstGeom>
            <a:ln w="38100">
              <a:solidFill>
                <a:srgbClr val="9933FF"/>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8DFBAA3-33F6-418A-B9DE-70C54962BE38}"/>
                </a:ext>
              </a:extLst>
            </p:cNvPr>
            <p:cNvCxnSpPr/>
            <p:nvPr/>
          </p:nvCxnSpPr>
          <p:spPr>
            <a:xfrm>
              <a:off x="6500813" y="4214812"/>
              <a:ext cx="1143000" cy="1588"/>
            </a:xfrm>
            <a:prstGeom prst="line">
              <a:avLst/>
            </a:prstGeom>
            <a:ln w="38100">
              <a:solidFill>
                <a:srgbClr val="9933FF"/>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F64957E-F9CE-4AB4-8446-14A5C2E88A78}"/>
                </a:ext>
              </a:extLst>
            </p:cNvPr>
            <p:cNvCxnSpPr/>
            <p:nvPr/>
          </p:nvCxnSpPr>
          <p:spPr>
            <a:xfrm>
              <a:off x="6215063" y="4429125"/>
              <a:ext cx="1571625" cy="1587"/>
            </a:xfrm>
            <a:prstGeom prst="line">
              <a:avLst/>
            </a:prstGeom>
            <a:ln w="38100">
              <a:solidFill>
                <a:srgbClr val="9933FF"/>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67079D2-1D56-4E71-8F90-0B2957AE6224}"/>
                </a:ext>
              </a:extLst>
            </p:cNvPr>
            <p:cNvCxnSpPr/>
            <p:nvPr/>
          </p:nvCxnSpPr>
          <p:spPr>
            <a:xfrm>
              <a:off x="6500813" y="4643437"/>
              <a:ext cx="1143000"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BD99907-1947-45BA-BFDA-23072A0D3709}"/>
                </a:ext>
              </a:extLst>
            </p:cNvPr>
            <p:cNvCxnSpPr/>
            <p:nvPr/>
          </p:nvCxnSpPr>
          <p:spPr>
            <a:xfrm>
              <a:off x="6215063" y="4857750"/>
              <a:ext cx="1571625" cy="158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7B7D3B7-0C9B-4A03-B8D1-C72C9928D5E2}"/>
                </a:ext>
              </a:extLst>
            </p:cNvPr>
            <p:cNvCxnSpPr/>
            <p:nvPr/>
          </p:nvCxnSpPr>
          <p:spPr>
            <a:xfrm>
              <a:off x="3571875" y="4643437"/>
              <a:ext cx="1214437"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CFC7D0C-A480-4F02-89C7-9C5D5B55AD0B}"/>
                </a:ext>
              </a:extLst>
            </p:cNvPr>
            <p:cNvCxnSpPr/>
            <p:nvPr/>
          </p:nvCxnSpPr>
          <p:spPr>
            <a:xfrm>
              <a:off x="3357562" y="4857750"/>
              <a:ext cx="1571625" cy="158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53BBF85-9EC6-42FF-B50A-83A9BBC36248}"/>
                </a:ext>
              </a:extLst>
            </p:cNvPr>
            <p:cNvCxnSpPr/>
            <p:nvPr/>
          </p:nvCxnSpPr>
          <p:spPr>
            <a:xfrm>
              <a:off x="3500437" y="5072062"/>
              <a:ext cx="1285875"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2718E1F-2657-46D1-9EDC-3C1EA21BF3E3}"/>
                </a:ext>
              </a:extLst>
            </p:cNvPr>
            <p:cNvCxnSpPr/>
            <p:nvPr/>
          </p:nvCxnSpPr>
          <p:spPr>
            <a:xfrm>
              <a:off x="6500813" y="5072062"/>
              <a:ext cx="1123950"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9B05BF5-3A1B-4AC4-9A97-83A774ABDE69}"/>
                </a:ext>
              </a:extLst>
            </p:cNvPr>
            <p:cNvCxnSpPr/>
            <p:nvPr/>
          </p:nvCxnSpPr>
          <p:spPr>
            <a:xfrm>
              <a:off x="6215063" y="5286375"/>
              <a:ext cx="1562100" cy="158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E3FCCAF-8976-4C74-902D-E79C0349DC55}"/>
                </a:ext>
              </a:extLst>
            </p:cNvPr>
            <p:cNvCxnSpPr/>
            <p:nvPr/>
          </p:nvCxnSpPr>
          <p:spPr>
            <a:xfrm>
              <a:off x="6429376" y="5500687"/>
              <a:ext cx="1214437"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右箭头 35">
              <a:extLst>
                <a:ext uri="{FF2B5EF4-FFF2-40B4-BE49-F238E27FC236}">
                  <a16:creationId xmlns:a16="http://schemas.microsoft.com/office/drawing/2014/main" id="{070E4D82-7000-465A-BF2F-5D146A842D65}"/>
                </a:ext>
              </a:extLst>
            </p:cNvPr>
            <p:cNvSpPr/>
            <p:nvPr/>
          </p:nvSpPr>
          <p:spPr>
            <a:xfrm>
              <a:off x="2357437" y="4143375"/>
              <a:ext cx="785813" cy="21431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7" name="右箭头 36">
              <a:extLst>
                <a:ext uri="{FF2B5EF4-FFF2-40B4-BE49-F238E27FC236}">
                  <a16:creationId xmlns:a16="http://schemas.microsoft.com/office/drawing/2014/main" id="{A68AE5CE-9924-4F24-85EC-65879C4DCC94}"/>
                </a:ext>
              </a:extLst>
            </p:cNvPr>
            <p:cNvSpPr/>
            <p:nvPr/>
          </p:nvSpPr>
          <p:spPr>
            <a:xfrm>
              <a:off x="5214938" y="4143375"/>
              <a:ext cx="785813" cy="21431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7253" name="TextBox 37"/>
            <p:cNvSpPr txBox="1">
              <a:spLocks noChangeArrowheads="1"/>
            </p:cNvSpPr>
            <p:nvPr/>
          </p:nvSpPr>
          <p:spPr bwMode="auto">
            <a:xfrm>
              <a:off x="2428875" y="3714750"/>
              <a:ext cx="504904" cy="39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sz="2205" b="1">
                  <a:latin typeface="Arial" panose="020B0604020202020204" pitchFamily="34" charset="0"/>
                  <a:cs typeface="Arial" panose="020B0604020202020204" pitchFamily="34" charset="0"/>
                </a:rPr>
                <a:t>∆</a:t>
              </a:r>
              <a:r>
                <a:rPr lang="en-US" altLang="zh-CN" sz="2205" b="1">
                  <a:latin typeface="Arial" panose="020B0604020202020204" pitchFamily="34" charset="0"/>
                  <a:cs typeface="Arial" panose="020B0604020202020204" pitchFamily="34" charset="0"/>
                </a:rPr>
                <a:t>t</a:t>
              </a:r>
              <a:r>
                <a:rPr lang="en-US" altLang="zh-CN" sz="2205" b="1" baseline="-25000">
                  <a:latin typeface="Arial" panose="020B0604020202020204" pitchFamily="34" charset="0"/>
                  <a:cs typeface="Arial" panose="020B0604020202020204" pitchFamily="34" charset="0"/>
                </a:rPr>
                <a:t>1</a:t>
              </a:r>
              <a:endParaRPr lang="zh-CN" altLang="en-US" sz="2205" b="1" baseline="-25000">
                <a:latin typeface="Times New Roman" panose="02020603050405020304" pitchFamily="18" charset="0"/>
              </a:endParaRPr>
            </a:p>
          </p:txBody>
        </p:sp>
        <p:sp>
          <p:nvSpPr>
            <p:cNvPr id="137254" name="TextBox 38"/>
            <p:cNvSpPr txBox="1">
              <a:spLocks noChangeArrowheads="1"/>
            </p:cNvSpPr>
            <p:nvPr/>
          </p:nvSpPr>
          <p:spPr bwMode="auto">
            <a:xfrm>
              <a:off x="5337175" y="3714750"/>
              <a:ext cx="504904" cy="39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sz="2205" b="1">
                  <a:latin typeface="Arial" panose="020B0604020202020204" pitchFamily="34" charset="0"/>
                  <a:cs typeface="Arial" panose="020B0604020202020204" pitchFamily="34" charset="0"/>
                </a:rPr>
                <a:t>∆</a:t>
              </a:r>
              <a:r>
                <a:rPr lang="en-US" altLang="zh-CN" sz="2205" b="1">
                  <a:latin typeface="Arial" panose="020B0604020202020204" pitchFamily="34" charset="0"/>
                  <a:cs typeface="Arial" panose="020B0604020202020204" pitchFamily="34" charset="0"/>
                </a:rPr>
                <a:t>t</a:t>
              </a:r>
              <a:r>
                <a:rPr lang="en-US" altLang="zh-CN" sz="2205" b="1" baseline="-25000">
                  <a:latin typeface="Arial" panose="020B0604020202020204" pitchFamily="34" charset="0"/>
                  <a:cs typeface="Arial" panose="020B0604020202020204" pitchFamily="34" charset="0"/>
                </a:rPr>
                <a:t>2</a:t>
              </a:r>
              <a:endParaRPr lang="zh-CN" altLang="en-US" sz="2205" b="1" baseline="-25000">
                <a:latin typeface="Times New Roman" panose="02020603050405020304" pitchFamily="18" charset="0"/>
              </a:endParaRPr>
            </a:p>
          </p:txBody>
        </p:sp>
        <p:sp>
          <p:nvSpPr>
            <p:cNvPr id="81" name="右箭头 80">
              <a:extLst>
                <a:ext uri="{FF2B5EF4-FFF2-40B4-BE49-F238E27FC236}">
                  <a16:creationId xmlns:a16="http://schemas.microsoft.com/office/drawing/2014/main" id="{09082B3C-58A6-443C-9011-52C849AD3EC8}"/>
                </a:ext>
              </a:extLst>
            </p:cNvPr>
            <p:cNvSpPr/>
            <p:nvPr/>
          </p:nvSpPr>
          <p:spPr>
            <a:xfrm>
              <a:off x="8001001" y="4143375"/>
              <a:ext cx="785812" cy="21431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Tree>
    <p:extLst>
      <p:ext uri="{BB962C8B-B14F-4D97-AF65-F5344CB8AC3E}">
        <p14:creationId xmlns:p14="http://schemas.microsoft.com/office/powerpoint/2010/main" val="26919745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7893C-9253-436F-94A0-49FB344676C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C812777-3BAF-4EDF-B2CC-18511D7FECC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5F9CC0E-5DC4-4D0B-80FF-BE6CB43BEC1A}"/>
              </a:ext>
            </a:extLst>
          </p:cNvPr>
          <p:cNvPicPr>
            <a:picLocks noChangeAspect="1"/>
          </p:cNvPicPr>
          <p:nvPr/>
        </p:nvPicPr>
        <p:blipFill>
          <a:blip r:embed="rId2"/>
          <a:stretch>
            <a:fillRect/>
          </a:stretch>
        </p:blipFill>
        <p:spPr>
          <a:xfrm>
            <a:off x="158688" y="-1"/>
            <a:ext cx="10376024" cy="7559675"/>
          </a:xfrm>
          <a:prstGeom prst="rect">
            <a:avLst/>
          </a:prstGeom>
        </p:spPr>
      </p:pic>
    </p:spTree>
    <p:extLst>
      <p:ext uri="{BB962C8B-B14F-4D97-AF65-F5344CB8AC3E}">
        <p14:creationId xmlns:p14="http://schemas.microsoft.com/office/powerpoint/2010/main" val="36074298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6437E-03FA-495E-B098-F0161EFDAE4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129524A-C6AF-4E82-8465-913F3A11B4D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1ED1EB0-BC79-4DD4-92DA-1B566910772F}"/>
              </a:ext>
            </a:extLst>
          </p:cNvPr>
          <p:cNvPicPr>
            <a:picLocks noChangeAspect="1"/>
          </p:cNvPicPr>
          <p:nvPr/>
        </p:nvPicPr>
        <p:blipFill>
          <a:blip r:embed="rId2"/>
          <a:stretch>
            <a:fillRect/>
          </a:stretch>
        </p:blipFill>
        <p:spPr>
          <a:xfrm>
            <a:off x="199061" y="-1"/>
            <a:ext cx="10295277" cy="7559675"/>
          </a:xfrm>
          <a:prstGeom prst="rect">
            <a:avLst/>
          </a:prstGeom>
        </p:spPr>
      </p:pic>
    </p:spTree>
    <p:extLst>
      <p:ext uri="{BB962C8B-B14F-4D97-AF65-F5344CB8AC3E}">
        <p14:creationId xmlns:p14="http://schemas.microsoft.com/office/powerpoint/2010/main" val="1067902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2603</TotalTime>
  <Words>4220</Words>
  <Application>Microsoft Office PowerPoint</Application>
  <PresentationFormat>自定义</PresentationFormat>
  <Paragraphs>769</Paragraphs>
  <Slides>91</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91</vt:i4>
      </vt:variant>
    </vt:vector>
  </HeadingPairs>
  <TitlesOfParts>
    <vt:vector size="109" baseType="lpstr">
      <vt:lpstr>AdvGreekM</vt:lpstr>
      <vt:lpstr>AdvMathSymb</vt:lpstr>
      <vt:lpstr>MathematicalPi-One</vt:lpstr>
      <vt:lpstr>楷体</vt:lpstr>
      <vt:lpstr>楷体_GB2312</vt:lpstr>
      <vt:lpstr>宋体</vt:lpstr>
      <vt:lpstr>Arial</vt:lpstr>
      <vt:lpstr>Calibri</vt:lpstr>
      <vt:lpstr>MT Extra</vt:lpstr>
      <vt:lpstr>Symbol</vt:lpstr>
      <vt:lpstr>Times New Roman</vt:lpstr>
      <vt:lpstr>Wingdings</vt:lpstr>
      <vt:lpstr>Office Theme</vt:lpstr>
      <vt:lpstr>Equation</vt:lpstr>
      <vt:lpstr>公式</vt:lpstr>
      <vt:lpstr>CS ChemDraw Drawing</vt:lpstr>
      <vt:lpstr>位图图像</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九、反应速率常数的测定</vt:lpstr>
      <vt:lpstr>PowerPoint 演示文稿</vt:lpstr>
      <vt:lpstr>PowerPoint 演示文稿</vt:lpstr>
      <vt:lpstr>PowerPoint 演示文稿</vt:lpstr>
      <vt:lpstr>PowerPoint 演示文稿</vt:lpstr>
      <vt:lpstr>ESR方法研究自由基浓度的变化规律</vt:lpstr>
      <vt:lpstr>PowerPoint 演示文稿</vt:lpstr>
      <vt:lpstr>PowerPoint 演示文稿</vt:lpstr>
      <vt:lpstr>PowerPoint 演示文稿</vt:lpstr>
      <vt:lpstr>PowerPoint 演示文稿</vt:lpstr>
      <vt:lpstr>PowerPoint 演示文稿</vt:lpstr>
      <vt:lpstr>PowerPoint 演示文稿</vt:lpstr>
      <vt:lpstr>课后练习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Jian Zhu</dc:creator>
  <cp:lastModifiedBy>朱健</cp:lastModifiedBy>
  <cp:revision>203</cp:revision>
  <dcterms:created xsi:type="dcterms:W3CDTF">2006-08-16T00:00:00Z</dcterms:created>
  <dcterms:modified xsi:type="dcterms:W3CDTF">2024-10-23T00:58:49Z</dcterms:modified>
</cp:coreProperties>
</file>